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66" r:id="rId4"/>
    <p:sldId id="264" r:id="rId5"/>
    <p:sldId id="263" r:id="rId6"/>
    <p:sldId id="258" r:id="rId7"/>
    <p:sldId id="261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mladazena.maminka.cz/" TargetMode="External"/><Relationship Id="rId3" Type="http://schemas.openxmlformats.org/officeDocument/2006/relationships/hyperlink" Target="http://cs.wikipedia.org/wiki/Asertivita" TargetMode="External"/><Relationship Id="rId7" Type="http://schemas.openxmlformats.org/officeDocument/2006/relationships/hyperlink" Target="http://akomaestenepoznate.blog.cz/0905/asertivita" TargetMode="External"/><Relationship Id="rId2" Type="http://schemas.openxmlformats.org/officeDocument/2006/relationships/hyperlink" Target="http://www.mujvztah.cz/clanky-vztahy/chci-zlepsit-vztah/asertivita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m/imgres?q=asertivita&amp;hl=cs&amp;gbv=2&amp;biw=1280&amp;bih=666&amp;tbm=isch&amp;tbnid=VANqMNDsTRmixM:&amp;imgrefurl=http://www.radsvetla.inky.sk/novic/asertivita." TargetMode="External"/><Relationship Id="rId5" Type="http://schemas.openxmlformats.org/officeDocument/2006/relationships/hyperlink" Target="http://www.viod.cz/editor/assets/download/publikace/asertivita.pdf" TargetMode="External"/><Relationship Id="rId4" Type="http://schemas.openxmlformats.org/officeDocument/2006/relationships/hyperlink" Target="http://coney.webpark.cz/valisova.html" TargetMode="External"/><Relationship Id="rId9" Type="http://schemas.openxmlformats.org/officeDocument/2006/relationships/hyperlink" Target="http://images.google.com/imgres?q=pasivit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002234"/>
          </a:xfrm>
        </p:spPr>
        <p:txBody>
          <a:bodyPr>
            <a:normAutofit/>
          </a:bodyPr>
          <a:lstStyle/>
          <a:p>
            <a:pPr algn="ctr"/>
            <a:r>
              <a:rPr lang="cs-CZ" sz="6600" b="1" i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Člověk a zdraví</a:t>
            </a:r>
            <a:endParaRPr lang="cs-CZ" sz="6600" b="1" i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924944"/>
            <a:ext cx="8219256" cy="320121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Vysvětlení pojmu </a:t>
            </a:r>
            <a:r>
              <a:rPr lang="cs-CZ" b="1" i="1" dirty="0" smtClean="0">
                <a:solidFill>
                  <a:srgbClr val="FF3300"/>
                </a:solidFill>
              </a:rPr>
              <a:t>ASERTIVITA</a:t>
            </a:r>
          </a:p>
          <a:p>
            <a:r>
              <a:rPr lang="cs-CZ" dirty="0" smtClean="0"/>
              <a:t>Názorné předvedení ve dvojicích</a:t>
            </a:r>
          </a:p>
          <a:p>
            <a:pPr marL="36576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36576" indent="0" algn="r">
              <a:buNone/>
            </a:pPr>
            <a:r>
              <a:rPr lang="cs-CZ" dirty="0" smtClean="0"/>
              <a:t>Bc</a:t>
            </a:r>
            <a:r>
              <a:rPr lang="cs-CZ" dirty="0" smtClean="0"/>
              <a:t>. Kateřina </a:t>
            </a:r>
            <a:r>
              <a:rPr lang="cs-CZ" dirty="0" err="1"/>
              <a:t>C</a:t>
            </a:r>
            <a:r>
              <a:rPr lang="cs-CZ" dirty="0" err="1" smtClean="0"/>
              <a:t>uperová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4176464" cy="648072"/>
          </a:xfrm>
        </p:spPr>
        <p:txBody>
          <a:bodyPr>
            <a:noAutofit/>
          </a:bodyPr>
          <a:lstStyle/>
          <a:p>
            <a:pPr algn="ctr"/>
            <a:r>
              <a:rPr lang="cs-CZ" sz="6000" i="1" dirty="0" smtClean="0">
                <a:solidFill>
                  <a:srgbClr val="FF0000"/>
                </a:solidFill>
              </a:rPr>
              <a:t>Asertivita</a:t>
            </a:r>
            <a:endParaRPr lang="cs-CZ" sz="6000" i="1" dirty="0">
              <a:solidFill>
                <a:srgbClr val="FF0000"/>
              </a:solidFill>
            </a:endParaRPr>
          </a:p>
        </p:txBody>
      </p:sp>
      <p:pic>
        <p:nvPicPr>
          <p:cNvPr id="8" name="Zástupný symbol pro obrázek 7" descr="úsměv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18716" r="18716"/>
          <a:stretch>
            <a:fillRect/>
          </a:stretch>
        </p:blipFill>
        <p:spPr>
          <a:xfrm>
            <a:off x="4860031" y="1852444"/>
            <a:ext cx="3960441" cy="3952819"/>
          </a:xfrm>
        </p:spPr>
      </p:pic>
      <p:sp>
        <p:nvSpPr>
          <p:cNvPr id="3" name="Podnadpis 2"/>
          <p:cNvSpPr>
            <a:spLocks noGrp="1"/>
          </p:cNvSpPr>
          <p:nvPr>
            <p:ph type="body" sz="half" idx="2"/>
          </p:nvPr>
        </p:nvSpPr>
        <p:spPr>
          <a:xfrm>
            <a:off x="27112" y="836712"/>
            <a:ext cx="5120952" cy="5987186"/>
          </a:xfrm>
        </p:spPr>
        <p:txBody>
          <a:bodyPr>
            <a:noAutofit/>
          </a:bodyPr>
          <a:lstStyle/>
          <a:p>
            <a:pPr algn="l"/>
            <a:endParaRPr lang="cs-CZ" sz="2000" b="1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1. Je zdravé, přiměřené </a:t>
            </a:r>
            <a:r>
              <a:rPr lang="cs-CZ" sz="2800" b="1" i="1" u="sng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sebevědomí a sebeprosazení. </a:t>
            </a:r>
          </a:p>
          <a:p>
            <a:pPr algn="l"/>
            <a:endParaRPr lang="cs-CZ" sz="2000" b="1" dirty="0">
              <a:solidFill>
                <a:srgbClr val="FFC000"/>
              </a:solidFill>
            </a:endParaRPr>
          </a:p>
          <a:p>
            <a:pPr algn="l"/>
            <a:r>
              <a:rPr lang="cs-CZ" sz="2000" b="1" dirty="0" smtClean="0">
                <a:solidFill>
                  <a:srgbClr val="FFC000"/>
                </a:solidFill>
              </a:rPr>
              <a:t>2. Je to jednání, které </a:t>
            </a:r>
            <a:r>
              <a:rPr lang="cs-CZ" sz="2800" b="1" i="1" u="sng" dirty="0" smtClean="0">
                <a:solidFill>
                  <a:srgbClr val="FFC000"/>
                </a:solidFill>
              </a:rPr>
              <a:t>není pasivní </a:t>
            </a:r>
            <a:r>
              <a:rPr lang="cs-CZ" sz="2000" b="1" i="1" u="sng" dirty="0" smtClean="0">
                <a:solidFill>
                  <a:srgbClr val="FFC000"/>
                </a:solidFill>
              </a:rPr>
              <a:t>ani</a:t>
            </a:r>
            <a:r>
              <a:rPr lang="cs-CZ" sz="2800" b="1" i="1" u="sng" dirty="0" smtClean="0">
                <a:solidFill>
                  <a:srgbClr val="FFC000"/>
                </a:solidFill>
              </a:rPr>
              <a:t> agresivní. </a:t>
            </a:r>
          </a:p>
          <a:p>
            <a:pPr algn="l"/>
            <a:endParaRPr lang="cs-CZ" sz="2000" b="1" dirty="0" smtClean="0">
              <a:solidFill>
                <a:srgbClr val="FFC000"/>
              </a:solidFill>
            </a:endParaRPr>
          </a:p>
          <a:p>
            <a:r>
              <a:rPr lang="cs-CZ" sz="2000" b="1" dirty="0" smtClean="0">
                <a:solidFill>
                  <a:srgbClr val="FFFF00"/>
                </a:solidFill>
              </a:rPr>
              <a:t>3. </a:t>
            </a:r>
            <a:r>
              <a:rPr lang="cs-CZ" sz="2000" b="1" dirty="0">
                <a:solidFill>
                  <a:srgbClr val="FFFF00"/>
                </a:solidFill>
              </a:rPr>
              <a:t>Asertivní člověk umí kolem sebe </a:t>
            </a:r>
            <a:r>
              <a:rPr lang="cs-CZ" sz="2000" b="1" dirty="0" smtClean="0">
                <a:solidFill>
                  <a:srgbClr val="FFFF00"/>
                </a:solidFill>
              </a:rPr>
              <a:t>vytvořit </a:t>
            </a:r>
            <a:r>
              <a:rPr lang="cs-CZ" sz="2800" b="1" i="1" u="sng" dirty="0">
                <a:solidFill>
                  <a:srgbClr val="FFFF00"/>
                </a:solidFill>
              </a:rPr>
              <a:t>pohodovou atmosféru</a:t>
            </a:r>
            <a:r>
              <a:rPr lang="cs-CZ" sz="2000" b="1" u="sng" dirty="0">
                <a:solidFill>
                  <a:srgbClr val="FFFF00"/>
                </a:solidFill>
              </a:rPr>
              <a:t>. </a:t>
            </a:r>
          </a:p>
          <a:p>
            <a:endParaRPr lang="cs-CZ" sz="2000" dirty="0"/>
          </a:p>
          <a:p>
            <a:pPr algn="l"/>
            <a:r>
              <a:rPr lang="cs-CZ" sz="2000" b="1" dirty="0" smtClean="0"/>
              <a:t>4. </a:t>
            </a:r>
            <a:r>
              <a:rPr lang="cs-CZ" sz="2000" b="1" dirty="0"/>
              <a:t>Asertivně jednající člověk dokáže přímo a </a:t>
            </a:r>
            <a:r>
              <a:rPr lang="cs-CZ" sz="2800" b="1" i="1" u="sng" dirty="0"/>
              <a:t>v klidu vysvětlit</a:t>
            </a:r>
            <a:r>
              <a:rPr lang="cs-CZ" sz="2000" b="1" dirty="0"/>
              <a:t>, o co mu jde a jaké jsou jeho cíle. Co si o čem myslí a jak situaci prožívá. </a:t>
            </a:r>
          </a:p>
          <a:p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0"/>
                            </p:stCondLst>
                            <p:childTnLst>
                              <p:par>
                                <p:cTn id="3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34144" y="-243408"/>
            <a:ext cx="7467600" cy="164705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Názorným příkladem si ve dvojících uvedeme slovy, mimikou i tělesným postojem možnosti chování </a:t>
            </a:r>
            <a:r>
              <a:rPr lang="cs-CZ" sz="2400" b="1" dirty="0" smtClean="0">
                <a:solidFill>
                  <a:srgbClr val="FFC000"/>
                </a:solidFill>
              </a:rPr>
              <a:t>člověka.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1268760"/>
            <a:ext cx="7848872" cy="558924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Příklad </a:t>
            </a:r>
            <a:r>
              <a:rPr lang="cs-CZ" b="1" dirty="0" smtClean="0">
                <a:solidFill>
                  <a:srgbClr val="92D050"/>
                </a:solidFill>
              </a:rPr>
              <a:t>pasivity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92D050"/>
                </a:solidFill>
              </a:rPr>
              <a:t>Jeden ve dvojici bude chlapec 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92D050"/>
                </a:solidFill>
              </a:rPr>
              <a:t>a druhý matka, která chce, aby si syn 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92D050"/>
                </a:solidFill>
              </a:rPr>
              <a:t>šel uklidit své věci do svého pokoje.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92D050"/>
                </a:solidFill>
              </a:rPr>
              <a:t>Chlapec svým postojem dává najevo 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92D050"/>
                </a:solidFill>
              </a:rPr>
              <a:t>pasivní odmítnutí.</a:t>
            </a:r>
            <a:endParaRPr lang="cs-CZ" sz="1600" b="1" dirty="0">
              <a:solidFill>
                <a:srgbClr val="92D050"/>
              </a:solidFill>
            </a:endParaRP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Příklad </a:t>
            </a:r>
            <a:r>
              <a:rPr lang="cs-CZ" b="1" dirty="0" smtClean="0">
                <a:solidFill>
                  <a:srgbClr val="FF3300"/>
                </a:solidFill>
              </a:rPr>
              <a:t>agresivity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FF3300"/>
                </a:solidFill>
              </a:rPr>
              <a:t>Jeden ve dvojici bude žena a druhý muž,  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FF3300"/>
                </a:solidFill>
              </a:rPr>
              <a:t>mají se mezi sebou dohodnout, kam pojedou 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FF3300"/>
                </a:solidFill>
              </a:rPr>
              <a:t>na dovolenou. Muž křikem a svým postojem dává 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FF3300"/>
                </a:solidFill>
              </a:rPr>
              <a:t>najevo  svou nespokojenost s výběrem partnerky.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Příklad 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asertivity</a:t>
            </a:r>
            <a:endParaRPr lang="cs-CZ" dirty="0" smtClean="0"/>
          </a:p>
          <a:p>
            <a:pPr>
              <a:buNone/>
            </a:pPr>
            <a:r>
              <a:rPr lang="cs-CZ" sz="16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Dva kolegové se mezi sebou mají dohodnout na postupu 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práce. Jak budou vypadat plánky a stavba obchodního 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centra. Oba mají nejprve rozdílné představy, ale nakonec 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dojdou ke </a:t>
            </a:r>
            <a:r>
              <a:rPr lang="cs-CZ" sz="16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kompromisu. </a:t>
            </a:r>
            <a:r>
              <a:rPr lang="cs-CZ" sz="16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 klidu řekne každý svůj názor, 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podají si ruce a udělají dohodu.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124744"/>
            <a:ext cx="1510939" cy="16962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96952"/>
            <a:ext cx="2186641" cy="1455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797152"/>
            <a:ext cx="1584176" cy="1700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5901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3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000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3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3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3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i="1" dirty="0" smtClean="0">
                <a:solidFill>
                  <a:srgbClr val="FF0000"/>
                </a:solidFill>
              </a:rPr>
              <a:t>Asertivní člověk</a:t>
            </a:r>
            <a:endParaRPr lang="cs-CZ" sz="6000" b="1" i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827584" y="1844825"/>
            <a:ext cx="3287216" cy="3672408"/>
          </a:xfrm>
        </p:spPr>
        <p:txBody>
          <a:bodyPr>
            <a:normAutofit fontScale="55000" lnSpcReduction="20000"/>
          </a:bodyPr>
          <a:lstStyle/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860032" y="1340768"/>
            <a:ext cx="4283968" cy="5400600"/>
          </a:xfrm>
        </p:spPr>
        <p:txBody>
          <a:bodyPr>
            <a:normAutofit fontScale="55000" lnSpcReduction="20000"/>
          </a:bodyPr>
          <a:lstStyle/>
          <a:p>
            <a:pPr marL="36576" indent="0">
              <a:buNone/>
            </a:pPr>
            <a:r>
              <a:rPr lang="cs-CZ" sz="4400" b="1" dirty="0">
                <a:solidFill>
                  <a:srgbClr val="92D050"/>
                </a:solidFill>
              </a:rPr>
              <a:t>Umí rozpoznat </a:t>
            </a:r>
            <a:r>
              <a:rPr lang="cs-CZ" sz="4400" b="1" dirty="0" smtClean="0">
                <a:solidFill>
                  <a:srgbClr val="92D050"/>
                </a:solidFill>
              </a:rPr>
              <a:t>manipulaci a </a:t>
            </a:r>
            <a:r>
              <a:rPr lang="cs-CZ" sz="4400" b="1" dirty="0">
                <a:solidFill>
                  <a:srgbClr val="92D050"/>
                </a:solidFill>
              </a:rPr>
              <a:t>dokáže </a:t>
            </a:r>
            <a:r>
              <a:rPr lang="cs-CZ" sz="4400" b="1" dirty="0" smtClean="0">
                <a:solidFill>
                  <a:srgbClr val="92D050"/>
                </a:solidFill>
              </a:rPr>
              <a:t>se jí </a:t>
            </a:r>
            <a:r>
              <a:rPr lang="cs-CZ" sz="4400" b="1" dirty="0" smtClean="0">
                <a:solidFill>
                  <a:srgbClr val="92D050"/>
                </a:solidFill>
              </a:rPr>
              <a:t>ubránit.  </a:t>
            </a:r>
            <a:endParaRPr lang="cs-CZ" sz="4400" b="1" dirty="0" smtClean="0">
              <a:solidFill>
                <a:srgbClr val="92D050"/>
              </a:solidFill>
            </a:endParaRPr>
          </a:p>
          <a:p>
            <a:pPr marL="36576" indent="0">
              <a:buNone/>
            </a:pPr>
            <a:endParaRPr lang="cs-CZ" sz="4400" b="1" dirty="0" smtClean="0">
              <a:solidFill>
                <a:srgbClr val="92D050"/>
              </a:solidFill>
            </a:endParaRPr>
          </a:p>
          <a:p>
            <a:pPr marL="36576" indent="0">
              <a:buNone/>
            </a:pPr>
            <a:r>
              <a:rPr lang="cs-CZ" sz="44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Umí se prosadit, ale bere ohled na druhé. Neponižuje sebe ani druhé. </a:t>
            </a:r>
          </a:p>
          <a:p>
            <a:pPr marL="36576" indent="0">
              <a:buNone/>
            </a:pPr>
            <a:endParaRPr lang="cs-CZ" sz="4400" b="1" dirty="0"/>
          </a:p>
          <a:p>
            <a:pPr marL="36576" indent="0">
              <a:buNone/>
            </a:pPr>
            <a:r>
              <a:rPr lang="cs-CZ" sz="4400" b="1" dirty="0" smtClean="0">
                <a:solidFill>
                  <a:srgbClr val="FFC000"/>
                </a:solidFill>
              </a:rPr>
              <a:t>Je </a:t>
            </a:r>
            <a:r>
              <a:rPr lang="cs-CZ" sz="4400" b="1" dirty="0">
                <a:solidFill>
                  <a:srgbClr val="FFC000"/>
                </a:solidFill>
              </a:rPr>
              <a:t>si ve svém jednání jistý. Pokud se mu však něco nepovede, neobviňuje za své jednání druhé, ale přizná neúspěch. </a:t>
            </a:r>
            <a:endParaRPr lang="cs-CZ" sz="4400" b="1" dirty="0" smtClean="0">
              <a:solidFill>
                <a:srgbClr val="FFC000"/>
              </a:solidFill>
            </a:endParaRPr>
          </a:p>
          <a:p>
            <a:pPr marL="36576" indent="0">
              <a:buNone/>
            </a:pPr>
            <a:endParaRPr lang="cs-CZ" sz="4400" b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pPr marL="36576" indent="0">
              <a:buNone/>
            </a:pPr>
            <a:r>
              <a:rPr lang="cs-CZ" sz="4400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Není mu trapné požádat sám o pomoc nebo ji někomu poskytnout.</a:t>
            </a:r>
          </a:p>
          <a:p>
            <a:pPr marL="36576" indent="0">
              <a:buNone/>
            </a:pP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44824"/>
            <a:ext cx="4078540" cy="4032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62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rgbClr val="FF3300"/>
                </a:solidFill>
              </a:rPr>
              <a:t>     </a:t>
            </a:r>
            <a:br>
              <a:rPr lang="cs-CZ" b="1" i="1" dirty="0" smtClean="0">
                <a:solidFill>
                  <a:srgbClr val="FF3300"/>
                </a:solidFill>
              </a:rPr>
            </a:br>
            <a:r>
              <a:rPr lang="cs-CZ" b="1" i="1" dirty="0">
                <a:solidFill>
                  <a:srgbClr val="FF3300"/>
                </a:solidFill>
              </a:rPr>
              <a:t/>
            </a:r>
            <a:br>
              <a:rPr lang="cs-CZ" b="1" i="1" dirty="0">
                <a:solidFill>
                  <a:srgbClr val="FF3300"/>
                </a:solidFill>
              </a:rPr>
            </a:br>
            <a:r>
              <a:rPr lang="cs-CZ" b="1" i="1" dirty="0" smtClean="0">
                <a:solidFill>
                  <a:srgbClr val="FF3300"/>
                </a:solidFill>
              </a:rPr>
              <a:t> </a:t>
            </a:r>
            <a:r>
              <a:rPr lang="cs-CZ" sz="5300" b="1" i="1" dirty="0" smtClean="0">
                <a:solidFill>
                  <a:srgbClr val="FF3300"/>
                </a:solidFill>
              </a:rPr>
              <a:t>Otevřená </a:t>
            </a:r>
            <a:br>
              <a:rPr lang="cs-CZ" sz="5300" b="1" i="1" dirty="0" smtClean="0">
                <a:solidFill>
                  <a:srgbClr val="FF3300"/>
                </a:solidFill>
              </a:rPr>
            </a:br>
            <a:r>
              <a:rPr lang="cs-CZ" sz="5300" b="1" i="1" dirty="0">
                <a:solidFill>
                  <a:srgbClr val="FF3300"/>
                </a:solidFill>
              </a:rPr>
              <a:t> </a:t>
            </a:r>
            <a:r>
              <a:rPr lang="cs-CZ" sz="5300" b="1" i="1" dirty="0" smtClean="0">
                <a:solidFill>
                  <a:srgbClr val="FF3300"/>
                </a:solidFill>
              </a:rPr>
              <a:t> komunikace</a:t>
            </a:r>
            <a:endParaRPr lang="cs-CZ" sz="5300" b="1" i="1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435280" cy="4293096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3200" dirty="0" smtClean="0">
                <a:solidFill>
                  <a:schemeClr val="tx2">
                    <a:lumMod val="90000"/>
                  </a:schemeClr>
                </a:solidFill>
              </a:rPr>
              <a:t>- </a:t>
            </a:r>
            <a:r>
              <a:rPr lang="cs-CZ" sz="3200" u="sng" dirty="0" smtClean="0">
                <a:solidFill>
                  <a:schemeClr val="tx2">
                    <a:lumMod val="90000"/>
                  </a:schemeClr>
                </a:solidFill>
              </a:rPr>
              <a:t>Je jednou z možností</a:t>
            </a:r>
            <a:r>
              <a:rPr lang="cs-CZ" sz="3200" dirty="0" smtClean="0">
                <a:solidFill>
                  <a:schemeClr val="tx2">
                    <a:lumMod val="90000"/>
                  </a:schemeClr>
                </a:solidFill>
              </a:rPr>
              <a:t>, jak se učit a používat asertivní přístup doma i ve </a:t>
            </a:r>
            <a:r>
              <a:rPr lang="cs-CZ" sz="3200" dirty="0" smtClean="0">
                <a:solidFill>
                  <a:schemeClr val="tx2">
                    <a:lumMod val="90000"/>
                  </a:schemeClr>
                </a:solidFill>
              </a:rPr>
              <a:t>škole.</a:t>
            </a:r>
            <a:endParaRPr lang="cs-CZ" sz="3200" b="1" i="1" dirty="0" smtClean="0">
              <a:solidFill>
                <a:schemeClr val="tx2">
                  <a:lumMod val="90000"/>
                </a:schemeClr>
              </a:solidFill>
            </a:endParaRPr>
          </a:p>
          <a:p>
            <a:pPr marL="36576" indent="0">
              <a:buNone/>
            </a:pPr>
            <a:r>
              <a:rPr lang="cs-CZ" sz="3200" dirty="0" smtClean="0">
                <a:solidFill>
                  <a:schemeClr val="tx2">
                    <a:lumMod val="90000"/>
                  </a:schemeClr>
                </a:solidFill>
              </a:rPr>
              <a:t>- </a:t>
            </a:r>
            <a:r>
              <a:rPr lang="cs-CZ" sz="3200" dirty="0" smtClean="0">
                <a:solidFill>
                  <a:srgbClr val="FFC000"/>
                </a:solidFill>
              </a:rPr>
              <a:t>Vzájemná výměna informací je důležitá pro sdílení </a:t>
            </a:r>
            <a:r>
              <a:rPr lang="cs-CZ" sz="3200" dirty="0" smtClean="0">
                <a:solidFill>
                  <a:srgbClr val="FFC000"/>
                </a:solidFill>
              </a:rPr>
              <a:t>života. </a:t>
            </a:r>
            <a:endParaRPr lang="cs-CZ" sz="3200" dirty="0" smtClean="0">
              <a:solidFill>
                <a:srgbClr val="FFC000"/>
              </a:solidFill>
            </a:endParaRPr>
          </a:p>
          <a:p>
            <a:pPr marL="36576" indent="0">
              <a:buNone/>
            </a:pPr>
            <a:r>
              <a:rPr lang="cs-CZ" sz="3200" dirty="0" smtClean="0">
                <a:solidFill>
                  <a:schemeClr val="tx2">
                    <a:lumMod val="90000"/>
                  </a:schemeClr>
                </a:solidFill>
              </a:rPr>
              <a:t>- </a:t>
            </a:r>
            <a:r>
              <a:rPr lang="cs-CZ" sz="32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Říkat otevřeně a upřímně, co si myslíme o různých situacích, co nás baví, jaké máme názory, zájmy, co nás mrzí nebo těší. To se nám zpětně </a:t>
            </a:r>
            <a:r>
              <a:rPr lang="cs-CZ" sz="32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vrací.</a:t>
            </a:r>
            <a:endParaRPr lang="cs-CZ" sz="32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10" y="211212"/>
            <a:ext cx="2264568" cy="2386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11212"/>
            <a:ext cx="2593491" cy="2386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30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0" y="188640"/>
            <a:ext cx="8388424" cy="6669360"/>
          </a:xfrm>
        </p:spPr>
        <p:txBody>
          <a:bodyPr>
            <a:normAutofit fontScale="92500" lnSpcReduction="10000"/>
          </a:bodyPr>
          <a:lstStyle/>
          <a:p>
            <a:pPr marL="36576" indent="0">
              <a:buNone/>
            </a:pPr>
            <a:r>
              <a:rPr lang="cs-CZ" sz="3900" b="1" i="1" dirty="0" smtClean="0">
                <a:solidFill>
                  <a:srgbClr val="FF3300"/>
                </a:solidFill>
              </a:rPr>
              <a:t>Asertivní chování nás učí:</a:t>
            </a: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Být </a:t>
            </a:r>
            <a:r>
              <a:rPr lang="cs-CZ" sz="2800" b="1" i="1" dirty="0" smtClean="0">
                <a:solidFill>
                  <a:srgbClr val="FFC000"/>
                </a:solidFill>
              </a:rPr>
              <a:t>zodpovědný</a:t>
            </a:r>
            <a:r>
              <a:rPr lang="cs-CZ" sz="2800" b="1" dirty="0" smtClean="0"/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za své chování.</a:t>
            </a: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Umění </a:t>
            </a:r>
            <a:r>
              <a:rPr lang="cs-CZ" sz="2800" b="1" dirty="0" smtClean="0">
                <a:solidFill>
                  <a:srgbClr val="FFC000"/>
                </a:solidFill>
              </a:rPr>
              <a:t>změnit svůj názor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b="1" i="1" dirty="0" smtClean="0">
                <a:solidFill>
                  <a:srgbClr val="FFC000"/>
                </a:solidFill>
              </a:rPr>
              <a:t>Spolupracovat</a:t>
            </a:r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cs-CZ" sz="2800" dirty="0">
                <a:solidFill>
                  <a:srgbClr val="FFFF00"/>
                </a:solidFill>
              </a:rPr>
              <a:t>s ostatními, umět naslouchat i </a:t>
            </a:r>
            <a:r>
              <a:rPr lang="cs-CZ" sz="2800" dirty="0" smtClean="0">
                <a:solidFill>
                  <a:srgbClr val="FFFF00"/>
                </a:solidFill>
              </a:rPr>
              <a:t>pochválit.</a:t>
            </a:r>
            <a:endParaRPr lang="cs-CZ" sz="2800" dirty="0">
              <a:solidFill>
                <a:srgbClr val="FFFF00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b="1" i="1" dirty="0" smtClean="0">
                <a:solidFill>
                  <a:srgbClr val="FFC000"/>
                </a:solidFill>
              </a:rPr>
              <a:t>Umění posoudit</a:t>
            </a:r>
            <a:r>
              <a:rPr lang="cs-CZ" sz="2800" dirty="0" smtClean="0">
                <a:solidFill>
                  <a:srgbClr val="FFFF00"/>
                </a:solidFill>
              </a:rPr>
              <a:t>, zda a nakolik jsme</a:t>
            </a:r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zodpovědní za problémy druhých lidí.</a:t>
            </a:r>
          </a:p>
          <a:p>
            <a:pPr marL="36576" indent="0">
              <a:buNone/>
            </a:pPr>
            <a:endParaRPr lang="cs-CZ" sz="2800" dirty="0" smtClean="0"/>
          </a:p>
          <a:p>
            <a:r>
              <a:rPr lang="cs-CZ" sz="2800" dirty="0" smtClean="0">
                <a:solidFill>
                  <a:srgbClr val="FFFF00"/>
                </a:solidFill>
              </a:rPr>
              <a:t>Dokázat říci </a:t>
            </a:r>
            <a:r>
              <a:rPr lang="cs-CZ" sz="2800" b="1" i="1" dirty="0" smtClean="0">
                <a:solidFill>
                  <a:srgbClr val="FFC000"/>
                </a:solidFill>
              </a:rPr>
              <a:t>ano</a:t>
            </a:r>
            <a:r>
              <a:rPr lang="cs-CZ" sz="2800" dirty="0" smtClean="0">
                <a:solidFill>
                  <a:srgbClr val="FFFF00"/>
                </a:solidFill>
              </a:rPr>
              <a:t> nebo </a:t>
            </a:r>
            <a:r>
              <a:rPr lang="cs-CZ" sz="2800" b="1" i="1" dirty="0" smtClean="0">
                <a:solidFill>
                  <a:srgbClr val="FFC000"/>
                </a:solidFill>
              </a:rPr>
              <a:t>ne</a:t>
            </a:r>
            <a:r>
              <a:rPr lang="cs-CZ" sz="2800" dirty="0" smtClean="0">
                <a:solidFill>
                  <a:srgbClr val="FFFF00"/>
                </a:solidFill>
              </a:rPr>
              <a:t> v souladu s tím, co skutečně doopravdy </a:t>
            </a:r>
            <a:r>
              <a:rPr lang="cs-CZ" sz="2800" dirty="0" smtClean="0">
                <a:solidFill>
                  <a:srgbClr val="FFFF00"/>
                </a:solidFill>
              </a:rPr>
              <a:t>chceme.</a:t>
            </a:r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</p:txBody>
      </p:sp>
      <p:pic>
        <p:nvPicPr>
          <p:cNvPr id="9" name="Obrázek 8" descr="komunika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72944" y="348056"/>
            <a:ext cx="2952328" cy="29523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výrazy přiřadíš k asertivitě?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Ochota pomáhat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>
                <a:solidFill>
                  <a:srgbClr val="FFFF00"/>
                </a:solidFill>
              </a:rPr>
              <a:t>N</a:t>
            </a:r>
            <a:r>
              <a:rPr lang="cs-CZ" dirty="0" smtClean="0">
                <a:solidFill>
                  <a:srgbClr val="FFFF00"/>
                </a:solidFill>
              </a:rPr>
              <a:t>erozhodnost </a:t>
            </a:r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amostatnost 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v rozhodování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>
                <a:solidFill>
                  <a:srgbClr val="FFFF00"/>
                </a:solidFill>
              </a:rPr>
              <a:t>O</a:t>
            </a:r>
            <a:r>
              <a:rPr lang="cs-CZ" dirty="0" smtClean="0">
                <a:solidFill>
                  <a:srgbClr val="FFFF00"/>
                </a:solidFill>
              </a:rPr>
              <a:t>dpovědnost </a:t>
            </a:r>
            <a:r>
              <a:rPr lang="cs-CZ" dirty="0" smtClean="0">
                <a:solidFill>
                  <a:srgbClr val="FFFF00"/>
                </a:solidFill>
              </a:rPr>
              <a:t>za vlastní chování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Závislost na druhých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Vyjadřování svých pocitů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Agresivita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Sebeúcta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Nerozhodnost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Stud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Neodpovědnost sám za sebe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3300"/>
                </a:solidFill>
              </a:rPr>
              <a:t>Být sám sebou</a:t>
            </a:r>
          </a:p>
          <a:p>
            <a:endParaRPr lang="cs-CZ" b="1" dirty="0">
              <a:solidFill>
                <a:schemeClr val="tx1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245" y="2996953"/>
            <a:ext cx="576805" cy="432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939" y="2171755"/>
            <a:ext cx="621009" cy="4651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245" y="1576389"/>
            <a:ext cx="557875" cy="417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245" y="5614281"/>
            <a:ext cx="576805" cy="432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939" y="5301209"/>
            <a:ext cx="621010" cy="465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244" y="4174799"/>
            <a:ext cx="557875" cy="417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smtClean="0">
                <a:hlinkClick r:id="rId2"/>
              </a:rPr>
              <a:t>http</a:t>
            </a:r>
            <a:r>
              <a:rPr lang="cs-CZ" sz="1800" dirty="0" smtClean="0">
                <a:hlinkClick r:id="rId2"/>
              </a:rPr>
              <a:t>://www.mujvztah.cz/clanky-vztahy/chci-zlepsit-vztah/asertivita.html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http://cs.wikipedia.org/wiki/Asertivita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http://coney.webpark.cz/valisova.html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http://www.</a:t>
            </a:r>
            <a:r>
              <a:rPr lang="cs-CZ" sz="1800" dirty="0" err="1" smtClean="0">
                <a:hlinkClick r:id="rId5"/>
              </a:rPr>
              <a:t>viod.cz</a:t>
            </a:r>
            <a:r>
              <a:rPr lang="cs-CZ" sz="1800" dirty="0" smtClean="0">
                <a:hlinkClick r:id="rId5"/>
              </a:rPr>
              <a:t>/editor/</a:t>
            </a:r>
            <a:r>
              <a:rPr lang="cs-CZ" sz="1800" dirty="0" err="1" smtClean="0">
                <a:hlinkClick r:id="rId5"/>
              </a:rPr>
              <a:t>assets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download</a:t>
            </a:r>
            <a:r>
              <a:rPr lang="cs-CZ" sz="1800" dirty="0" smtClean="0">
                <a:hlinkClick r:id="rId5"/>
              </a:rPr>
              <a:t>/publikace/asertivita.</a:t>
            </a:r>
            <a:r>
              <a:rPr lang="cs-CZ" sz="1800" dirty="0" err="1" smtClean="0">
                <a:hlinkClick r:id="rId5"/>
              </a:rPr>
              <a:t>pdf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http://www.</a:t>
            </a:r>
            <a:r>
              <a:rPr lang="cs-CZ" sz="1800" dirty="0" err="1" smtClean="0">
                <a:hlinkClick r:id="rId6"/>
              </a:rPr>
              <a:t>radsvetla.inky.sk</a:t>
            </a:r>
            <a:r>
              <a:rPr lang="cs-CZ" sz="1800" dirty="0" smtClean="0">
                <a:hlinkClick r:id="rId6"/>
              </a:rPr>
              <a:t>/novic/asertivita.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http://akomaestenepoznate.blog.cz/0905/asertivita</a:t>
            </a:r>
            <a:endParaRPr lang="cs-CZ" sz="1800" dirty="0" smtClean="0"/>
          </a:p>
          <a:p>
            <a:r>
              <a:rPr lang="cs-CZ" sz="1800" u="sng" dirty="0">
                <a:solidFill>
                  <a:srgbClr val="FFFF00"/>
                </a:solidFill>
                <a:hlinkClick r:id="rId8"/>
              </a:rPr>
              <a:t>http://</a:t>
            </a:r>
            <a:r>
              <a:rPr lang="cs-CZ" sz="1800" u="sng" dirty="0" smtClean="0">
                <a:solidFill>
                  <a:srgbClr val="FFFF00"/>
                </a:solidFill>
                <a:hlinkClick r:id="rId8"/>
              </a:rPr>
              <a:t>mladazena.maminka.cz</a:t>
            </a:r>
            <a:endParaRPr lang="cs-CZ" sz="1800" u="sng" dirty="0" smtClean="0">
              <a:solidFill>
                <a:srgbClr val="FFFF00"/>
              </a:solidFill>
            </a:endParaRPr>
          </a:p>
          <a:p>
            <a:r>
              <a:rPr lang="cs-CZ" sz="1800" u="sng" dirty="0">
                <a:solidFill>
                  <a:srgbClr val="FFFF00"/>
                </a:solidFill>
                <a:hlinkClick r:id="rId9"/>
              </a:rPr>
              <a:t>http://</a:t>
            </a:r>
            <a:r>
              <a:rPr lang="cs-CZ" sz="1800" u="sng" dirty="0" smtClean="0">
                <a:solidFill>
                  <a:srgbClr val="FFFF00"/>
                </a:solidFill>
                <a:hlinkClick r:id="rId9"/>
              </a:rPr>
              <a:t>images.google.com/imgres?q=pasivita</a:t>
            </a:r>
            <a:endParaRPr lang="cs-CZ" sz="1800" u="sng" dirty="0" smtClean="0">
              <a:solidFill>
                <a:srgbClr val="FFFF00"/>
              </a:solidFill>
            </a:endParaRPr>
          </a:p>
          <a:p>
            <a:r>
              <a:rPr lang="cs-CZ" sz="1800" u="sng" dirty="0">
                <a:solidFill>
                  <a:srgbClr val="FFFF00"/>
                </a:solidFill>
              </a:rPr>
              <a:t>http://images.google.com/imgres?q=komunikace+mezi+lidmi</a:t>
            </a:r>
            <a:endParaRPr lang="cs-CZ" sz="1800" u="sng" dirty="0" smtClean="0">
              <a:solidFill>
                <a:srgbClr val="FFFF00"/>
              </a:solidFill>
            </a:endParaRPr>
          </a:p>
          <a:p>
            <a:endParaRPr lang="cs-CZ" sz="1800" u="sng" dirty="0" smtClean="0">
              <a:solidFill>
                <a:srgbClr val="FFFF00"/>
              </a:solidFill>
            </a:endParaRP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319</TotalTime>
  <Words>416</Words>
  <Application>Microsoft Office PowerPoint</Application>
  <PresentationFormat>Předvádění na obrazovce (4:3)</PresentationFormat>
  <Paragraphs>94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Technický</vt:lpstr>
      <vt:lpstr>Člověk a zdraví</vt:lpstr>
      <vt:lpstr>Asertivita</vt:lpstr>
      <vt:lpstr>Názorným příkladem si ve dvojících uvedeme slovy, mimikou i tělesným postojem možnosti chování člověka.</vt:lpstr>
      <vt:lpstr>Asertivní člověk</vt:lpstr>
      <vt:lpstr>        Otevřená    komunikace</vt:lpstr>
      <vt:lpstr> </vt:lpstr>
      <vt:lpstr>Jaké výrazy přiřadíš k asertivitě?</vt:lpstr>
      <vt:lpstr>Použité odkazy: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Asertivita</dc:title>
  <cp:lastModifiedBy>Martin Králík</cp:lastModifiedBy>
  <cp:revision>47</cp:revision>
  <dcterms:modified xsi:type="dcterms:W3CDTF">2012-03-12T13:53:03Z</dcterms:modified>
</cp:coreProperties>
</file>