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80FEBE5-05A3-44A2-B1BC-AC3FACE6D862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6BC41B1-A39B-483C-9308-E48F5F70757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m/imgres?q=laick&#225;+prvn&#237;+pomoc" TargetMode="External"/><Relationship Id="rId7" Type="http://schemas.openxmlformats.org/officeDocument/2006/relationships/hyperlink" Target="http://images.google.com/imgres?q=prvn&#237;+pomoc+poskytnut&#237;" TargetMode="External"/><Relationship Id="rId2" Type="http://schemas.openxmlformats.org/officeDocument/2006/relationships/hyperlink" Target="http://cs.wikipedia.org/wiki/Prvn&#237;+pomo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m/imgres?q=pacient+v+nemocnici" TargetMode="External"/><Relationship Id="rId5" Type="http://schemas.openxmlformats.org/officeDocument/2006/relationships/hyperlink" Target="http://www.155ka.cz/clanek/126-lucas-ii-sytem-pro-komprese-hrudniku" TargetMode="External"/><Relationship Id="rId4" Type="http://schemas.openxmlformats.org/officeDocument/2006/relationships/hyperlink" Target="http://www.google.com/imgres?q=technick&#225;+prvn&#237;+pomo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908720"/>
            <a:ext cx="7851648" cy="1800200"/>
          </a:xfrm>
        </p:spPr>
        <p:txBody>
          <a:bodyPr/>
          <a:lstStyle/>
          <a:p>
            <a:pPr algn="ctr"/>
            <a:r>
              <a:rPr lang="cs-CZ" dirty="0" smtClean="0"/>
              <a:t>Člověk a zdraví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852936"/>
            <a:ext cx="7854696" cy="3744416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První pomoc</a:t>
            </a:r>
          </a:p>
          <a:p>
            <a:pPr algn="ctr"/>
            <a:endParaRPr lang="cs-CZ" sz="6600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Bc</a:t>
            </a:r>
            <a:r>
              <a:rPr lang="cs-CZ" dirty="0" smtClean="0"/>
              <a:t>. Kateřina </a:t>
            </a:r>
            <a:r>
              <a:rPr lang="cs-CZ" dirty="0" err="1" smtClean="0"/>
              <a:t>Cuperová</a:t>
            </a:r>
            <a:endParaRPr lang="cs-CZ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12704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1719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6000" b="1" i="1" dirty="0" smtClean="0"/>
              <a:t>První pomoc PP</a:t>
            </a:r>
            <a:endParaRPr lang="cs-CZ" sz="6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3300"/>
                </a:solidFill>
              </a:rPr>
              <a:t>První pomocí se rozumí soubor jednoduchých úkonů a opatření, které při náhlém ohrožení zdraví člověka omezí rozsah a důsledky tohoto ohrožení. </a:t>
            </a:r>
          </a:p>
          <a:p>
            <a:r>
              <a:rPr lang="cs-CZ" dirty="0" smtClean="0">
                <a:solidFill>
                  <a:srgbClr val="FF3300"/>
                </a:solidFill>
              </a:rPr>
              <a:t>Poskytnout první pomoc je povinen každý občan České republiky starší </a:t>
            </a:r>
            <a:r>
              <a:rPr lang="cs-CZ" sz="3600" dirty="0" smtClean="0">
                <a:solidFill>
                  <a:srgbClr val="FF3300"/>
                </a:solidFill>
              </a:rPr>
              <a:t>1</a:t>
            </a:r>
            <a:r>
              <a:rPr lang="cs-CZ" dirty="0" smtClean="0">
                <a:solidFill>
                  <a:srgbClr val="FF3300"/>
                </a:solidFill>
              </a:rPr>
              <a:t>8 let, pokud tím neohrozí svoje zdraví či život.</a:t>
            </a:r>
            <a:endParaRPr lang="cs-CZ" dirty="0">
              <a:solidFill>
                <a:srgbClr val="FF33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0437" y="126876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253429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435280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První pomoc se dělí na několik </a:t>
            </a:r>
            <a:r>
              <a:rPr lang="cs-CZ" dirty="0" smtClean="0"/>
              <a:t>typů: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2952328"/>
          </a:xfrm>
        </p:spPr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Laická první pomoc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Technická první pomoc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Odborná přednemocniční první pomoc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Nemocniční péče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068960"/>
            <a:ext cx="428625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3857664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5122912" cy="1224136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3300"/>
                </a:solidFill>
              </a:rPr>
              <a:t>Laická první pomoc</a:t>
            </a:r>
            <a:br>
              <a:rPr lang="cs-CZ" sz="4400" b="1" dirty="0" smtClean="0">
                <a:solidFill>
                  <a:srgbClr val="FF3300"/>
                </a:solidFill>
              </a:rPr>
            </a:br>
            <a:endParaRPr lang="cs-CZ" sz="4400" dirty="0">
              <a:solidFill>
                <a:srgbClr val="FF33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2"/>
          </p:nvPr>
        </p:nvSpPr>
        <p:spPr>
          <a:xfrm>
            <a:off x="457200" y="2204865"/>
            <a:ext cx="3008313" cy="30243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46092" y="1196752"/>
            <a:ext cx="429790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Do laické PP spadá:</a:t>
            </a:r>
          </a:p>
          <a:p>
            <a:r>
              <a:rPr lang="cs-CZ" b="1" dirty="0" smtClean="0">
                <a:solidFill>
                  <a:srgbClr val="FF3300"/>
                </a:solidFill>
              </a:rPr>
              <a:t>zavolání odborné </a:t>
            </a:r>
            <a:r>
              <a:rPr lang="cs-CZ" b="1" dirty="0" smtClean="0">
                <a:solidFill>
                  <a:srgbClr val="FF3300"/>
                </a:solidFill>
              </a:rPr>
              <a:t>ZZS,</a:t>
            </a:r>
            <a:endParaRPr lang="cs-CZ" b="1" dirty="0"/>
          </a:p>
          <a:p>
            <a:r>
              <a:rPr lang="cs-CZ" b="1" dirty="0" smtClean="0">
                <a:solidFill>
                  <a:srgbClr val="FF3300"/>
                </a:solidFill>
              </a:rPr>
              <a:t>péče o postiženého do příjezdu zdravotnické záchranné </a:t>
            </a:r>
            <a:r>
              <a:rPr lang="cs-CZ" b="1" dirty="0" smtClean="0">
                <a:solidFill>
                  <a:srgbClr val="FF3300"/>
                </a:solidFill>
              </a:rPr>
              <a:t>služby,</a:t>
            </a:r>
            <a:r>
              <a:rPr lang="cs-CZ" b="1" dirty="0" smtClean="0"/>
              <a:t> </a:t>
            </a:r>
            <a:endParaRPr lang="cs-CZ" b="1" dirty="0" smtClean="0"/>
          </a:p>
          <a:p>
            <a:r>
              <a:rPr lang="cs-CZ" b="1" dirty="0" smtClean="0">
                <a:solidFill>
                  <a:srgbClr val="FF3300"/>
                </a:solidFill>
              </a:rPr>
              <a:t>případně improvizovaný </a:t>
            </a:r>
            <a:r>
              <a:rPr lang="cs-CZ" b="1" dirty="0" smtClean="0">
                <a:solidFill>
                  <a:srgbClr val="FF3300"/>
                </a:solidFill>
              </a:rPr>
              <a:t>transport, </a:t>
            </a: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>
                <a:solidFill>
                  <a:srgbClr val="FF3300"/>
                </a:solidFill>
              </a:rPr>
              <a:t>ú</a:t>
            </a:r>
            <a:r>
              <a:rPr lang="cs-CZ" b="1" dirty="0" smtClean="0">
                <a:solidFill>
                  <a:srgbClr val="FF3300"/>
                </a:solidFill>
              </a:rPr>
              <a:t>kolem je zachránit život zraněnému, zabránit zhoršení jeho </a:t>
            </a:r>
            <a:r>
              <a:rPr lang="cs-CZ" b="1" dirty="0" smtClean="0">
                <a:solidFill>
                  <a:srgbClr val="FF3300"/>
                </a:solidFill>
              </a:rPr>
              <a:t>stavu.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80" y="1772816"/>
            <a:ext cx="470021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0437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38758"/>
            <a:ext cx="7272808" cy="116205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Technická první pomoc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2132857"/>
            <a:ext cx="3008313" cy="24482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60032" y="1412776"/>
            <a:ext cx="4104456" cy="525658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Technickou první pomoc zajišťují speciálně vycvičené týmy (hasiči, horská služba</a:t>
            </a:r>
            <a:r>
              <a:rPr lang="cs-CZ" b="1" dirty="0" smtClean="0">
                <a:solidFill>
                  <a:srgbClr val="FF3300"/>
                </a:solidFill>
              </a:rPr>
              <a:t>...).</a:t>
            </a:r>
            <a:endParaRPr lang="cs-CZ" b="1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rgbClr val="FF3300"/>
                </a:solidFill>
              </a:rPr>
              <a:t>Úkolem technické první pomoci je vyproštění zraněného a jeho transport na bezpečné </a:t>
            </a:r>
            <a:r>
              <a:rPr lang="cs-CZ" b="1" dirty="0" smtClean="0">
                <a:solidFill>
                  <a:srgbClr val="FF3300"/>
                </a:solidFill>
              </a:rPr>
              <a:t>místo. 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460644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4313270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931224" cy="1872208"/>
          </a:xfrm>
        </p:spPr>
        <p:txBody>
          <a:bodyPr>
            <a:no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Odborná přednemocniční </a:t>
            </a:r>
            <a:r>
              <a:rPr lang="cs-CZ" sz="4400" b="1" dirty="0" smtClean="0">
                <a:solidFill>
                  <a:srgbClr val="00B050"/>
                </a:solidFill>
              </a:rPr>
              <a:t>PP:</a:t>
            </a:r>
            <a:r>
              <a:rPr lang="cs-CZ" sz="4400" b="1" dirty="0" smtClean="0">
                <a:solidFill>
                  <a:srgbClr val="00B050"/>
                </a:solidFill>
              </a:rPr>
              <a:t/>
            </a:r>
            <a:br>
              <a:rPr lang="cs-CZ" sz="4400" b="1" dirty="0" smtClean="0">
                <a:solidFill>
                  <a:srgbClr val="00B050"/>
                </a:solidFill>
              </a:rPr>
            </a:br>
            <a:endParaRPr lang="cs-CZ" sz="44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type="body" idx="2"/>
          </p:nvPr>
        </p:nvSpPr>
        <p:spPr>
          <a:xfrm>
            <a:off x="179512" y="1700808"/>
            <a:ext cx="4968552" cy="4425355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3300"/>
                </a:solidFill>
              </a:rPr>
              <a:t>provádí zdravotnický personál (lékaři, sestry, záchranáři, apod</a:t>
            </a:r>
            <a:r>
              <a:rPr lang="cs-CZ" sz="2800" b="1" dirty="0" smtClean="0">
                <a:solidFill>
                  <a:srgbClr val="FF3300"/>
                </a:solidFill>
              </a:rPr>
              <a:t>.,</a:t>
            </a:r>
            <a:endParaRPr lang="cs-CZ" sz="2800" b="1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3300"/>
                </a:solidFill>
              </a:rPr>
              <a:t>s</a:t>
            </a:r>
            <a:r>
              <a:rPr lang="cs-CZ" sz="2800" b="1" dirty="0" smtClean="0">
                <a:solidFill>
                  <a:srgbClr val="FF3300"/>
                </a:solidFill>
              </a:rPr>
              <a:t>padá sem aplikace léků, použití diagnostických a léčebných </a:t>
            </a:r>
            <a:r>
              <a:rPr lang="cs-CZ" sz="2800" b="1" dirty="0" smtClean="0">
                <a:solidFill>
                  <a:srgbClr val="FF3300"/>
                </a:solidFill>
              </a:rPr>
              <a:t>přístrojů, </a:t>
            </a:r>
            <a:endParaRPr lang="cs-CZ" sz="2800" b="1" dirty="0">
              <a:solidFill>
                <a:srgbClr val="FF33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800" b="1" dirty="0">
                <a:solidFill>
                  <a:srgbClr val="FF3300"/>
                </a:solidFill>
              </a:rPr>
              <a:t>ú</a:t>
            </a:r>
            <a:r>
              <a:rPr lang="cs-CZ" sz="2800" b="1" dirty="0" smtClean="0">
                <a:solidFill>
                  <a:srgbClr val="FF3300"/>
                </a:solidFill>
              </a:rPr>
              <a:t>kolem </a:t>
            </a:r>
            <a:r>
              <a:rPr lang="cs-CZ" sz="2800" b="1" dirty="0" smtClean="0">
                <a:solidFill>
                  <a:srgbClr val="FF3300"/>
                </a:solidFill>
              </a:rPr>
              <a:t>přednemocniční PP je zlepšit zdravotní stav zraněného a případně jej stabilizovat. </a:t>
            </a:r>
            <a:endParaRPr lang="cs-CZ" sz="2800" b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220072" y="5085184"/>
            <a:ext cx="3744416" cy="1040979"/>
          </a:xfrm>
        </p:spPr>
        <p:txBody>
          <a:bodyPr/>
          <a:lstStyle/>
          <a:p>
            <a:pPr marL="0" indent="0">
              <a:buNone/>
            </a:pPr>
            <a:r>
              <a:rPr lang="cs-CZ" sz="1600" dirty="0" smtClean="0"/>
              <a:t>Na obrázku lékaři používají přístroj na nepřímou srdeční </a:t>
            </a:r>
            <a:r>
              <a:rPr lang="cs-CZ" sz="1600" dirty="0" smtClean="0"/>
              <a:t>masáž.</a:t>
            </a:r>
            <a:endParaRPr lang="cs-CZ" sz="1600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772816"/>
            <a:ext cx="3945454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6081409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4287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Nemocniční péče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920085"/>
            <a:ext cx="4244280" cy="443484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Do nemocniční péče spadají oddělení /např. jednotka intenzivní péče, </a:t>
            </a:r>
            <a:r>
              <a:rPr lang="cs-CZ" b="1" dirty="0" smtClean="0">
                <a:solidFill>
                  <a:srgbClr val="FF3300"/>
                </a:solidFill>
              </a:rPr>
              <a:t>anesteziologicko-  resuscitační </a:t>
            </a:r>
            <a:r>
              <a:rPr lang="cs-CZ" b="1" dirty="0" smtClean="0">
                <a:solidFill>
                  <a:srgbClr val="FF3300"/>
                </a:solidFill>
              </a:rPr>
              <a:t>oddělení</a:t>
            </a:r>
            <a:r>
              <a:rPr lang="cs-CZ" b="1" dirty="0" smtClean="0">
                <a:solidFill>
                  <a:srgbClr val="FF3300"/>
                </a:solidFill>
              </a:rPr>
              <a:t>/. </a:t>
            </a: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rgbClr val="FF3300"/>
                </a:solidFill>
              </a:rPr>
              <a:t>Tyto úkony provádí zdravotnický personál. Jejich úkolem je zlepšit zdravotní stav pacienta a vyléčit příčiny onemocnění.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492895"/>
            <a:ext cx="4038600" cy="2520281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276872"/>
            <a:ext cx="4392488" cy="3340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255443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Povinnost poskytnou PP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920085"/>
            <a:ext cx="4316288" cy="443484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Do příjezdu záchranné služby je občan povinen poskytnout první pomoc dle svých možností a schopností. První pomoc nemusíme poskytnout, pouze pokud by bylo ohroženo zdraví zachránce (požár, úseky pod napětím apod.) </a:t>
            </a:r>
            <a:r>
              <a:rPr lang="cs-CZ" b="1" dirty="0" smtClean="0">
                <a:solidFill>
                  <a:srgbClr val="FF3300"/>
                </a:solidFill>
              </a:rPr>
              <a:t>.</a:t>
            </a:r>
            <a:endParaRPr lang="cs-CZ" b="1" dirty="0" smtClean="0">
              <a:solidFill>
                <a:srgbClr val="FF3300"/>
              </a:solidFill>
            </a:endParaRPr>
          </a:p>
          <a:p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rgbClr val="FF3300"/>
                </a:solidFill>
              </a:rPr>
              <a:t>Neposkytnutí první pomoci je trestným </a:t>
            </a:r>
            <a:r>
              <a:rPr lang="cs-CZ" b="1" dirty="0" smtClean="0">
                <a:solidFill>
                  <a:srgbClr val="FF3300"/>
                </a:solidFill>
              </a:rPr>
              <a:t>činem.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64903"/>
            <a:ext cx="4038600" cy="2664297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132856"/>
            <a:ext cx="4307294" cy="3446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894124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08112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Postup při poskytování PP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3300"/>
                </a:solidFill>
              </a:rPr>
              <a:t>Zjistíme, zda je osoba při </a:t>
            </a:r>
            <a:r>
              <a:rPr lang="cs-CZ" b="1" dirty="0" smtClean="0">
                <a:solidFill>
                  <a:srgbClr val="FF3300"/>
                </a:solidFill>
              </a:rPr>
              <a:t>vědomí,</a:t>
            </a:r>
            <a:endParaRPr lang="cs-CZ" b="1" dirty="0" smtClean="0">
              <a:solidFill>
                <a:srgbClr val="FF3300"/>
              </a:solidFill>
            </a:endParaRPr>
          </a:p>
          <a:p>
            <a:pPr lvl="1"/>
            <a:r>
              <a:rPr lang="cs-CZ" b="1" dirty="0" smtClean="0">
                <a:solidFill>
                  <a:srgbClr val="FF3300"/>
                </a:solidFill>
              </a:rPr>
              <a:t>osobu hlasitě oslovíme, případně jemně zatřepeme </a:t>
            </a:r>
            <a:r>
              <a:rPr lang="cs-CZ" b="1" dirty="0" smtClean="0">
                <a:solidFill>
                  <a:srgbClr val="FF3300"/>
                </a:solidFill>
              </a:rPr>
              <a:t>ramenem. </a:t>
            </a:r>
            <a:endParaRPr lang="cs-CZ" b="1" dirty="0" smtClean="0">
              <a:solidFill>
                <a:srgbClr val="FF3300"/>
              </a:solidFill>
            </a:endParaRPr>
          </a:p>
          <a:p>
            <a:pPr lvl="2"/>
            <a:r>
              <a:rPr lang="cs-CZ" b="1" dirty="0" smtClean="0">
                <a:solidFill>
                  <a:srgbClr val="FF3300"/>
                </a:solidFill>
              </a:rPr>
              <a:t>POKUD </a:t>
            </a:r>
            <a:r>
              <a:rPr lang="cs-CZ" b="1" dirty="0" smtClean="0">
                <a:solidFill>
                  <a:srgbClr val="FF3300"/>
                </a:solidFill>
              </a:rPr>
              <a:t>NEODPOVÍDÁ:</a:t>
            </a: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Přivoláme pomoc z okolí hlasitým: </a:t>
            </a:r>
            <a:r>
              <a:rPr lang="cs-CZ" sz="4200" b="1" dirty="0" smtClean="0">
                <a:solidFill>
                  <a:srgbClr val="FF3300"/>
                </a:solidFill>
              </a:rPr>
              <a:t>"POMOC!!!"</a:t>
            </a:r>
          </a:p>
          <a:p>
            <a:r>
              <a:rPr lang="cs-CZ" b="1" dirty="0" smtClean="0">
                <a:solidFill>
                  <a:srgbClr val="FF3300"/>
                </a:solidFill>
              </a:rPr>
              <a:t>Uvolníme dýchací cesty, šetrným záklonem hlavy a zjistíme, zda postižený </a:t>
            </a:r>
            <a:r>
              <a:rPr lang="cs-CZ" b="1" dirty="0" smtClean="0">
                <a:solidFill>
                  <a:srgbClr val="FF3300"/>
                </a:solidFill>
              </a:rPr>
              <a:t>dýchá, </a:t>
            </a:r>
            <a:endParaRPr lang="cs-CZ" b="1" dirty="0" smtClean="0">
              <a:solidFill>
                <a:srgbClr val="FF3300"/>
              </a:solidFill>
            </a:endParaRPr>
          </a:p>
          <a:p>
            <a:pPr lvl="1"/>
            <a:r>
              <a:rPr lang="cs-CZ" b="1" dirty="0" smtClean="0">
                <a:solidFill>
                  <a:srgbClr val="FF3300"/>
                </a:solidFill>
              </a:rPr>
              <a:t>přiložíme hlavu uchem k ústům - dech slyšíme, cítíme a vidíme zvedající se </a:t>
            </a:r>
            <a:r>
              <a:rPr lang="cs-CZ" b="1" dirty="0" smtClean="0">
                <a:solidFill>
                  <a:srgbClr val="FF3300"/>
                </a:solidFill>
              </a:rPr>
              <a:t>hrudník.</a:t>
            </a:r>
            <a:endParaRPr lang="cs-CZ" b="1" dirty="0" smtClean="0">
              <a:solidFill>
                <a:srgbClr val="FF3300"/>
              </a:solidFill>
            </a:endParaRPr>
          </a:p>
          <a:p>
            <a:pPr lvl="2"/>
            <a:r>
              <a:rPr lang="cs-CZ" b="1" dirty="0" smtClean="0">
                <a:solidFill>
                  <a:srgbClr val="FF3300"/>
                </a:solidFill>
              </a:rPr>
              <a:t>POKUD NEDÝCHÁ zahájíme </a:t>
            </a:r>
            <a:r>
              <a:rPr lang="cs-CZ" b="1" dirty="0" smtClean="0">
                <a:solidFill>
                  <a:srgbClr val="FF3300"/>
                </a:solidFill>
              </a:rPr>
              <a:t>kardiopulmonální resuscitaci.</a:t>
            </a: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Prohlédneme postiženého, zda nemá další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poranění, </a:t>
            </a:r>
            <a:endParaRPr lang="cs-CZ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/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ošetříme prvně nejzávažnější poranění (tepenné krvácení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...).</a:t>
            </a:r>
            <a:endParaRPr lang="cs-CZ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Zavoláme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ZZS.</a:t>
            </a:r>
            <a:endParaRPr lang="cs-CZ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Ošetříme zbývající poranění a </a:t>
            </a:r>
            <a:r>
              <a:rPr lang="cs-CZ" b="1" dirty="0" smtClean="0">
                <a:solidFill>
                  <a:srgbClr val="FF3300"/>
                </a:solidFill>
              </a:rPr>
              <a:t>uložíme pacienta do stabilizované </a:t>
            </a:r>
            <a:r>
              <a:rPr lang="cs-CZ" b="1" dirty="0" smtClean="0">
                <a:solidFill>
                  <a:srgbClr val="FF3300"/>
                </a:solidFill>
              </a:rPr>
              <a:t>polohy.</a:t>
            </a:r>
            <a:endParaRPr lang="cs-CZ" b="1" dirty="0" smtClean="0">
              <a:solidFill>
                <a:srgbClr val="FF3300"/>
              </a:solidFill>
            </a:endParaRPr>
          </a:p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Vyčkáme příjezdu </a:t>
            </a:r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ZZS.</a:t>
            </a:r>
            <a:endParaRPr lang="cs-CZ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50285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36104"/>
          </a:xfrm>
        </p:spPr>
        <p:txBody>
          <a:bodyPr/>
          <a:lstStyle/>
          <a:p>
            <a:r>
              <a:rPr lang="cs-CZ" b="1" dirty="0" smtClean="0"/>
              <a:t>Zavolání záchranné služby ZZS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964488" cy="52292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Je nutné uvést tyto informace:</a:t>
            </a:r>
          </a:p>
          <a:p>
            <a:pPr marL="0" indent="0">
              <a:buNone/>
            </a:pPr>
            <a:endParaRPr lang="cs-CZ" sz="4400" dirty="0" smtClean="0"/>
          </a:p>
          <a:p>
            <a:r>
              <a:rPr lang="cs-CZ" sz="4400" b="1" dirty="0" smtClean="0">
                <a:solidFill>
                  <a:srgbClr val="FF3300"/>
                </a:solidFill>
              </a:rPr>
              <a:t>Kde se událost stala</a:t>
            </a:r>
            <a:r>
              <a:rPr lang="cs-CZ" sz="4400" dirty="0" smtClean="0">
                <a:solidFill>
                  <a:srgbClr val="FF3300"/>
                </a:solidFill>
              </a:rPr>
              <a:t> </a:t>
            </a:r>
            <a:r>
              <a:rPr lang="cs-CZ" sz="4400" dirty="0" smtClean="0"/>
              <a:t>– </a:t>
            </a:r>
            <a:r>
              <a:rPr lang="cs-CZ" sz="4400" dirty="0" smtClean="0"/>
              <a:t>nejlépe </a:t>
            </a:r>
            <a:r>
              <a:rPr lang="cs-CZ" sz="4400" dirty="0" smtClean="0"/>
              <a:t>přesnou adresu nehody (jméno, město, místo ulice, číslo </a:t>
            </a:r>
            <a:r>
              <a:rPr lang="cs-CZ" sz="4400" dirty="0" smtClean="0"/>
              <a:t>popisné).</a:t>
            </a:r>
            <a:endParaRPr lang="cs-CZ" sz="4400" dirty="0" smtClean="0"/>
          </a:p>
          <a:p>
            <a:r>
              <a:rPr lang="cs-CZ" sz="4400" b="1" dirty="0" smtClean="0">
                <a:solidFill>
                  <a:srgbClr val="FF3300"/>
                </a:solidFill>
              </a:rPr>
              <a:t>Co se stalo</a:t>
            </a:r>
            <a:r>
              <a:rPr lang="cs-CZ" sz="4400" dirty="0" smtClean="0">
                <a:solidFill>
                  <a:srgbClr val="FF3300"/>
                </a:solidFill>
              </a:rPr>
              <a:t> </a:t>
            </a:r>
            <a:r>
              <a:rPr lang="cs-CZ" sz="4400" dirty="0" smtClean="0"/>
              <a:t>– </a:t>
            </a:r>
            <a:r>
              <a:rPr lang="cs-CZ" sz="4400" dirty="0" smtClean="0"/>
              <a:t>jedná-li </a:t>
            </a:r>
            <a:r>
              <a:rPr lang="cs-CZ" sz="4400" dirty="0" smtClean="0"/>
              <a:t>se o úraz, otravu, autonehodu atp., popište rozsah zranění, případně sdělte počet zraněných osob, zda se jedná o dítě či dospělého člověka, jsou-li zranění při vědomí a zda dýchají.</a:t>
            </a:r>
          </a:p>
          <a:p>
            <a:r>
              <a:rPr lang="cs-CZ" sz="4400" b="1" dirty="0" smtClean="0">
                <a:solidFill>
                  <a:srgbClr val="FF3300"/>
                </a:solidFill>
              </a:rPr>
              <a:t>Kdo volá</a:t>
            </a:r>
            <a:r>
              <a:rPr lang="cs-CZ" sz="4400" dirty="0" smtClean="0">
                <a:solidFill>
                  <a:srgbClr val="FF3300"/>
                </a:solidFill>
              </a:rPr>
              <a:t> </a:t>
            </a:r>
            <a:r>
              <a:rPr lang="cs-CZ" sz="4400" dirty="0" smtClean="0"/>
              <a:t>– </a:t>
            </a:r>
            <a:r>
              <a:rPr lang="cs-CZ" sz="4400" dirty="0" smtClean="0"/>
              <a:t>uveďte </a:t>
            </a:r>
            <a:r>
              <a:rPr lang="cs-CZ" sz="4400" dirty="0" smtClean="0"/>
              <a:t>své jméno a telefonní číslo, ze kterého voláte. Již na základě těchto informací může dispečer  vyslat posádku na místo zásahu. </a:t>
            </a:r>
          </a:p>
          <a:p>
            <a:pPr>
              <a:buNone/>
            </a:pPr>
            <a:endParaRPr lang="cs-CZ" sz="4400" dirty="0" smtClean="0"/>
          </a:p>
          <a:p>
            <a:r>
              <a:rPr lang="cs-CZ" sz="4400" b="1" dirty="0">
                <a:solidFill>
                  <a:srgbClr val="FF3300"/>
                </a:solidFill>
              </a:rPr>
              <a:t>D</a:t>
            </a:r>
            <a:r>
              <a:rPr lang="cs-CZ" sz="4400" b="1" dirty="0" smtClean="0">
                <a:solidFill>
                  <a:srgbClr val="FF3300"/>
                </a:solidFill>
              </a:rPr>
              <a:t>ůležitá </a:t>
            </a:r>
            <a:r>
              <a:rPr lang="cs-CZ" sz="4400" b="1" dirty="0" smtClean="0">
                <a:solidFill>
                  <a:srgbClr val="FF3300"/>
                </a:solidFill>
              </a:rPr>
              <a:t>telefonní </a:t>
            </a:r>
            <a:r>
              <a:rPr lang="cs-CZ" sz="4400" b="1" i="1" dirty="0" smtClean="0">
                <a:solidFill>
                  <a:srgbClr val="FF3300"/>
                </a:solidFill>
              </a:rPr>
              <a:t>čísla:</a:t>
            </a:r>
            <a:r>
              <a:rPr lang="cs-CZ" sz="4400" i="1" dirty="0" smtClean="0">
                <a:solidFill>
                  <a:srgbClr val="FF3300"/>
                </a:solidFill>
              </a:rPr>
              <a:t>  </a:t>
            </a:r>
            <a:endParaRPr lang="cs-CZ" sz="4400" i="1" dirty="0" smtClean="0">
              <a:solidFill>
                <a:srgbClr val="FF3300"/>
              </a:solidFill>
            </a:endParaRPr>
          </a:p>
          <a:p>
            <a:endParaRPr lang="cs-CZ" sz="4400" i="1" dirty="0" smtClean="0">
              <a:solidFill>
                <a:srgbClr val="FF3300"/>
              </a:solidFill>
            </a:endParaRPr>
          </a:p>
          <a:p>
            <a:pPr marL="0" indent="0">
              <a:buNone/>
            </a:pPr>
            <a:r>
              <a:rPr lang="cs-CZ" sz="5100" b="1" dirty="0" smtClean="0">
                <a:solidFill>
                  <a:srgbClr val="C00000"/>
                </a:solidFill>
              </a:rPr>
              <a:t>   </a:t>
            </a:r>
            <a:r>
              <a:rPr lang="cs-CZ" sz="9300" b="1" dirty="0" smtClean="0">
                <a:solidFill>
                  <a:srgbClr val="C00000"/>
                </a:solidFill>
              </a:rPr>
              <a:t>155</a:t>
            </a:r>
            <a:r>
              <a:rPr lang="cs-CZ" sz="5100" b="1" dirty="0" smtClean="0">
                <a:solidFill>
                  <a:srgbClr val="C00000"/>
                </a:solidFill>
              </a:rPr>
              <a:t>: ZÁCHRANNÁ SLUŽBA              </a:t>
            </a:r>
            <a:r>
              <a:rPr lang="cs-CZ" sz="11400" b="1" dirty="0" smtClean="0">
                <a:solidFill>
                  <a:srgbClr val="7030A0"/>
                </a:solidFill>
              </a:rPr>
              <a:t>112</a:t>
            </a:r>
            <a:r>
              <a:rPr lang="cs-CZ" sz="5400" b="1" dirty="0">
                <a:solidFill>
                  <a:srgbClr val="7030A0"/>
                </a:solidFill>
              </a:rPr>
              <a:t>: TÍSŇOVÁ </a:t>
            </a:r>
            <a:r>
              <a:rPr lang="cs-CZ" sz="5400" b="1" dirty="0" smtClean="0">
                <a:solidFill>
                  <a:srgbClr val="7030A0"/>
                </a:solidFill>
              </a:rPr>
              <a:t>LINKA</a:t>
            </a:r>
          </a:p>
          <a:p>
            <a:pPr marL="0" indent="0">
              <a:buNone/>
            </a:pPr>
            <a:endParaRPr lang="cs-CZ" sz="51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4400" i="1" dirty="0" smtClean="0"/>
              <a:t>    </a:t>
            </a:r>
            <a:r>
              <a:rPr lang="cs-CZ" sz="4400" b="1" i="1" dirty="0" smtClean="0">
                <a:solidFill>
                  <a:srgbClr val="002060"/>
                </a:solidFill>
              </a:rPr>
              <a:t>150</a:t>
            </a:r>
            <a:r>
              <a:rPr lang="cs-CZ" sz="4400" b="1" i="1" dirty="0">
                <a:solidFill>
                  <a:srgbClr val="002060"/>
                </a:solidFill>
              </a:rPr>
              <a:t>: HASIČI </a:t>
            </a:r>
            <a:r>
              <a:rPr lang="cs-CZ" sz="4400" b="1" i="1" dirty="0" smtClean="0">
                <a:solidFill>
                  <a:srgbClr val="002060"/>
                </a:solidFill>
              </a:rPr>
              <a:t>                                      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158</a:t>
            </a: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: POLICIE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ČESKÉ REPUBLIKY</a:t>
            </a:r>
            <a:endParaRPr lang="cs-CZ" sz="4400" b="1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011114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>
                <a:hlinkClick r:id="rId2"/>
              </a:rPr>
              <a:t>http://cs.wikipedia.org/wiki/</a:t>
            </a:r>
            <a:r>
              <a:rPr lang="cs-CZ" sz="2800" dirty="0" smtClean="0">
                <a:hlinkClick r:id="rId2"/>
              </a:rPr>
              <a:t>První+pomoc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http://www.google.com/</a:t>
            </a:r>
            <a:r>
              <a:rPr lang="cs-CZ" sz="2800" dirty="0" err="1" smtClean="0">
                <a:hlinkClick r:id="rId3"/>
              </a:rPr>
              <a:t>imgres?q</a:t>
            </a:r>
            <a:r>
              <a:rPr lang="cs-CZ" sz="2800" dirty="0" smtClean="0">
                <a:hlinkClick r:id="rId3"/>
              </a:rPr>
              <a:t>=</a:t>
            </a:r>
            <a:r>
              <a:rPr lang="cs-CZ" sz="2800" dirty="0" err="1" smtClean="0">
                <a:hlinkClick r:id="rId3"/>
              </a:rPr>
              <a:t>laická+první+pomoc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http://www.google.com/</a:t>
            </a:r>
            <a:r>
              <a:rPr lang="cs-CZ" sz="2800" dirty="0" err="1" smtClean="0">
                <a:hlinkClick r:id="rId4"/>
              </a:rPr>
              <a:t>imgres?q</a:t>
            </a:r>
            <a:r>
              <a:rPr lang="cs-CZ" sz="2800" dirty="0" smtClean="0">
                <a:hlinkClick r:id="rId4"/>
              </a:rPr>
              <a:t>=</a:t>
            </a:r>
            <a:r>
              <a:rPr lang="cs-CZ" sz="2800" dirty="0" err="1" smtClean="0">
                <a:hlinkClick r:id="rId4"/>
              </a:rPr>
              <a:t>technická+první+pomoc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http://www.155ka.cz/clanek/126-lucas-ii-sytem-pro-komprese-hrudniku</a:t>
            </a:r>
            <a:endParaRPr lang="cs-CZ" sz="2800" dirty="0" smtClean="0"/>
          </a:p>
          <a:p>
            <a:r>
              <a:rPr lang="cs-CZ" sz="2800" dirty="0" smtClean="0">
                <a:hlinkClick r:id="rId6"/>
              </a:rPr>
              <a:t>http://www.google.com/imgres?q=pacient+v+nemocnici</a:t>
            </a:r>
            <a:endParaRPr lang="cs-CZ" sz="2800" dirty="0" smtClean="0"/>
          </a:p>
          <a:p>
            <a:r>
              <a:rPr lang="cs-CZ" sz="2800" dirty="0">
                <a:hlinkClick r:id="rId7"/>
              </a:rPr>
              <a:t>http://</a:t>
            </a:r>
            <a:r>
              <a:rPr lang="cs-CZ" sz="2800" dirty="0" smtClean="0">
                <a:hlinkClick r:id="rId7"/>
              </a:rPr>
              <a:t>images.google.com/</a:t>
            </a:r>
            <a:r>
              <a:rPr lang="cs-CZ" sz="2800" dirty="0" err="1" smtClean="0">
                <a:hlinkClick r:id="rId7"/>
              </a:rPr>
              <a:t>imgres?q</a:t>
            </a:r>
            <a:r>
              <a:rPr lang="cs-CZ" sz="2800" dirty="0" smtClean="0">
                <a:hlinkClick r:id="rId7"/>
              </a:rPr>
              <a:t>=</a:t>
            </a:r>
            <a:r>
              <a:rPr lang="cs-CZ" sz="2800" dirty="0" err="1" smtClean="0">
                <a:hlinkClick r:id="rId7"/>
              </a:rPr>
              <a:t>první+pomoc+poskytnutí</a:t>
            </a:r>
            <a:endParaRPr lang="cs-CZ" sz="2800" dirty="0" smtClean="0"/>
          </a:p>
          <a:p>
            <a:endParaRPr lang="cs-CZ" sz="3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736840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</TotalTime>
  <Words>513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Člověk a zdraví</vt:lpstr>
      <vt:lpstr>            První pomoc PP</vt:lpstr>
      <vt:lpstr>První pomoc se dělí na několik typů:</vt:lpstr>
      <vt:lpstr>Laická první pomoc </vt:lpstr>
      <vt:lpstr>Technická první pomoc </vt:lpstr>
      <vt:lpstr>Odborná přednemocniční PP: </vt:lpstr>
      <vt:lpstr>Nemocniční péče </vt:lpstr>
      <vt:lpstr> Povinnost poskytnou PP</vt:lpstr>
      <vt:lpstr>Postup při poskytování PP</vt:lpstr>
      <vt:lpstr>Zavolání záchranné služby ZZS</vt:lpstr>
      <vt:lpstr>Použitá literatura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zdraví</dc:title>
  <dc:creator>pc</dc:creator>
  <cp:lastModifiedBy>Martin Králík</cp:lastModifiedBy>
  <cp:revision>21</cp:revision>
  <dcterms:created xsi:type="dcterms:W3CDTF">2012-01-20T11:16:52Z</dcterms:created>
  <dcterms:modified xsi:type="dcterms:W3CDTF">2012-03-12T13:59:12Z</dcterms:modified>
</cp:coreProperties>
</file>