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0"/>
  </p:notesMasterIdLst>
  <p:sldIdLst>
    <p:sldId id="283" r:id="rId3"/>
    <p:sldId id="260" r:id="rId4"/>
    <p:sldId id="267" r:id="rId5"/>
    <p:sldId id="268" r:id="rId6"/>
    <p:sldId id="269" r:id="rId7"/>
    <p:sldId id="270" r:id="rId8"/>
    <p:sldId id="274" r:id="rId9"/>
    <p:sldId id="287" r:id="rId10"/>
    <p:sldId id="272" r:id="rId11"/>
    <p:sldId id="261" r:id="rId12"/>
    <p:sldId id="263" r:id="rId13"/>
    <p:sldId id="264" r:id="rId14"/>
    <p:sldId id="262" r:id="rId15"/>
    <p:sldId id="265" r:id="rId16"/>
    <p:sldId id="291" r:id="rId17"/>
    <p:sldId id="285" r:id="rId18"/>
    <p:sldId id="289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003300"/>
    <a:srgbClr val="669900"/>
    <a:srgbClr val="CCFF66"/>
    <a:srgbClr val="33CC33"/>
    <a:srgbClr val="336600"/>
    <a:srgbClr val="666633"/>
    <a:srgbClr val="339966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68" autoAdjust="0"/>
    <p:restoredTop sz="94671" autoAdjust="0"/>
  </p:normalViewPr>
  <p:slideViewPr>
    <p:cSldViewPr>
      <p:cViewPr>
        <p:scale>
          <a:sx n="68" d="100"/>
          <a:sy n="68" d="100"/>
        </p:scale>
        <p:origin x="-138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25D24F-688D-4288-BA49-FB7CAC6F1ECB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FA2EBB-6BF3-448D-8546-5290BB7CC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3469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FA2EBB-6BF3-448D-8546-5290BB7CC7E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93791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FA2EBB-6BF3-448D-8546-5290BB7CC7EE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88472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9DAC2-174A-4CCA-BC8F-A4B41AFC12A8}" type="datetime1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19C0AA-3DE4-4252-A370-AD68AEE486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56886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0F4BE-7929-4357-801D-EF937AF772DD}" type="datetime1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19C0AA-3DE4-4252-A370-AD68AEE486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377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C53301-3FD3-4810-BE63-3B0521CC0F53}" type="datetime1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19C0AA-3DE4-4252-A370-AD68AEE486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1327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F24AD-9B90-4C3D-ADD3-5CBABE8EC2A0}" type="datetime1">
              <a:rPr lang="cs-CZ" smtClean="0"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19C0AA-3DE4-4252-A370-AD68AEE486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8515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96116-5E4B-416F-B5E5-2EE4A6A0C896}" type="datetime1">
              <a:rPr lang="cs-CZ" smtClean="0"/>
              <a:t>25.2.2013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19C0AA-3DE4-4252-A370-AD68AEE486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248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57972-9148-4A9A-93BD-12829F82F4AB}" type="datetime1">
              <a:rPr lang="cs-CZ" smtClean="0"/>
              <a:t>25.2.2013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19C0AA-3DE4-4252-A370-AD68AEE486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1796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4E460-16D3-4CA4-B8A0-C8C8A8D178B9}" type="datetime1">
              <a:rPr lang="cs-CZ" smtClean="0"/>
              <a:t>25.2.2013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19C0AA-3DE4-4252-A370-AD68AEE486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41187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BDC54-3E1C-4D4D-BAE0-C8B530FDA165}" type="datetime1">
              <a:rPr lang="cs-CZ" smtClean="0"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19C0AA-3DE4-4252-A370-AD68AEE486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6348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49F76-693A-43B9-A4F5-DA35B6F08FDD}" type="datetime1">
              <a:rPr lang="cs-CZ" smtClean="0"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19C0AA-3DE4-4252-A370-AD68AEE486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3977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9C911-05FA-4F3E-8928-38181CF00095}" type="datetime1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19C0AA-3DE4-4252-A370-AD68AEE486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81126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86180-AF2E-4A34-AB2E-1062675A3322}" type="datetime1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19C0AA-3DE4-4252-A370-AD68AEE486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2846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660BE-818A-4A38-B5D2-02B992F94792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t>25.2.2013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44158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27B5B-BD37-40EA-ABFA-4E7C4E455062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t>25.2.2013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73604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7D6C6-1AF1-4710-B3A0-F9D3C745B9AB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t>25.2.2013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04418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BA9EA-EA8E-4B88-ACE8-C2FA088AE665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t>25.2.2013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67596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A9580-FB1C-4D96-9408-8333E9FA99B6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t>25.2.2013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50959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33600-550B-4437-A343-200ADB2FF9A8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t>25.2.2013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46150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E8E58-88A2-48D1-A934-5BFEFC62DBC3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t>25.2.2013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248710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448F2-0950-4E8B-9925-F82A3F5854DC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t>25.2.2013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64536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ED176-A707-4617-8B08-0B27F8D30F34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t>25.2.2013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86634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8F48E-8392-4127-B6E5-E89222BCC6BD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t>25.2.2013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576812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B889B-E837-4C17-A843-6936252F9E11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t>25.2.2013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59170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4367E3-D31D-494D-A6D7-5833C5AD57DD}" type="datetime1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19C0AA-3DE4-4252-A370-AD68AEE486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03070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6">
                <a:lumMod val="75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A5A250-8B80-4C77-AC9F-B4C84F921E75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t>25.2.2013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815915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e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Palkovick&#233;_h&#367;rky,_Bab&#237;_hora,_bu&#269;ina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poho.pisne.cz/animals/srna.jpg" TargetMode="External"/><Relationship Id="rId2" Type="http://schemas.openxmlformats.org/officeDocument/2006/relationships/hyperlink" Target="http://im9.cz/iR/importprodukt-orig/e47/e4708e2b9c1b46a196135ba9562705ff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tx1"/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730623"/>
          </a:xfrm>
        </p:spPr>
        <p:txBody>
          <a:bodyPr>
            <a:normAutofit/>
          </a:bodyPr>
          <a:lstStyle/>
          <a:p>
            <a:r>
              <a:rPr lang="pl-P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VÝZNAM  LESA</a:t>
            </a:r>
            <a:br>
              <a:rPr lang="pl-P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VY_32_INOVACE_20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Sada 5</a:t>
            </a:r>
          </a:p>
          <a:p>
            <a:r>
              <a:rPr lang="pl-P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Rozmanitost přírody</a:t>
            </a:r>
          </a:p>
          <a:p>
            <a:r>
              <a:rPr lang="pl-PL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Autor: Mgr. Iveta Mocharová</a:t>
            </a:r>
          </a:p>
          <a:p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a MŠ Dešná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black"/>
                </a:solidFill>
              </a:rPr>
              <a:t>IT </a:t>
            </a:r>
            <a:r>
              <a:rPr lang="en-US" dirty="0" err="1" smtClean="0">
                <a:solidFill>
                  <a:prstClr val="black"/>
                </a:solidFill>
              </a:rPr>
              <a:t>ve</a:t>
            </a:r>
            <a:r>
              <a:rPr lang="en-US" dirty="0" smtClean="0">
                <a:solidFill>
                  <a:prstClr val="black"/>
                </a:solidFill>
              </a:rPr>
              <a:t> </a:t>
            </a:r>
            <a:r>
              <a:rPr lang="en-US" dirty="0" err="1" smtClean="0">
                <a:solidFill>
                  <a:prstClr val="black"/>
                </a:solidFill>
              </a:rPr>
              <a:t>škole</a:t>
            </a:r>
            <a:r>
              <a:rPr lang="en-US" dirty="0" smtClean="0">
                <a:solidFill>
                  <a:prstClr val="black"/>
                </a:solidFill>
              </a:rPr>
              <a:t>  1622­/21/7.1.4/2010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5407025" cy="1046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2557697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892552"/>
          </a:xfrm>
          <a:prstGeom prst="rect">
            <a:avLst/>
          </a:prstGeom>
          <a:solidFill>
            <a:srgbClr val="339966"/>
          </a:solidFill>
        </p:spPr>
        <p:txBody>
          <a:bodyPr wrap="square">
            <a:spAutoFit/>
          </a:bodyPr>
          <a:lstStyle/>
          <a:p>
            <a:pPr algn="just"/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Les je porost dřevin, ve kterém je vyvinuto stromové patro. Je to složitý lesní ekosystém, tvořený složkou rostlinnou a živočišnou.</a:t>
            </a: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92552"/>
            <a:ext cx="9144000" cy="5560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0607" y="2112238"/>
            <a:ext cx="828092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Lesy pokrývají třetinu českého území. Mají velký význam </a:t>
            </a:r>
            <a:r>
              <a:rPr lang="cs-CZ" sz="4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pro přírodu, ekonomiku </a:t>
            </a:r>
            <a:r>
              <a:rPr lang="cs-CZ" sz="4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hlavně pro každodenní život každého z nás.</a:t>
            </a:r>
            <a:endParaRPr lang="cs-CZ" sz="4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IT </a:t>
            </a:r>
            <a:r>
              <a:rPr lang="en-US" dirty="0" err="1" smtClean="0">
                <a:solidFill>
                  <a:schemeClr val="tx1"/>
                </a:solidFill>
              </a:rPr>
              <a:t>ve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škole</a:t>
            </a:r>
            <a:r>
              <a:rPr lang="en-US" dirty="0" smtClean="0">
                <a:solidFill>
                  <a:schemeClr val="tx1"/>
                </a:solidFill>
              </a:rPr>
              <a:t>  1622­/21/7.1.4/2010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842692" y="5980638"/>
            <a:ext cx="898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č.1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6127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34752"/>
            <a:ext cx="87129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Podle toho, jaké je složení dřevin, můžeme rozlišit lesy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964488" y="925269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IT </a:t>
            </a:r>
            <a:r>
              <a:rPr lang="en-US" dirty="0" err="1" smtClean="0">
                <a:solidFill>
                  <a:schemeClr val="tx1"/>
                </a:solidFill>
              </a:rPr>
              <a:t>ve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škole</a:t>
            </a:r>
            <a:r>
              <a:rPr lang="en-US" dirty="0" smtClean="0">
                <a:solidFill>
                  <a:schemeClr val="tx1"/>
                </a:solidFill>
              </a:rPr>
              <a:t>  1622­/21/7.1.4/2010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nb3\AppData\Local\Microsoft\Windows\Temporary Internet Files\Content.IE5\XI7G3TCU\MP90040751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06806"/>
            <a:ext cx="8712968" cy="569857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sp>
        <p:nvSpPr>
          <p:cNvPr id="7" name="Obdélník 6"/>
          <p:cNvSpPr/>
          <p:nvPr/>
        </p:nvSpPr>
        <p:spPr>
          <a:xfrm>
            <a:off x="3254454" y="1077168"/>
            <a:ext cx="2236510" cy="707886"/>
          </a:xfrm>
          <a:prstGeom prst="rect">
            <a:avLst/>
          </a:prstGeom>
          <a:solidFill>
            <a:srgbClr val="CCFF66"/>
          </a:solidFill>
        </p:spPr>
        <p:txBody>
          <a:bodyPr wrap="none">
            <a:spAutoFit/>
          </a:bodyPr>
          <a:lstStyle/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Jehličnaté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05656">
            <a:off x="333009" y="2789511"/>
            <a:ext cx="4587421" cy="3440566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8" name="Obdélník 7"/>
          <p:cNvSpPr/>
          <p:nvPr/>
        </p:nvSpPr>
        <p:spPr>
          <a:xfrm rot="20643682">
            <a:off x="1907704" y="4869160"/>
            <a:ext cx="2002471" cy="769441"/>
          </a:xfrm>
          <a:prstGeom prst="rect">
            <a:avLst/>
          </a:prstGeom>
          <a:solidFill>
            <a:srgbClr val="CCFF66"/>
          </a:solidFill>
        </p:spPr>
        <p:txBody>
          <a:bodyPr wrap="none">
            <a:spAutoFit/>
          </a:bodyPr>
          <a:lstStyle/>
          <a:p>
            <a:pPr lvl="0"/>
            <a:r>
              <a:rPr lang="cs-CZ" sz="4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Listnaté</a:t>
            </a:r>
          </a:p>
        </p:txBody>
      </p:sp>
      <p:sp>
        <p:nvSpPr>
          <p:cNvPr id="10" name="TextovéPole 9"/>
          <p:cNvSpPr txBox="1"/>
          <p:nvPr/>
        </p:nvSpPr>
        <p:spPr>
          <a:xfrm rot="20851888">
            <a:off x="4700369" y="5415027"/>
            <a:ext cx="18473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000" dirty="0"/>
          </a:p>
        </p:txBody>
      </p:sp>
      <p:sp>
        <p:nvSpPr>
          <p:cNvPr id="12" name="Obdélník 11"/>
          <p:cNvSpPr/>
          <p:nvPr/>
        </p:nvSpPr>
        <p:spPr>
          <a:xfrm rot="20801202">
            <a:off x="4817137" y="5459868"/>
            <a:ext cx="184731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endParaRPr lang="cs-CZ" sz="1000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 rot="20817181">
            <a:off x="4647645" y="5455099"/>
            <a:ext cx="53412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Obr.č3</a:t>
            </a:r>
            <a:endParaRPr lang="cs-CZ" sz="1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12361">
            <a:off x="4145118" y="2530034"/>
            <a:ext cx="4677059" cy="3118039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16" name="Obdélník 15"/>
          <p:cNvSpPr/>
          <p:nvPr/>
        </p:nvSpPr>
        <p:spPr>
          <a:xfrm rot="985023">
            <a:off x="5088551" y="4777488"/>
            <a:ext cx="1923925" cy="707886"/>
          </a:xfrm>
          <a:prstGeom prst="rect">
            <a:avLst/>
          </a:prstGeom>
          <a:solidFill>
            <a:srgbClr val="CCFF66"/>
          </a:solidFill>
        </p:spPr>
        <p:txBody>
          <a:bodyPr wrap="none">
            <a:spAutoFit/>
          </a:bodyPr>
          <a:lstStyle/>
          <a:p>
            <a:pPr lvl="0"/>
            <a:r>
              <a:rPr lang="cs-CZ" sz="4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Smíšené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8385244" y="5996959"/>
            <a:ext cx="60305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>
                <a:solidFill>
                  <a:schemeClr val="bg1"/>
                </a:solidFill>
              </a:rPr>
              <a:t>Obr.č.2</a:t>
            </a:r>
          </a:p>
        </p:txBody>
      </p:sp>
      <p:sp>
        <p:nvSpPr>
          <p:cNvPr id="20" name="Obdélník 19"/>
          <p:cNvSpPr/>
          <p:nvPr/>
        </p:nvSpPr>
        <p:spPr>
          <a:xfrm rot="822006">
            <a:off x="7589341" y="5643971"/>
            <a:ext cx="62606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Obr.č.4</a:t>
            </a:r>
          </a:p>
        </p:txBody>
      </p:sp>
    </p:spTree>
    <p:extLst>
      <p:ext uri="{BB962C8B-B14F-4D97-AF65-F5344CB8AC3E}">
        <p14:creationId xmlns:p14="http://schemas.microsoft.com/office/powerpoint/2010/main" val="384360962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8" grpId="0" animBg="1"/>
      <p:bldP spid="14" grpId="0"/>
      <p:bldP spid="16" grpId="0" animBg="1"/>
      <p:bldP spid="19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IT </a:t>
            </a:r>
            <a:r>
              <a:rPr lang="en-US" dirty="0" err="1" smtClean="0">
                <a:solidFill>
                  <a:schemeClr val="tx1"/>
                </a:solidFill>
              </a:rPr>
              <a:t>ve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škole</a:t>
            </a:r>
            <a:r>
              <a:rPr lang="en-US" dirty="0" smtClean="0">
                <a:solidFill>
                  <a:schemeClr val="tx1"/>
                </a:solidFill>
              </a:rPr>
              <a:t>  1622­/21/7.1.4/2010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381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051720" y="2708920"/>
            <a:ext cx="5256584" cy="3447098"/>
          </a:xfrm>
          <a:prstGeom prst="rect">
            <a:avLst/>
          </a:prstGeom>
          <a:solidFill>
            <a:srgbClr val="33CC33"/>
          </a:solidFill>
        </p:spPr>
        <p:txBody>
          <a:bodyPr wrap="square" rtlCol="0">
            <a:spAutoFit/>
          </a:bodyPr>
          <a:lstStyle/>
          <a:p>
            <a:pPr lvl="0" algn="just"/>
            <a:r>
              <a:rPr lang="cs-CZ" sz="4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Lesy jsou největším producentem kyslíku, a proto se jim říká  „plíce planety Země“. Les má i další funkce. </a:t>
            </a:r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8172429" y="5993856"/>
            <a:ext cx="845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7171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IT </a:t>
            </a:r>
            <a:r>
              <a:rPr lang="en-US" dirty="0" err="1" smtClean="0">
                <a:solidFill>
                  <a:schemeClr val="tx1"/>
                </a:solidFill>
              </a:rPr>
              <a:t>ve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škole</a:t>
            </a:r>
            <a:r>
              <a:rPr lang="en-US" dirty="0" smtClean="0">
                <a:solidFill>
                  <a:schemeClr val="tx1"/>
                </a:solidFill>
              </a:rPr>
              <a:t>  1622­/21/7.1.4/2010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Users\nb3\Desktop\Nová složka (2)\100OLYMP\P73002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840"/>
            <a:ext cx="9144000" cy="6371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220760"/>
            <a:ext cx="9144000" cy="584775"/>
          </a:xfrm>
          <a:prstGeom prst="rect">
            <a:avLst/>
          </a:prstGeom>
          <a:solidFill>
            <a:srgbClr val="008000"/>
          </a:solidFill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square">
            <a:spAutoFit/>
          </a:bodyPr>
          <a:lstStyle/>
          <a:p>
            <a:pPr lvl="0" algn="ctr"/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Les zvlhčuje vzduch a je zároveň přírodním filtrem </a:t>
            </a:r>
          </a:p>
        </p:txBody>
      </p:sp>
      <p:sp>
        <p:nvSpPr>
          <p:cNvPr id="3" name="Obdélník 2"/>
          <p:cNvSpPr/>
          <p:nvPr/>
        </p:nvSpPr>
        <p:spPr>
          <a:xfrm>
            <a:off x="1007604" y="1052736"/>
            <a:ext cx="7128792" cy="5078313"/>
          </a:xfrm>
          <a:prstGeom prst="rect">
            <a:avLst/>
          </a:prstGeom>
          <a:solidFill>
            <a:srgbClr val="CCFF66"/>
          </a:solidFill>
        </p:spPr>
        <p:txBody>
          <a:bodyPr wrap="square">
            <a:spAutoFit/>
          </a:bodyPr>
          <a:lstStyle/>
          <a:p>
            <a:pPr lvl="0" algn="just"/>
            <a:r>
              <a:rPr lang="cs-CZ" sz="3600" dirty="0">
                <a:solidFill>
                  <a:srgbClr val="EEECE1">
                    <a:lumMod val="10000"/>
                  </a:srgbClr>
                </a:solidFill>
                <a:latin typeface="Times New Roman" pitchFamily="18" charset="0"/>
                <a:cs typeface="Times New Roman" pitchFamily="18" charset="0"/>
              </a:rPr>
              <a:t>Lesy z ovzduší filtrují prach, plyny, radioaktivní látky a prospívají tak člověku, živočichům i rostlinám na Zemi. Udržují stabilně vlhčí ovzduší a při srážkách dochází k jejich rovnoměrnějšímu rozdělení. („V lese prší dvakrát“ - jednou během deště a podruhé po něm, když kape voda ze </a:t>
            </a:r>
            <a:r>
              <a:rPr lang="cs-CZ" sz="3600" dirty="0" smtClean="0">
                <a:solidFill>
                  <a:srgbClr val="EEECE1">
                    <a:lumMod val="10000"/>
                  </a:srgbClr>
                </a:solidFill>
                <a:latin typeface="Times New Roman" pitchFamily="18" charset="0"/>
                <a:cs typeface="Times New Roman" pitchFamily="18" charset="0"/>
              </a:rPr>
              <a:t>stromů.)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98063" y="5701898"/>
            <a:ext cx="845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3506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IT </a:t>
            </a:r>
            <a:r>
              <a:rPr lang="en-US" dirty="0" err="1" smtClean="0">
                <a:solidFill>
                  <a:schemeClr val="tx1"/>
                </a:solidFill>
              </a:rPr>
              <a:t>ve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škole</a:t>
            </a:r>
            <a:r>
              <a:rPr lang="en-US" dirty="0" smtClean="0">
                <a:solidFill>
                  <a:schemeClr val="tx1"/>
                </a:solidFill>
              </a:rPr>
              <a:t>  1622­/21/7.1.4/2010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nb3\Desktop\Nová složka (2)\100OLYMP\P729012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03365"/>
            <a:ext cx="9144000" cy="6453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3528" y="332656"/>
            <a:ext cx="8496944" cy="707886"/>
          </a:xfrm>
          <a:prstGeom prst="rect">
            <a:avLst/>
          </a:prstGeom>
          <a:solidFill>
            <a:srgbClr val="336600"/>
          </a:solidFill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square">
            <a:spAutoFit/>
          </a:bodyPr>
          <a:lstStyle/>
          <a:p>
            <a:pPr lvl="0" algn="ctr"/>
            <a:r>
              <a:rPr lang="cs-CZ" sz="4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Les jako protipovodňová ochrana</a:t>
            </a:r>
          </a:p>
        </p:txBody>
      </p:sp>
      <p:sp>
        <p:nvSpPr>
          <p:cNvPr id="8" name="Obdélník 7"/>
          <p:cNvSpPr/>
          <p:nvPr/>
        </p:nvSpPr>
        <p:spPr>
          <a:xfrm>
            <a:off x="0" y="4221088"/>
            <a:ext cx="9144000" cy="1815882"/>
          </a:xfrm>
          <a:prstGeom prst="rect">
            <a:avLst/>
          </a:prstGeom>
          <a:solidFill>
            <a:srgbClr val="33CC33"/>
          </a:solidFill>
        </p:spPr>
        <p:txBody>
          <a:bodyPr wrap="square">
            <a:spAutoFit/>
          </a:bodyPr>
          <a:lstStyle/>
          <a:p>
            <a:pPr lvl="0" algn="just"/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Lesy vodu  zadržují a vsakují z povrchu půdy, což je důležité při povodních,  protože můžou určité množství vody odvést do podzemí. Z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podzemí stromy vodu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opět nasají a pomocí listů ji odvedou z těla zpět do atmosféry.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8228700" y="6012428"/>
            <a:ext cx="845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6647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IT </a:t>
            </a:r>
            <a:r>
              <a:rPr lang="en-US" dirty="0" err="1" smtClean="0">
                <a:solidFill>
                  <a:schemeClr val="tx1"/>
                </a:solidFill>
              </a:rPr>
              <a:t>ve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škole</a:t>
            </a:r>
            <a:r>
              <a:rPr lang="en-US" dirty="0" smtClean="0">
                <a:solidFill>
                  <a:schemeClr val="tx1"/>
                </a:solidFill>
              </a:rPr>
              <a:t>  1622­/21/7.1.4/2010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100" name="Picture 4" descr="C:\Users\nb3\Desktop\Nová složka (2)\100OLYMP\P801029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982" y="0"/>
            <a:ext cx="9175981" cy="6453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051720" y="260648"/>
            <a:ext cx="5310336" cy="769441"/>
          </a:xfrm>
          <a:prstGeom prst="rect">
            <a:avLst/>
          </a:prstGeom>
          <a:solidFill>
            <a:srgbClr val="669900"/>
          </a:solidFill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square">
            <a:spAutoFit/>
          </a:bodyPr>
          <a:lstStyle/>
          <a:p>
            <a:pPr lvl="0"/>
            <a:r>
              <a:rPr lang="cs-CZ" sz="44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Les brání sesuvu půdy</a:t>
            </a:r>
          </a:p>
        </p:txBody>
      </p:sp>
      <p:sp>
        <p:nvSpPr>
          <p:cNvPr id="6" name="Obdélník 5"/>
          <p:cNvSpPr/>
          <p:nvPr/>
        </p:nvSpPr>
        <p:spPr>
          <a:xfrm>
            <a:off x="1315648" y="1628800"/>
            <a:ext cx="6480720" cy="2554545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>
            <a:spAutoFit/>
          </a:bodyPr>
          <a:lstStyle/>
          <a:p>
            <a:pPr lvl="0" algn="just"/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Lesy mohou zabránit erozi, což je rozrušování půdy např. větrem, vodou, sněhem nebo ledem. Pokud mají stromy v půdě silné kořeny, jsou schopné zabránit sesuvu půdy.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8172400" y="6084004"/>
            <a:ext cx="845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681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9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9965"/>
            <a:ext cx="7128792" cy="62993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43608" y="0"/>
            <a:ext cx="7128792" cy="923330"/>
          </a:xfrm>
          <a:prstGeom prst="rect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Les je útočištěm 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5404424"/>
            <a:ext cx="7128792" cy="923330"/>
          </a:xfrm>
          <a:prstGeom prst="rect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noha druhů zvířat.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296440" y="5035092"/>
            <a:ext cx="845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Obr.č.9</a:t>
            </a:r>
            <a:endParaRPr lang="cs-CZ" dirty="0"/>
          </a:p>
        </p:txBody>
      </p:sp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147" y="1221"/>
            <a:ext cx="8113713" cy="64521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690922" y="5878803"/>
            <a:ext cx="9629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Obr.č.10</a:t>
            </a:r>
            <a:endParaRPr lang="cs-CZ" dirty="0"/>
          </a:p>
        </p:txBody>
      </p:sp>
      <p:pic>
        <p:nvPicPr>
          <p:cNvPr id="1331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489" y="-20772"/>
            <a:ext cx="8113713" cy="6474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660899" y="6053267"/>
            <a:ext cx="9629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Obr.č.11</a:t>
            </a:r>
            <a:endParaRPr lang="cs-CZ" dirty="0"/>
          </a:p>
        </p:txBody>
      </p:sp>
      <p:pic>
        <p:nvPicPr>
          <p:cNvPr id="1331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613" y="-20772"/>
            <a:ext cx="8324589" cy="6474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660899" y="6084004"/>
            <a:ext cx="9629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Obr.č.12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3319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613" y="9965"/>
            <a:ext cx="8367247" cy="6438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812360" y="6084004"/>
            <a:ext cx="9629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Obr.č.13</a:t>
            </a:r>
            <a:endParaRPr lang="cs-CZ" dirty="0"/>
          </a:p>
        </p:txBody>
      </p:sp>
      <p:pic>
        <p:nvPicPr>
          <p:cNvPr id="13320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848" y="0"/>
            <a:ext cx="8486775" cy="6453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7660899" y="5958422"/>
            <a:ext cx="9629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Obr.č.14</a:t>
            </a:r>
            <a:endParaRPr lang="cs-CZ" dirty="0"/>
          </a:p>
        </p:txBody>
      </p:sp>
      <p:pic>
        <p:nvPicPr>
          <p:cNvPr id="13321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148" y="208214"/>
            <a:ext cx="7981292" cy="61169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7482865" y="5899632"/>
            <a:ext cx="9629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Obr.č.15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3322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726" y="361483"/>
            <a:ext cx="7743095" cy="5810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7273464" y="5714966"/>
            <a:ext cx="9629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Obr.č.16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715681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3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3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3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13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13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IT </a:t>
            </a:r>
            <a:r>
              <a:rPr lang="en-US" dirty="0" err="1" smtClean="0">
                <a:solidFill>
                  <a:schemeClr val="tx1"/>
                </a:solidFill>
              </a:rPr>
              <a:t>ve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škole</a:t>
            </a:r>
            <a:r>
              <a:rPr lang="en-US" dirty="0" smtClean="0">
                <a:solidFill>
                  <a:schemeClr val="tx1"/>
                </a:solidFill>
              </a:rPr>
              <a:t>  1622­/21/7.1.4/2010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nb3\Desktop\Nová složka (2)\100OLYMP\P728004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453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403648" y="3192853"/>
            <a:ext cx="6336704" cy="3046988"/>
          </a:xfrm>
          <a:prstGeom prst="rect">
            <a:avLst/>
          </a:prstGeom>
          <a:solidFill>
            <a:srgbClr val="33CC33"/>
          </a:solidFill>
        </p:spPr>
        <p:txBody>
          <a:bodyPr wrap="square">
            <a:spAutoFit/>
          </a:bodyPr>
          <a:lstStyle/>
          <a:p>
            <a:pPr lvl="0" algn="just"/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 posledních 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letech </a:t>
            </a: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přirozených lesů stále ubývá. 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Jedním z důvodů je těžba dřeva. </a:t>
            </a:r>
          </a:p>
          <a:p>
            <a:pPr lvl="0" algn="just"/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Dalším důvodem jsou kalamity (např. kůrovcová kalamita), a proto je nutné lesy obnovovat novou výsadbou. 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956376" y="6021288"/>
            <a:ext cx="9629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Obr.č.17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9618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3096344" cy="1754326"/>
          </a:xfrm>
          <a:prstGeom prst="rect">
            <a:avLst/>
          </a:prstGeom>
          <a:effectLst>
            <a:glow rad="101600">
              <a:schemeClr val="tx1">
                <a:lumMod val="50000"/>
                <a:lumOff val="50000"/>
                <a:alpha val="6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TĚŽBA </a:t>
            </a:r>
          </a:p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DŘEVA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436096" y="3644107"/>
            <a:ext cx="3456384" cy="2862322"/>
          </a:xfrm>
          <a:prstGeom prst="rect">
            <a:avLst/>
          </a:prstGeom>
        </p:spPr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České lesy každoročně dodávají asi 15 milionů kubíků dřeva.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IT </a:t>
            </a:r>
            <a:r>
              <a:rPr lang="en-US" dirty="0" err="1" smtClean="0">
                <a:solidFill>
                  <a:schemeClr val="tx1"/>
                </a:solidFill>
              </a:rPr>
              <a:t>ve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škole</a:t>
            </a:r>
            <a:r>
              <a:rPr lang="en-US" dirty="0" smtClean="0">
                <a:solidFill>
                  <a:schemeClr val="tx1"/>
                </a:solidFill>
              </a:rPr>
              <a:t>  1622­/21/7.1.4/2010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5" name="Picture 2" descr="C:\Users\nb3\AppData\Local\Microsoft\Windows\Temporary Internet Files\Content.IE5\TK68JGPS\MP90028925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694" y="2852936"/>
            <a:ext cx="5069450" cy="352977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nb3\AppData\Local\Microsoft\Windows\Temporary Internet Files\Content.IE5\8BPADQSA\MP90018513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95152"/>
            <a:ext cx="5256584" cy="318799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95936" y="5791396"/>
            <a:ext cx="9629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Obr.č.18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68344" y="3068960"/>
            <a:ext cx="9629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Obr.č.19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779960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41107"/>
            <a:ext cx="3923333" cy="460022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156175" y="4005064"/>
            <a:ext cx="2808313" cy="230832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Výsadba </a:t>
            </a:r>
          </a:p>
          <a:p>
            <a:pPr algn="ctr"/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nové </a:t>
            </a:r>
          </a:p>
          <a:p>
            <a:pPr algn="ctr"/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zeleně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IT </a:t>
            </a:r>
            <a:r>
              <a:rPr lang="en-US" dirty="0" err="1" smtClean="0">
                <a:solidFill>
                  <a:schemeClr val="tx1"/>
                </a:solidFill>
              </a:rPr>
              <a:t>ve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škole</a:t>
            </a:r>
            <a:r>
              <a:rPr lang="en-US" dirty="0" smtClean="0">
                <a:solidFill>
                  <a:schemeClr val="tx1"/>
                </a:solidFill>
              </a:rPr>
              <a:t>  1622­/21/7.1.4/2010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924945"/>
            <a:ext cx="5904656" cy="338844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0"/>
            <a:ext cx="5535613" cy="404812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7544" y="539388"/>
            <a:ext cx="79015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Obr.č.20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5723964"/>
            <a:ext cx="79015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Obr.č.21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01251" y="3253626"/>
            <a:ext cx="79015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Obr.č.22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10191087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35140" y="-350188"/>
            <a:ext cx="8892480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pPr algn="just"/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Při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obnově lesa je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důležité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si uvědomit, že nově vysazený les bude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muset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odolávat nejrůznějším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vlivům, a proto se na území naší republiky vysazují druhově pestré porosty</a:t>
            </a:r>
            <a:r>
              <a:rPr lang="cs-CZ" sz="3000" dirty="0">
                <a:latin typeface="Times New Roman" pitchFamily="18" charset="0"/>
                <a:cs typeface="Times New Roman" pitchFamily="18" charset="0"/>
              </a:rPr>
              <a:t>, které jsou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ke </a:t>
            </a:r>
            <a:r>
              <a:rPr lang="cs-CZ" sz="3000" dirty="0">
                <a:latin typeface="Times New Roman" pitchFamily="18" charset="0"/>
                <a:cs typeface="Times New Roman" pitchFamily="18" charset="0"/>
              </a:rPr>
              <a:t>všem nepříznivým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vlivům </a:t>
            </a:r>
            <a:r>
              <a:rPr lang="cs-CZ" sz="3000" dirty="0">
                <a:latin typeface="Times New Roman" pitchFamily="18" charset="0"/>
                <a:cs typeface="Times New Roman" pitchFamily="18" charset="0"/>
              </a:rPr>
              <a:t>odolnější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Takový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les by se měl dožít v dobré zdravotní kondici mnohdy i více než 100 let.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IT </a:t>
            </a:r>
            <a:r>
              <a:rPr lang="en-US" dirty="0" err="1" smtClean="0">
                <a:solidFill>
                  <a:schemeClr val="tx1"/>
                </a:solidFill>
              </a:rPr>
              <a:t>ve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škole</a:t>
            </a:r>
            <a:r>
              <a:rPr lang="en-US" dirty="0" smtClean="0">
                <a:solidFill>
                  <a:schemeClr val="tx1"/>
                </a:solidFill>
              </a:rPr>
              <a:t>  1622­/21/7.1.4/2010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1380" y="3236937"/>
            <a:ext cx="4493386" cy="314439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436096" y="3487575"/>
            <a:ext cx="29803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3300"/>
                </a:solidFill>
                <a:latin typeface="Times New Roman" pitchFamily="18" charset="0"/>
                <a:cs typeface="Times New Roman" pitchFamily="18" charset="0"/>
              </a:rPr>
              <a:t>Záhony smrku v lesní školce</a:t>
            </a:r>
          </a:p>
          <a:p>
            <a:endParaRPr lang="cs-CZ" dirty="0"/>
          </a:p>
        </p:txBody>
      </p:sp>
      <p:pic>
        <p:nvPicPr>
          <p:cNvPr id="7171" name="Picture 3" descr="C:\Users\nb3\Desktop\P729007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665" y="3428020"/>
            <a:ext cx="4096649" cy="307248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7" name="TextovéPole 6"/>
          <p:cNvSpPr txBox="1"/>
          <p:nvPr/>
        </p:nvSpPr>
        <p:spPr>
          <a:xfrm>
            <a:off x="1475655" y="3528008"/>
            <a:ext cx="28286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3300"/>
                </a:solidFill>
                <a:latin typeface="Times New Roman" pitchFamily="18" charset="0"/>
                <a:cs typeface="Times New Roman" pitchFamily="18" charset="0"/>
              </a:rPr>
              <a:t>Přirozené zmlazení smrku 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31840" y="6011996"/>
            <a:ext cx="79015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Obr.č.23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021322" y="5959152"/>
            <a:ext cx="79015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Obr.č.24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78749505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-99392"/>
            <a:ext cx="799288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Jednou z možností jak ochránit zalesněné paseky proti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zvěři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jsou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68760"/>
            <a:ext cx="7920880" cy="518457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leva 2"/>
          <p:cNvSpPr/>
          <p:nvPr/>
        </p:nvSpPr>
        <p:spPr>
          <a:xfrm>
            <a:off x="4499992" y="3284984"/>
            <a:ext cx="2448272" cy="844672"/>
          </a:xfrm>
          <a:prstGeom prst="left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3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Oplocenky</a:t>
            </a:r>
            <a:endParaRPr lang="cs-CZ" sz="3200" dirty="0">
              <a:solidFill>
                <a:schemeClr val="accent3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IT </a:t>
            </a:r>
            <a:r>
              <a:rPr lang="en-US" dirty="0" err="1" smtClean="0">
                <a:solidFill>
                  <a:schemeClr val="tx1"/>
                </a:solidFill>
              </a:rPr>
              <a:t>ve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škole</a:t>
            </a:r>
            <a:r>
              <a:rPr lang="en-US" dirty="0" smtClean="0">
                <a:solidFill>
                  <a:schemeClr val="tx1"/>
                </a:solidFill>
              </a:rPr>
              <a:t>  1622­/21/7.1.4/2010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383879" y="5901383"/>
            <a:ext cx="79015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Obr.č.25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445783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40646" y="97332"/>
            <a:ext cx="8209345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 horských oblastech jsou důležité i stromy,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které v lese zůstanou k zestárnutí.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Tlející dřevo  (například z padlých kmenů) 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přispívá k obnově humusu.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337508"/>
            <a:ext cx="5811143" cy="38988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Popisek se šipkou doleva 6"/>
          <p:cNvSpPr/>
          <p:nvPr/>
        </p:nvSpPr>
        <p:spPr>
          <a:xfrm>
            <a:off x="5396731" y="2120531"/>
            <a:ext cx="3279726" cy="4115827"/>
          </a:xfrm>
          <a:prstGeom prst="leftArrowCallout">
            <a:avLst/>
          </a:prstGeom>
          <a:solidFill>
            <a:srgbClr val="669900"/>
          </a:solidFill>
          <a:ln>
            <a:solidFill>
              <a:srgbClr val="00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horských smrčinách tlející dřevo přispívá k přirozené obnově lesa. 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58053" y="5702479"/>
            <a:ext cx="8773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Obr.č.26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1387900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367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51520" y="861496"/>
            <a:ext cx="835292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/>
            <a:r>
              <a:rPr lang="cs-CZ" sz="36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Lesy jsou místem, kam si lidé chodí odpočinout nebo na výlety. Podle statistik průměrný Čech vyrazí každý druhý víkend na výlet do lesa. Lidé zde sbírají houby a plody v hodnotě kolem 4 miliard korun ročně.</a:t>
            </a:r>
          </a:p>
        </p:txBody>
      </p:sp>
      <p:sp>
        <p:nvSpPr>
          <p:cNvPr id="4" name="Obdélník 3"/>
          <p:cNvSpPr/>
          <p:nvPr/>
        </p:nvSpPr>
        <p:spPr>
          <a:xfrm>
            <a:off x="1088740" y="-556"/>
            <a:ext cx="6678488" cy="83099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lvl="0" algn="ctr"/>
            <a:r>
              <a:rPr lang="cs-CZ" sz="4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Les - místo </a:t>
            </a:r>
            <a:r>
              <a:rPr lang="cs-CZ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 odpočinku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209371" y="5927325"/>
            <a:ext cx="79015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Obr.č.27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023167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643" y="692696"/>
            <a:ext cx="914400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Wikipedie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otevřená encyklopedie -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Les.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[cit.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2013-02-10].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Dostupné z WWW: http://cs.wikipedia.org/wiki/Les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Seznam.cz [online]. 2011 [cit. 2011-04-08]. Lesy plíce planety. Dostupné z WWW: &lt;http://www.smidlib.estranky.cz/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clanky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priroda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/les---plice-planety.html&gt;.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Text - http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://www.alka.estranky.cz/clanky/houby-a-les/vyznam-lesa.html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Text - http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://www.lesycr.cz/o-nas/casopis-lesu-zdar/Stranky/obnova-lesa-na-uzemi-kr-hradec-kralove-v-roce-2010.aspx?retUrl=%2Fo-nas%2Fcasopis-lesu-zdar%2FStranky%2Farticlelist.aspx%3Frubric%3DKraje%26Page%3D12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Obr.č.1 - LOVECZ.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Wikipedie otevřená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encyklopedie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Soubor:Wood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Jizera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Mountains.JPG[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cit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2013-02-10].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Dostupné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jako volné dílo z WWW: http://cs.wikipedia.org/wiki/Soubor:Wood_Jizera_Mountains.JPG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Obr.č.2 - </a:t>
            </a:r>
            <a:r>
              <a:rPr lang="cs-CZ" dirty="0">
                <a:latin typeface="Times New Roman" pitchFamily="18" charset="0"/>
                <a:cs typeface="Times New Roman" pitchFamily="18" charset="0"/>
                <a:hlinkClick r:id="rId3"/>
              </a:rPr>
              <a:t>www.office.microsoft.com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Obr.č.3 - BARÁNEK DANIEL.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Wikipedie otevřená encyklopedie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Soubor:Palkovické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hůrky, Babí hora,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bučina.jpg [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cit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2013-02-10].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Dostupný pod licencí </a:t>
            </a:r>
            <a:r>
              <a:rPr lang="cs-CZ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Uveďte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autora-Zachovejte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licenci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3.0 </a:t>
            </a:r>
            <a:r>
              <a:rPr lang="en-US" dirty="0" err="1" smtClean="0">
                <a:latin typeface="Times New Roman" pitchFamily="18" charset="0"/>
                <a:cs typeface="Times New Roman" pitchFamily="18" charset="0"/>
              </a:rPr>
              <a:t>Unported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na www: </a:t>
            </a:r>
            <a:r>
              <a:rPr lang="cs-CZ" dirty="0"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</a:t>
            </a:r>
            <a:r>
              <a:rPr lang="cs-CZ" dirty="0" err="1">
                <a:latin typeface="Times New Roman" pitchFamily="18" charset="0"/>
                <a:cs typeface="Times New Roman" pitchFamily="18" charset="0"/>
                <a:hlinkClick r:id="rId4"/>
              </a:rPr>
              <a:t>Soubor:Palkovické_hůrky,_Babí_hora,_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bučina.jpg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Obr.č.4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- http://www.club-hotel-praha.cz/galerie/dendrologicka-zahrada/smiseny-les.jpg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Obr.č.5-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http://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upload.wikimedia.org/wikipedia/commons/8/8f/Lesy_pod_Tokem3.JPG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Obr.č.6  – foto autora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Obr.č.7 –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foto autora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07904" y="27445"/>
            <a:ext cx="13308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u="sng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2400" i="1" u="sng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802865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07504" y="5760"/>
            <a:ext cx="903649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Obr.č.8 – foto autora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Obr.č.9. - </a:t>
            </a:r>
            <a:r>
              <a:rPr lang="cs-CZ" sz="1600" dirty="0">
                <a:latin typeface="Times New Roman" pitchFamily="18" charset="0"/>
                <a:cs typeface="Times New Roman" pitchFamily="18" charset="0"/>
                <a:hlinkClick r:id="rId2"/>
              </a:rPr>
              <a:t>http://im9.cz/iR/importprodukt-orig/e47/e4708e2b9c1b46a196135ba9562705ff.jpg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Obr.č.10 - http://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wpoho.pisne.cz/animals/sova.jpg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Obr.č.11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- HEMPEL, JÖRG. Wikipedie otevřená encyklopedie-  Ježek.  [cit. 2013-02-10]. </a:t>
            </a:r>
            <a:r>
              <a:rPr lang="cs-CZ" sz="1600" dirty="0" err="1">
                <a:latin typeface="Times New Roman" pitchFamily="18" charset="0"/>
                <a:cs typeface="Times New Roman" pitchFamily="18" charset="0"/>
              </a:rPr>
              <a:t>Soubor:Erinaceus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err="1">
                <a:latin typeface="Times New Roman" pitchFamily="18" charset="0"/>
                <a:cs typeface="Times New Roman" pitchFamily="18" charset="0"/>
              </a:rPr>
              <a:t>europaeus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LC0119.jpg 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Dostupný pod licencí </a:t>
            </a:r>
            <a:r>
              <a:rPr lang="cs-CZ" sz="1600" dirty="0" err="1"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Uveďte autora-Zachovejte licenci 2.0 Německo na www: http://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cs.wikipedia.org/wiki/Soubor:Erinaceus_europaeus_LC0119.jpg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Obr.č.12 - http://wpoho.pisne.cz/animals/veverka2.jpg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Obr.č.13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- http://wpoho.pisne.cz/animals/veverka.jpg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Obr.č.14 - http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://wpoho.pisne.cz/animals/jelen.jpg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Obr.č.15 - </a:t>
            </a:r>
            <a:r>
              <a:rPr lang="cs-CZ" sz="1600" dirty="0">
                <a:latin typeface="Times New Roman" pitchFamily="18" charset="0"/>
                <a:cs typeface="Times New Roman" pitchFamily="18" charset="0"/>
                <a:hlinkClick r:id="rId3"/>
              </a:rPr>
              <a:t>http://wpoho.pisne.cz/animals/srna.jpg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Obr.č.16 -http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://wpoho.pisne.cz/animals/kolousek.jpg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Obr.č.17 – foto autora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Obr.č.18 - </a:t>
            </a:r>
            <a:r>
              <a:rPr lang="cs-CZ" sz="1600" dirty="0">
                <a:latin typeface="Times New Roman" pitchFamily="18" charset="0"/>
                <a:cs typeface="Times New Roman" pitchFamily="18" charset="0"/>
                <a:hlinkClick r:id="rId4"/>
              </a:rPr>
              <a:t>www.office.microsoft.com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Obr.č.19 - </a:t>
            </a:r>
            <a:r>
              <a:rPr lang="cs-CZ" sz="1600" dirty="0">
                <a:latin typeface="Times New Roman" pitchFamily="18" charset="0"/>
                <a:cs typeface="Times New Roman" pitchFamily="18" charset="0"/>
                <a:hlinkClick r:id="rId4"/>
              </a:rPr>
              <a:t>www.office.microsoft.com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Obr.č.20 -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http://www.strombuch.cz/images/produkty/sazeni1_big.jpg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Obr.č.21 -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http://www.doubravnik.cz/pics/oplocenka_01.jpg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Obr.č.22 -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http://www.strombuch.cz/images/produkty/sadba2_big.jpg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Obr.č.23 – foto autora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Obr.č.24 - http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://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www.vulhm.cz/lesaktualne/wp-content/uploads/2011/05/smrkove-semenacky.jpg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Obr.č.25 -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http://www.strombuch.cz/images/produkty/oplocenka2_big.jpg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Obr.č.26- http://www.turisturaj.cz/obrazek/1438m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Obr.č.27 – foto autora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Zpracováno v programu  Microsoft  PowerPoint 2010 – licenci koupila ZŠ Dešná</a:t>
            </a:r>
            <a:r>
              <a:rPr lang="cs-CZ" sz="1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858029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2268</TotalTime>
  <Words>871</Words>
  <Application>Microsoft Office PowerPoint</Application>
  <PresentationFormat>Předvádění na obrazovce (4:3)</PresentationFormat>
  <Paragraphs>119</Paragraphs>
  <Slides>17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systému Office</vt:lpstr>
      <vt:lpstr>1_Motiv systému Office</vt:lpstr>
      <vt:lpstr>VÝZNAM  LESA VY_32_INOVACE_20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Dešná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Adamová</dc:creator>
  <cp:lastModifiedBy>nb3</cp:lastModifiedBy>
  <cp:revision>103</cp:revision>
  <dcterms:created xsi:type="dcterms:W3CDTF">2011-04-06T11:39:29Z</dcterms:created>
  <dcterms:modified xsi:type="dcterms:W3CDTF">2013-02-25T20:08:01Z</dcterms:modified>
</cp:coreProperties>
</file>