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7" r:id="rId10"/>
    <p:sldId id="266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98AE828-4818-4A26-9EBC-5966E0EEA19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8C9E-DDEA-41A2-BA60-F6E8E5851D7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pull dir="r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m/imgres?q=p&#345;en&#225;&#353;en&#237;+posti&#382;en&#233;ho" TargetMode="External"/><Relationship Id="rId3" Type="http://schemas.openxmlformats.org/officeDocument/2006/relationships/hyperlink" Target="http://images.google.com/imgres?q=stabilizovan&#225;+poloha+na+boku" TargetMode="External"/><Relationship Id="rId7" Type="http://schemas.openxmlformats.org/officeDocument/2006/relationships/hyperlink" Target="http://images.google.com/imgres?q=krv&#225;cen&#237;+tepenn&#233;" TargetMode="External"/><Relationship Id="rId2" Type="http://schemas.openxmlformats.org/officeDocument/2006/relationships/hyperlink" Target="http://images.google.com/imgres?q=zpr&#367;chodn&#283;n&#237;+d&#253;chac&#237;ch+ce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om/imgres?q=nahmat&#225;n&#237;+pulsu" TargetMode="External"/><Relationship Id="rId5" Type="http://schemas.openxmlformats.org/officeDocument/2006/relationships/hyperlink" Target="http://images.google.com/imgres?q=kontrola+d&#253;ch&#225;n" TargetMode="External"/><Relationship Id="rId10" Type="http://schemas.openxmlformats.org/officeDocument/2006/relationships/hyperlink" Target="http://images.google.com/imgres?q=z&#225;chrann&#225;+slu&#382;ba" TargetMode="External"/><Relationship Id="rId4" Type="http://schemas.openxmlformats.org/officeDocument/2006/relationships/hyperlink" Target="http://images.google.com/imgres?q=tlakov&#233;+body+p&#345;i+krv&#225;cen&#237;" TargetMode="External"/><Relationship Id="rId9" Type="http://schemas.openxmlformats.org/officeDocument/2006/relationships/hyperlink" Target="http://images.google.com/imgres?q=poran&#283;n&#237;+elektrick&#253;m+proud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772400" cy="3600400"/>
          </a:xfrm>
        </p:spPr>
        <p:txBody>
          <a:bodyPr/>
          <a:lstStyle/>
          <a:p>
            <a:pPr algn="ctr"/>
            <a:r>
              <a:rPr lang="cs-CZ" sz="8000" b="1" i="1" dirty="0" smtClean="0">
                <a:solidFill>
                  <a:srgbClr val="FF0000"/>
                </a:solidFill>
              </a:rPr>
              <a:t>První pomoc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část 2.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908720"/>
            <a:ext cx="6400800" cy="6048672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Člověk a zdraví</a:t>
            </a:r>
          </a:p>
          <a:p>
            <a:pPr algn="ctr"/>
            <a:endParaRPr lang="cs-CZ" sz="4800" dirty="0"/>
          </a:p>
          <a:p>
            <a:pPr algn="ctr"/>
            <a:endParaRPr lang="cs-CZ" sz="4800" dirty="0" smtClean="0"/>
          </a:p>
          <a:p>
            <a:pPr algn="ctr"/>
            <a:endParaRPr lang="cs-CZ" sz="4800" dirty="0"/>
          </a:p>
          <a:p>
            <a:pPr algn="ctr"/>
            <a:endParaRPr lang="cs-CZ" sz="4800" dirty="0" smtClean="0"/>
          </a:p>
          <a:p>
            <a:pPr algn="ctr"/>
            <a:endParaRPr lang="cs-CZ" sz="4800" dirty="0"/>
          </a:p>
          <a:p>
            <a:r>
              <a:rPr lang="cs-CZ" sz="2400" dirty="0" err="1" smtClean="0"/>
              <a:t>Bc.Kateřina</a:t>
            </a:r>
            <a:r>
              <a:rPr lang="cs-CZ" sz="2400" dirty="0" smtClean="0"/>
              <a:t> </a:t>
            </a:r>
            <a:r>
              <a:rPr lang="cs-CZ" sz="2400" dirty="0" err="1" smtClean="0"/>
              <a:t>Cuperová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07918599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Základní životní funkce</a:t>
            </a:r>
            <a:br>
              <a:rPr lang="cs-CZ" b="1" i="1" dirty="0" smtClean="0">
                <a:solidFill>
                  <a:srgbClr val="C00000"/>
                </a:solidFill>
              </a:rPr>
            </a:br>
            <a:r>
              <a:rPr lang="cs-CZ" sz="3600" b="1" dirty="0" smtClean="0"/>
              <a:t>Dýchání a puls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472608" cy="5157192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V kritických situacích je nejdůležitější, aby člověk měl průchodné dýchací cesty. Aby dýchal a krev řádně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obíhala.</a:t>
            </a: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Nic není důležitější, protože </a:t>
            </a:r>
            <a:r>
              <a:rPr lang="cs-CZ" sz="2800" b="1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ozek potřebuje především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kyslík.</a:t>
            </a:r>
            <a:endParaRPr lang="cs-CZ" sz="28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Při normálních teplotách dochází k vážnému poškození mozku během několika minut, po té, co člověk přestane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dýchat.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56176" y="2132856"/>
            <a:ext cx="2530624" cy="3312368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793" y="1484784"/>
            <a:ext cx="294092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102" y="4509120"/>
            <a:ext cx="2736304" cy="1772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7035475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3816424" cy="707678"/>
          </a:xfrm>
        </p:spPr>
        <p:txBody>
          <a:bodyPr>
            <a:no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Kontrola </a:t>
            </a:r>
            <a:r>
              <a:rPr lang="cs-CZ" sz="3600" b="1" i="1" dirty="0" smtClean="0">
                <a:solidFill>
                  <a:srgbClr val="FF0000"/>
                </a:solidFill>
              </a:rPr>
              <a:t>dýchání: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107504" y="3068960"/>
            <a:ext cx="4824536" cy="3600400"/>
          </a:xfrm>
        </p:spPr>
        <p:txBody>
          <a:bodyPr>
            <a:noAutofit/>
          </a:bodyPr>
          <a:lstStyle/>
          <a:p>
            <a:pPr marL="514350" indent="-514350"/>
            <a:r>
              <a:rPr lang="cs-CZ" sz="2400" b="1" dirty="0" smtClean="0">
                <a:solidFill>
                  <a:srgbClr val="FF3300"/>
                </a:solidFill>
              </a:rPr>
              <a:t>1. Všímejte si pohybů hrudi </a:t>
            </a:r>
          </a:p>
          <a:p>
            <a:pPr marL="514350" indent="-514350"/>
            <a:r>
              <a:rPr lang="cs-CZ" sz="2400" b="1" dirty="0" smtClean="0">
                <a:solidFill>
                  <a:srgbClr val="FF3300"/>
                </a:solidFill>
              </a:rPr>
              <a:t>    nebo břicha </a:t>
            </a:r>
            <a:r>
              <a:rPr lang="cs-CZ" sz="2400" b="1" dirty="0" smtClean="0">
                <a:solidFill>
                  <a:srgbClr val="FF3300"/>
                </a:solidFill>
              </a:rPr>
              <a:t>postiženého.</a:t>
            </a:r>
            <a:endParaRPr lang="cs-CZ" sz="2400" b="1" dirty="0" smtClean="0">
              <a:solidFill>
                <a:srgbClr val="FF3300"/>
              </a:solidFill>
            </a:endParaRPr>
          </a:p>
          <a:p>
            <a:pPr marL="514350" indent="-514350"/>
            <a:r>
              <a:rPr lang="cs-CZ" sz="2400" b="1" dirty="0" smtClean="0">
                <a:solidFill>
                  <a:srgbClr val="FF3300"/>
                </a:solidFill>
              </a:rPr>
              <a:t>2. Naslouchejte těsně u úst či </a:t>
            </a:r>
          </a:p>
          <a:p>
            <a:pPr marL="514350" indent="-514350"/>
            <a:r>
              <a:rPr lang="cs-CZ" sz="2400" b="1" dirty="0" smtClean="0">
                <a:solidFill>
                  <a:srgbClr val="FF3300"/>
                </a:solidFill>
              </a:rPr>
              <a:t>    nosu, zda </a:t>
            </a:r>
            <a:r>
              <a:rPr lang="cs-CZ" sz="2400" b="1" dirty="0" smtClean="0">
                <a:solidFill>
                  <a:srgbClr val="FF3300"/>
                </a:solidFill>
              </a:rPr>
              <a:t>dýchá.</a:t>
            </a:r>
            <a:endParaRPr lang="cs-CZ" sz="2400" b="1" dirty="0" smtClean="0">
              <a:solidFill>
                <a:srgbClr val="FF3300"/>
              </a:solidFill>
            </a:endParaRPr>
          </a:p>
          <a:p>
            <a:pPr marL="514350" indent="-514350"/>
            <a:r>
              <a:rPr lang="cs-CZ" sz="2400" b="1" dirty="0" smtClean="0">
                <a:solidFill>
                  <a:srgbClr val="FF3300"/>
                </a:solidFill>
              </a:rPr>
              <a:t>3. Jeho dech byste měli cítit </a:t>
            </a:r>
          </a:p>
          <a:p>
            <a:r>
              <a:rPr lang="cs-CZ" sz="2400" b="1" dirty="0">
                <a:solidFill>
                  <a:srgbClr val="FF3300"/>
                </a:solidFill>
              </a:rPr>
              <a:t> </a:t>
            </a:r>
            <a:r>
              <a:rPr lang="cs-CZ" sz="2400" b="1" dirty="0" smtClean="0">
                <a:solidFill>
                  <a:srgbClr val="FF3300"/>
                </a:solidFill>
              </a:rPr>
              <a:t>   i na </a:t>
            </a:r>
            <a:r>
              <a:rPr lang="cs-CZ" sz="2400" b="1" dirty="0" smtClean="0">
                <a:solidFill>
                  <a:srgbClr val="FF3300"/>
                </a:solidFill>
              </a:rPr>
              <a:t>dlani.</a:t>
            </a:r>
            <a:endParaRPr lang="cs-CZ" sz="2400" b="1" dirty="0" smtClean="0">
              <a:solidFill>
                <a:srgbClr val="FF330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Pokud se hrudník a břicho zvedají, ale vzduch z úst nebo nosu nevychází, jsou dýchací cesty </a:t>
            </a:r>
            <a:r>
              <a:rPr lang="cs-CZ" sz="2000" b="1" dirty="0" smtClean="0">
                <a:solidFill>
                  <a:srgbClr val="0070C0"/>
                </a:solidFill>
              </a:rPr>
              <a:t>ucpané.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932040" y="3140968"/>
            <a:ext cx="4211960" cy="37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Zprůchodnění dýchacích cest: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Záklon hlavy. Tlakem dlaně jedné ruky stlačíme čelo a tahem dvou prstů druhé ruky zvedneme bradu. Jazyk tak přestane ucpávat horní dýchací </a:t>
            </a:r>
            <a:r>
              <a:rPr lang="cs-CZ" sz="2400" dirty="0" smtClean="0">
                <a:solidFill>
                  <a:srgbClr val="002060"/>
                </a:solidFill>
              </a:rPr>
              <a:t>cesty.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2880320" cy="2976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2808312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571425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764704"/>
            <a:ext cx="3672408" cy="1800200"/>
          </a:xfrm>
        </p:spPr>
        <p:txBody>
          <a:bodyPr>
            <a:no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Odstranění překážky z dýchacích </a:t>
            </a:r>
            <a:r>
              <a:rPr lang="cs-CZ" sz="4000" b="1" i="1" dirty="0" smtClean="0">
                <a:solidFill>
                  <a:srgbClr val="FF0000"/>
                </a:solidFill>
              </a:rPr>
              <a:t>cest.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179512" y="3284984"/>
            <a:ext cx="3286001" cy="345638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Pokud člověk stále nedýchá, může být v dýchacích cestách ještě jiná překážka.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707904" y="548680"/>
            <a:ext cx="5184576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3300"/>
                </a:solidFill>
              </a:rPr>
              <a:t>Postup při odstranění překážky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</a:rPr>
              <a:t>Otočíme hlavu na stranu tak, aby brada směřovala dopředu a temeno </a:t>
            </a:r>
            <a:r>
              <a:rPr lang="cs-CZ" sz="2800" b="1" dirty="0" smtClean="0">
                <a:solidFill>
                  <a:srgbClr val="00B050"/>
                </a:solidFill>
              </a:rPr>
              <a:t>dozadu.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Dvěma zahnutými prsty zkontrolujeme vnitřek dutiny a odstraníme cizí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tělesa.</a:t>
            </a:r>
            <a:endParaRPr lang="cs-CZ" sz="28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Opět zkontrolujeme dýchání a pulz – špičky dvou prstů přiložíme ze strany blíže k ohryzku a vyhmatáme jamku, v níž nahmatáme tep v 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krkavici.</a:t>
            </a:r>
            <a:endParaRPr lang="cs-CZ" sz="2800" b="1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514350" indent="-514350">
              <a:buNone/>
            </a:pPr>
            <a:r>
              <a:rPr lang="cs-CZ" sz="1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Viz obrázek na </a:t>
            </a:r>
            <a:r>
              <a:rPr lang="cs-CZ" sz="1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str.2.</a:t>
            </a:r>
            <a:endParaRPr lang="cs-CZ" sz="1600" b="1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730969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4752528" cy="1008112"/>
          </a:xfrm>
        </p:spPr>
        <p:txBody>
          <a:bodyPr>
            <a:no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Oživování </a:t>
            </a:r>
            <a:r>
              <a:rPr lang="cs-CZ" sz="3200" b="1" i="1" dirty="0" smtClean="0">
                <a:solidFill>
                  <a:srgbClr val="FF0000"/>
                </a:solidFill>
              </a:rPr>
              <a:t>– resuscitace,</a:t>
            </a:r>
            <a:r>
              <a:rPr lang="cs-CZ" sz="3200" b="1" i="1" dirty="0" smtClean="0">
                <a:solidFill>
                  <a:srgbClr val="FF0000"/>
                </a:solidFill>
              </a:rPr>
              <a:t/>
            </a:r>
            <a:br>
              <a:rPr lang="cs-CZ" sz="3200" b="1" i="1" dirty="0" smtClean="0">
                <a:solidFill>
                  <a:srgbClr val="FF0000"/>
                </a:solidFill>
              </a:rPr>
            </a:br>
            <a:r>
              <a:rPr lang="cs-CZ" sz="3200" b="1" i="1" dirty="0" smtClean="0">
                <a:solidFill>
                  <a:srgbClr val="FF0000"/>
                </a:solidFill>
              </a:rPr>
              <a:t>nepřímá </a:t>
            </a:r>
            <a:r>
              <a:rPr lang="cs-CZ" sz="3200" b="1" i="1" dirty="0" smtClean="0">
                <a:solidFill>
                  <a:srgbClr val="FF0000"/>
                </a:solidFill>
              </a:rPr>
              <a:t>masáž </a:t>
            </a:r>
            <a:r>
              <a:rPr lang="cs-CZ" sz="3200" b="1" i="1" dirty="0" smtClean="0">
                <a:solidFill>
                  <a:srgbClr val="FF0000"/>
                </a:solidFill>
              </a:rPr>
              <a:t>srdeční.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323528" y="5589240"/>
            <a:ext cx="3816424" cy="151216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Bezpečnější je provádět oživování ve  dvou. Vzniká tak lepší poměr mezi umělým dýcháním a nepřímou masáží </a:t>
            </a:r>
            <a:r>
              <a:rPr lang="cs-CZ" sz="1800" dirty="0" smtClean="0"/>
              <a:t>srdce.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3968" y="273050"/>
            <a:ext cx="4402832" cy="63963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3300"/>
                </a:solidFill>
              </a:rPr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Zprůchodnění dýchacích </a:t>
            </a:r>
            <a:r>
              <a:rPr lang="cs-CZ" b="1" dirty="0" smtClean="0">
                <a:solidFill>
                  <a:srgbClr val="00B050"/>
                </a:solidFill>
              </a:rPr>
              <a:t>cest.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Dva vdechy a kontrola </a:t>
            </a:r>
            <a:r>
              <a:rPr lang="cs-CZ" b="1" dirty="0" smtClean="0">
                <a:solidFill>
                  <a:srgbClr val="0070C0"/>
                </a:solidFill>
              </a:rPr>
              <a:t>pulsace.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5x stlačení </a:t>
            </a:r>
            <a:r>
              <a:rPr lang="cs-CZ" b="1" dirty="0" smtClean="0">
                <a:solidFill>
                  <a:srgbClr val="00B050"/>
                </a:solidFill>
              </a:rPr>
              <a:t>hrudníku.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Jeden </a:t>
            </a:r>
            <a:r>
              <a:rPr lang="cs-CZ" b="1" dirty="0" smtClean="0">
                <a:solidFill>
                  <a:srgbClr val="0070C0"/>
                </a:solidFill>
              </a:rPr>
              <a:t>vdech. 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Opět 5x </a:t>
            </a:r>
            <a:r>
              <a:rPr lang="cs-CZ" b="1" dirty="0" smtClean="0">
                <a:solidFill>
                  <a:srgbClr val="00B050"/>
                </a:solidFill>
              </a:rPr>
              <a:t>stlačení hrudníku.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Jeden </a:t>
            </a:r>
            <a:r>
              <a:rPr lang="cs-CZ" b="1" dirty="0" smtClean="0">
                <a:solidFill>
                  <a:srgbClr val="0070C0"/>
                </a:solidFill>
              </a:rPr>
              <a:t>vdech.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3300"/>
                </a:solidFill>
              </a:rPr>
              <a:t>Opakování do té doby než člověk začne dýchat.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3300"/>
                </a:solidFill>
              </a:rPr>
              <a:t>Každé 2minuty záchranáři kontrolují puls v tepnách.</a:t>
            </a:r>
            <a:endParaRPr lang="cs-CZ" dirty="0">
              <a:solidFill>
                <a:srgbClr val="FF33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2561755" cy="1918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17032"/>
            <a:ext cx="2561754" cy="1826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153325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0"/>
                            </p:stCondLst>
                            <p:childTnLst>
                              <p:par>
                                <p:cTn id="7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936104"/>
          </a:xfrm>
        </p:spPr>
        <p:txBody>
          <a:bodyPr/>
          <a:lstStyle/>
          <a:p>
            <a:pPr algn="ctr"/>
            <a:r>
              <a:rPr lang="cs-CZ" b="1" i="1" dirty="0" smtClean="0"/>
              <a:t>Stabilizovaná poloha</a:t>
            </a:r>
            <a:endParaRPr lang="cs-CZ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0" y="1920084"/>
            <a:ext cx="4495800" cy="493791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Pokud lidé v bezvědomí leží na zádech, jsou vystaveni riziku nebezpečí. Následkem vdechnutí zvratků nebo zapadnutí jazyka hrozí udušení, Proto se používá stabilizovaná poloha na boku.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Tato poloha se nepoužívá v případě, že má člověk poraněnou páteř nebo by hrozilo poranění </a:t>
            </a:r>
            <a:r>
              <a:rPr lang="cs-CZ" b="1" dirty="0" smtClean="0">
                <a:solidFill>
                  <a:srgbClr val="002060"/>
                </a:solidFill>
              </a:rPr>
              <a:t>páteře.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2852936"/>
            <a:ext cx="4038600" cy="2016224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20888"/>
            <a:ext cx="425118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2611018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/>
          <a:lstStyle/>
          <a:p>
            <a:r>
              <a:rPr lang="cs-CZ" b="1" i="1" dirty="0" smtClean="0">
                <a:solidFill>
                  <a:srgbClr val="FF3300"/>
                </a:solidFill>
              </a:rPr>
              <a:t>Silné krvácení a tlakové body</a:t>
            </a:r>
            <a:endParaRPr lang="cs-CZ" b="1" i="1" dirty="0">
              <a:solidFill>
                <a:srgbClr val="FF33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3356992"/>
            <a:ext cx="5220072" cy="350100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3300"/>
                </a:solidFill>
              </a:rPr>
              <a:t>V případě, že člověk silně krvácí i po přiložení tamponu nebo obvazu na ránu, můžeme tepenné krvácení zastavit  nebo omezit stlačením tlakových bodů. Tepnu můžeme přitisknout prsty ke kosti. Nejdéle však na 15munut, protože pak by hrozilo nebezpečí </a:t>
            </a:r>
            <a:r>
              <a:rPr lang="cs-CZ" b="1" dirty="0" smtClean="0">
                <a:solidFill>
                  <a:srgbClr val="FF3300"/>
                </a:solidFill>
              </a:rPr>
              <a:t>odumření.</a:t>
            </a:r>
            <a:endParaRPr lang="cs-CZ" b="1" dirty="0">
              <a:solidFill>
                <a:srgbClr val="FF33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324" y="1340768"/>
            <a:ext cx="3576153" cy="516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3024336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132570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6237312"/>
            <a:ext cx="3672408" cy="3600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512" y="404664"/>
            <a:ext cx="5688632" cy="1512168"/>
          </a:xfrm>
        </p:spPr>
        <p:txBody>
          <a:bodyPr/>
          <a:lstStyle/>
          <a:p>
            <a:r>
              <a:rPr lang="cs-CZ" sz="3200" i="1" dirty="0">
                <a:solidFill>
                  <a:srgbClr val="FF0000"/>
                </a:solidFill>
              </a:rPr>
              <a:t>Popáleniny a opařeniny</a:t>
            </a:r>
          </a:p>
          <a:p>
            <a:pPr algn="ctr"/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5652120" y="548680"/>
            <a:ext cx="3816424" cy="635893"/>
          </a:xfrm>
        </p:spPr>
        <p:txBody>
          <a:bodyPr>
            <a:normAutofit/>
          </a:bodyPr>
          <a:lstStyle/>
          <a:p>
            <a:r>
              <a:rPr lang="cs-CZ" sz="3200" i="1" dirty="0">
                <a:solidFill>
                  <a:schemeClr val="accent5">
                    <a:lumMod val="50000"/>
                  </a:schemeClr>
                </a:solidFill>
              </a:rPr>
              <a:t>Poleptání oka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996952"/>
            <a:ext cx="4040188" cy="386104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3300"/>
                </a:solidFill>
              </a:rPr>
              <a:t>Ochladíme popálené části chladnou </a:t>
            </a:r>
            <a:r>
              <a:rPr lang="cs-CZ" sz="2400" b="1" dirty="0" smtClean="0">
                <a:solidFill>
                  <a:srgbClr val="FF3300"/>
                </a:solidFill>
              </a:rPr>
              <a:t>vodou.</a:t>
            </a:r>
            <a:endParaRPr lang="cs-CZ" sz="2400" b="1" dirty="0" smtClean="0">
              <a:solidFill>
                <a:srgbClr val="FF33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Spálený oděv neodstraňujeme, pokud se postiženému připekl na </a:t>
            </a:r>
            <a:r>
              <a:rPr lang="cs-CZ" sz="2400" b="1" dirty="0" smtClean="0">
                <a:solidFill>
                  <a:srgbClr val="C00000"/>
                </a:solidFill>
              </a:rPr>
              <a:t>kůži.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Puchýře i </a:t>
            </a:r>
            <a:r>
              <a:rPr lang="cs-CZ" sz="2400" b="1" dirty="0">
                <a:solidFill>
                  <a:srgbClr val="FF0000"/>
                </a:solidFill>
              </a:rPr>
              <a:t>o</a:t>
            </a:r>
            <a:r>
              <a:rPr lang="cs-CZ" sz="2400" b="1" dirty="0" smtClean="0">
                <a:solidFill>
                  <a:srgbClr val="FF0000"/>
                </a:solidFill>
              </a:rPr>
              <a:t>tevřené rány přikryjeme gázou, aby se snížilo riziko </a:t>
            </a:r>
            <a:r>
              <a:rPr lang="cs-CZ" sz="2400" b="1" dirty="0" smtClean="0">
                <a:solidFill>
                  <a:srgbClr val="FF0000"/>
                </a:solidFill>
              </a:rPr>
              <a:t>infekce.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956232"/>
            <a:ext cx="4320480" cy="2705016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Vyplachujeme oko vodou z nádobky nejméně 5 minut. Víčka by měla být otevřená.</a:t>
            </a:r>
          </a:p>
          <a:p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Po té přiložíme čistý obvaz a připevníme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náplastí.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301208"/>
            <a:ext cx="3672408" cy="1384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84573"/>
            <a:ext cx="2476500" cy="1771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84573"/>
            <a:ext cx="2120420" cy="1606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2565318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/>
          </a:bodyPr>
          <a:lstStyle/>
          <a:p>
            <a:r>
              <a:rPr lang="cs-CZ" b="1" i="1" dirty="0"/>
              <a:t>P</a:t>
            </a:r>
            <a:r>
              <a:rPr lang="cs-CZ" b="1" i="1" dirty="0" smtClean="0"/>
              <a:t>oranění elektrickým </a:t>
            </a:r>
            <a:r>
              <a:rPr lang="cs-CZ" b="1" i="1" dirty="0"/>
              <a:t>p</a:t>
            </a:r>
            <a:r>
              <a:rPr lang="cs-CZ" b="1" i="1" dirty="0" smtClean="0"/>
              <a:t>roudem</a:t>
            </a:r>
            <a:endParaRPr lang="cs-CZ" b="1" i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28801"/>
            <a:ext cx="4038600" cy="5229200"/>
          </a:xfrm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Dospělý člověk vypne v budově hlavní vypínač přívodu </a:t>
            </a:r>
            <a:r>
              <a:rPr lang="cs-CZ" sz="2000" b="1" dirty="0" smtClean="0">
                <a:solidFill>
                  <a:srgbClr val="00B050"/>
                </a:solidFill>
              </a:rPr>
              <a:t>elektřiny.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Použijeme dřevěné koště nebo dřevěnou židli na případné odstranění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kabelu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od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postiženého.</a:t>
            </a:r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Sami přitom stojíme na nevodivé gumové nebo dřevěné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podložce.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3573016"/>
            <a:ext cx="4038600" cy="3600400"/>
          </a:xfrm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>
                <a:solidFill>
                  <a:srgbClr val="FF3300"/>
                </a:solidFill>
              </a:rPr>
              <a:t>Pak zkontrolujeme všechny životní funkce –dech, tlukot </a:t>
            </a:r>
            <a:r>
              <a:rPr lang="cs-CZ" sz="2000" b="1" dirty="0" smtClean="0">
                <a:solidFill>
                  <a:srgbClr val="FF3300"/>
                </a:solidFill>
              </a:rPr>
              <a:t>srdce.</a:t>
            </a:r>
            <a:endParaRPr lang="cs-CZ" sz="2000" b="1" dirty="0" smtClean="0">
              <a:solidFill>
                <a:srgbClr val="FF330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FF3300"/>
              </a:solidFill>
            </a:endParaRPr>
          </a:p>
          <a:p>
            <a:r>
              <a:rPr lang="cs-CZ" sz="2000" b="1" dirty="0" smtClean="0">
                <a:solidFill>
                  <a:srgbClr val="FF3300"/>
                </a:solidFill>
              </a:rPr>
              <a:t>V případě potřeby uložíme člověka do stabilizované polohy a ošetříme </a:t>
            </a:r>
            <a:r>
              <a:rPr lang="cs-CZ" sz="2000" b="1" dirty="0" smtClean="0">
                <a:solidFill>
                  <a:srgbClr val="FF3300"/>
                </a:solidFill>
              </a:rPr>
              <a:t>popáleniny.</a:t>
            </a:r>
            <a:endParaRPr lang="cs-CZ" sz="2000" b="1" dirty="0" smtClean="0">
              <a:solidFill>
                <a:srgbClr val="FF330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FF3300"/>
              </a:solidFill>
            </a:endParaRPr>
          </a:p>
          <a:p>
            <a:r>
              <a:rPr lang="cs-CZ" sz="2000" b="1" dirty="0" smtClean="0">
                <a:solidFill>
                  <a:srgbClr val="FF3300"/>
                </a:solidFill>
              </a:rPr>
              <a:t>Nesmíme však použít vodu, pokud ještě není vypnutý </a:t>
            </a:r>
            <a:r>
              <a:rPr lang="cs-CZ" sz="2000" b="1" dirty="0" smtClean="0">
                <a:solidFill>
                  <a:srgbClr val="FF3300"/>
                </a:solidFill>
              </a:rPr>
              <a:t>elektrický proud</a:t>
            </a:r>
            <a:r>
              <a:rPr lang="cs-CZ" sz="2000" b="1" dirty="0" smtClean="0">
                <a:solidFill>
                  <a:srgbClr val="FF3300"/>
                </a:solidFill>
              </a:rPr>
              <a:t>!</a:t>
            </a:r>
            <a:endParaRPr lang="cs-CZ" sz="2000" b="1" dirty="0">
              <a:solidFill>
                <a:srgbClr val="FF33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6"/>
            <a:ext cx="2963441" cy="2108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2225005" cy="1720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2531708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cs-CZ" b="1" i="1" dirty="0" smtClean="0"/>
              <a:t>Manipulace s postiženým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84784"/>
            <a:ext cx="4946290" cy="518457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 zraněnou osobou by se mělo hýbat jen tehdy, když není po ruce okamžitá lékařská pomoc nebo jeho život je bezprostředně ohrožen – tj. na rušné ulici nebo v budově, kde hrozí nebezpečí požáru či jedovatých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výparů.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Přenášejte vždy nejlépe ve dvojici, můžete také použít židli nebo ručně vyrobená </a:t>
            </a:r>
            <a:r>
              <a:rPr lang="cs-CZ" dirty="0" smtClean="0">
                <a:solidFill>
                  <a:srgbClr val="7030A0"/>
                </a:solidFill>
              </a:rPr>
              <a:t>nosítka.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11467"/>
            <a:ext cx="3269312" cy="244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47046"/>
            <a:ext cx="3269312" cy="2451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305245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Šokový stav - šok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51125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Příčiny: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Závažné úrazy, vnitřní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poranění.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Popáleniny.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Infekce.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Těžké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alergické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reakce.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b="1" i="1" dirty="0">
                <a:solidFill>
                  <a:srgbClr val="FF0000"/>
                </a:solidFill>
              </a:rPr>
              <a:t>Příznaky:</a:t>
            </a:r>
          </a:p>
          <a:p>
            <a:r>
              <a:rPr lang="cs-CZ" dirty="0">
                <a:solidFill>
                  <a:srgbClr val="FF3300"/>
                </a:solidFill>
              </a:rPr>
              <a:t>Bledá a studená </a:t>
            </a:r>
            <a:r>
              <a:rPr lang="cs-CZ" dirty="0" smtClean="0">
                <a:solidFill>
                  <a:srgbClr val="FF3300"/>
                </a:solidFill>
              </a:rPr>
              <a:t>pokožka.</a:t>
            </a:r>
            <a:endParaRPr lang="cs-CZ" dirty="0">
              <a:solidFill>
                <a:srgbClr val="FF3300"/>
              </a:solidFill>
            </a:endParaRPr>
          </a:p>
          <a:p>
            <a:r>
              <a:rPr lang="cs-CZ" dirty="0">
                <a:solidFill>
                  <a:srgbClr val="FF3300"/>
                </a:solidFill>
              </a:rPr>
              <a:t>Rychlý, slabý puls hmatatelný pouze na krku a v </a:t>
            </a:r>
            <a:r>
              <a:rPr lang="cs-CZ" dirty="0" smtClean="0">
                <a:solidFill>
                  <a:srgbClr val="FF3300"/>
                </a:solidFill>
              </a:rPr>
              <a:t>tříslech.</a:t>
            </a:r>
            <a:endParaRPr lang="cs-CZ" dirty="0">
              <a:solidFill>
                <a:srgbClr val="FF3300"/>
              </a:solidFill>
            </a:endParaRPr>
          </a:p>
          <a:p>
            <a:r>
              <a:rPr lang="cs-CZ" dirty="0">
                <a:solidFill>
                  <a:srgbClr val="FF3300"/>
                </a:solidFill>
              </a:rPr>
              <a:t>Třesavka a </a:t>
            </a:r>
            <a:r>
              <a:rPr lang="cs-CZ" dirty="0" smtClean="0">
                <a:solidFill>
                  <a:srgbClr val="FF3300"/>
                </a:solidFill>
              </a:rPr>
              <a:t>pocení.</a:t>
            </a:r>
            <a:endParaRPr lang="cs-CZ" dirty="0">
              <a:solidFill>
                <a:srgbClr val="FF3300"/>
              </a:solidFill>
            </a:endParaRPr>
          </a:p>
          <a:p>
            <a:r>
              <a:rPr lang="cs-CZ" dirty="0">
                <a:solidFill>
                  <a:srgbClr val="FF3300"/>
                </a:solidFill>
              </a:rPr>
              <a:t>Těžká </a:t>
            </a:r>
            <a:r>
              <a:rPr lang="cs-CZ" dirty="0" smtClean="0">
                <a:solidFill>
                  <a:srgbClr val="FF3300"/>
                </a:solidFill>
              </a:rPr>
              <a:t>dušnost.</a:t>
            </a:r>
            <a:endParaRPr lang="cs-CZ" dirty="0">
              <a:solidFill>
                <a:srgbClr val="FF3300"/>
              </a:solidFill>
            </a:endParaRPr>
          </a:p>
          <a:p>
            <a:r>
              <a:rPr lang="cs-CZ" dirty="0">
                <a:solidFill>
                  <a:srgbClr val="FF3300"/>
                </a:solidFill>
              </a:rPr>
              <a:t>Veliká </a:t>
            </a:r>
            <a:r>
              <a:rPr lang="cs-CZ" dirty="0" smtClean="0">
                <a:solidFill>
                  <a:srgbClr val="FF3300"/>
                </a:solidFill>
              </a:rPr>
              <a:t>žízeň.</a:t>
            </a:r>
            <a:endParaRPr lang="cs-CZ" dirty="0">
              <a:solidFill>
                <a:srgbClr val="FF3300"/>
              </a:solidFill>
            </a:endParaRPr>
          </a:p>
          <a:p>
            <a:r>
              <a:rPr lang="cs-CZ" dirty="0">
                <a:solidFill>
                  <a:srgbClr val="FF3300"/>
                </a:solidFill>
              </a:rPr>
              <a:t>Ztráta </a:t>
            </a:r>
            <a:r>
              <a:rPr lang="cs-CZ" dirty="0" err="1" smtClean="0">
                <a:solidFill>
                  <a:srgbClr val="FF3300"/>
                </a:solidFill>
              </a:rPr>
              <a:t>vědom.í</a:t>
            </a:r>
            <a:r>
              <a:rPr lang="cs-CZ" dirty="0" smtClean="0">
                <a:solidFill>
                  <a:srgbClr val="FF3300"/>
                </a:solidFill>
              </a:rPr>
              <a:t>     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87014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Úkol první pomoci: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S postiženým </a:t>
            </a:r>
            <a:r>
              <a:rPr lang="cs-CZ" dirty="0" smtClean="0">
                <a:solidFill>
                  <a:srgbClr val="7030A0"/>
                </a:solidFill>
              </a:rPr>
              <a:t>nehýbat.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Nedávat nic jíst ani </a:t>
            </a:r>
            <a:r>
              <a:rPr lang="cs-CZ" dirty="0" smtClean="0">
                <a:solidFill>
                  <a:srgbClr val="7030A0"/>
                </a:solidFill>
              </a:rPr>
              <a:t>pít.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Okamžitě telefonovat pro záchrannou </a:t>
            </a:r>
            <a:r>
              <a:rPr lang="cs-CZ" dirty="0" smtClean="0">
                <a:solidFill>
                  <a:srgbClr val="7030A0"/>
                </a:solidFill>
              </a:rPr>
              <a:t>službu.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100" dirty="0" smtClean="0">
                <a:solidFill>
                  <a:srgbClr val="FF0000"/>
                </a:solidFill>
              </a:rPr>
              <a:t>TELEFONNÍ ČÍSLO  </a:t>
            </a:r>
            <a:r>
              <a:rPr lang="cs-CZ" sz="4100" dirty="0" smtClean="0">
                <a:solidFill>
                  <a:srgbClr val="FF0000"/>
                </a:solidFill>
              </a:rPr>
              <a:t>155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3793208" cy="268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9100512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hlinkClick r:id="rId2"/>
            </a:endParaRPr>
          </a:p>
          <a:p>
            <a:r>
              <a:rPr lang="cs-CZ" sz="200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://images.google.com/</a:t>
            </a:r>
            <a:r>
              <a:rPr lang="cs-CZ" sz="2000" dirty="0" err="1" smtClean="0">
                <a:hlinkClick r:id="rId2"/>
              </a:rPr>
              <a:t>imgres?q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zprůchodnění+dýchacích+cest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images.google.com/imgres?q=resuscitace</a:t>
            </a:r>
          </a:p>
          <a:p>
            <a:r>
              <a:rPr lang="cs-CZ" sz="2000" dirty="0" smtClean="0">
                <a:hlinkClick r:id="rId3"/>
              </a:rPr>
              <a:t>http://images.google.com/</a:t>
            </a:r>
            <a:r>
              <a:rPr lang="cs-CZ" sz="2000" dirty="0" err="1" smtClean="0">
                <a:hlinkClick r:id="rId3"/>
              </a:rPr>
              <a:t>imgres?q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stabilizovaná+poloha+na+boku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http://images.google.com/</a:t>
            </a:r>
            <a:r>
              <a:rPr lang="cs-CZ" sz="2000" dirty="0" err="1" smtClean="0">
                <a:hlinkClick r:id="rId4"/>
              </a:rPr>
              <a:t>imgres?q</a:t>
            </a:r>
            <a:r>
              <a:rPr lang="cs-CZ" sz="2000" dirty="0" smtClean="0">
                <a:hlinkClick r:id="rId4"/>
              </a:rPr>
              <a:t>=</a:t>
            </a:r>
            <a:r>
              <a:rPr lang="cs-CZ" sz="2000" dirty="0" err="1" smtClean="0">
                <a:hlinkClick r:id="rId4"/>
              </a:rPr>
              <a:t>tlakové+body+při+krvácení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images.google.com/</a:t>
            </a:r>
            <a:r>
              <a:rPr lang="cs-CZ" sz="2000" dirty="0" err="1" smtClean="0">
                <a:hlinkClick r:id="rId5"/>
              </a:rPr>
              <a:t>imgres?q</a:t>
            </a:r>
            <a:r>
              <a:rPr lang="cs-CZ" sz="2000" dirty="0" smtClean="0">
                <a:hlinkClick r:id="rId5"/>
              </a:rPr>
              <a:t>=</a:t>
            </a:r>
            <a:r>
              <a:rPr lang="cs-CZ" sz="2000" dirty="0" err="1" smtClean="0">
                <a:hlinkClick r:id="rId5"/>
              </a:rPr>
              <a:t>kontrola+dýchán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images.google.com/</a:t>
            </a:r>
            <a:r>
              <a:rPr lang="cs-CZ" sz="2000" dirty="0" err="1" smtClean="0">
                <a:hlinkClick r:id="rId6"/>
              </a:rPr>
              <a:t>imgres?q</a:t>
            </a:r>
            <a:r>
              <a:rPr lang="cs-CZ" sz="2000" dirty="0" smtClean="0">
                <a:hlinkClick r:id="rId6"/>
              </a:rPr>
              <a:t>=</a:t>
            </a:r>
            <a:r>
              <a:rPr lang="cs-CZ" sz="2000" dirty="0" err="1" smtClean="0">
                <a:hlinkClick r:id="rId6"/>
              </a:rPr>
              <a:t>nahmatání+pulsu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images.google.com/</a:t>
            </a:r>
            <a:r>
              <a:rPr lang="cs-CZ" sz="2000" dirty="0" err="1" smtClean="0">
                <a:hlinkClick r:id="rId7"/>
              </a:rPr>
              <a:t>imgres?q</a:t>
            </a:r>
            <a:r>
              <a:rPr lang="cs-CZ" sz="2000" dirty="0" smtClean="0">
                <a:hlinkClick r:id="rId7"/>
              </a:rPr>
              <a:t>=</a:t>
            </a:r>
            <a:r>
              <a:rPr lang="cs-CZ" sz="2000" dirty="0" err="1" smtClean="0">
                <a:hlinkClick r:id="rId7"/>
              </a:rPr>
              <a:t>krvácení+tepenné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images.google.com/</a:t>
            </a:r>
            <a:r>
              <a:rPr lang="cs-CZ" sz="2000" dirty="0" err="1" smtClean="0">
                <a:hlinkClick r:id="rId8"/>
              </a:rPr>
              <a:t>imgres?q</a:t>
            </a:r>
            <a:r>
              <a:rPr lang="cs-CZ" sz="2000" dirty="0" smtClean="0">
                <a:hlinkClick r:id="rId8"/>
              </a:rPr>
              <a:t>=</a:t>
            </a:r>
            <a:r>
              <a:rPr lang="cs-CZ" sz="2000" dirty="0" err="1" smtClean="0">
                <a:hlinkClick r:id="rId8"/>
              </a:rPr>
              <a:t>přenášení+postiženého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images.google.com/</a:t>
            </a:r>
            <a:r>
              <a:rPr lang="cs-CZ" sz="2000" dirty="0" err="1" smtClean="0">
                <a:hlinkClick r:id="rId9"/>
              </a:rPr>
              <a:t>imgres?q</a:t>
            </a:r>
            <a:r>
              <a:rPr lang="cs-CZ" sz="2000" dirty="0" smtClean="0">
                <a:hlinkClick r:id="rId9"/>
              </a:rPr>
              <a:t>=</a:t>
            </a:r>
            <a:r>
              <a:rPr lang="cs-CZ" sz="2000" dirty="0" err="1" smtClean="0">
                <a:hlinkClick r:id="rId9"/>
              </a:rPr>
              <a:t>poranění+elektrickým+proudem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images.google.com/</a:t>
            </a:r>
            <a:r>
              <a:rPr lang="cs-CZ" sz="2000" dirty="0" err="1" smtClean="0">
                <a:hlinkClick r:id="rId10"/>
              </a:rPr>
              <a:t>imgres?q</a:t>
            </a:r>
            <a:r>
              <a:rPr lang="cs-CZ" sz="2000" dirty="0" smtClean="0">
                <a:hlinkClick r:id="rId10"/>
              </a:rPr>
              <a:t>=</a:t>
            </a:r>
            <a:r>
              <a:rPr lang="cs-CZ" sz="2000" dirty="0" err="1" smtClean="0">
                <a:hlinkClick r:id="rId10"/>
              </a:rPr>
              <a:t>záchranná+služba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318666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246</TotalTime>
  <Words>694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První pomoc  část 2.</vt:lpstr>
      <vt:lpstr>Základní životní funkce Dýchání a puls </vt:lpstr>
      <vt:lpstr>Kontrola dýchání:</vt:lpstr>
      <vt:lpstr>Odstranění překážky z dýchacích cest.</vt:lpstr>
      <vt:lpstr>Oživování – resuscitace, nepřímá masáž srdeční.</vt:lpstr>
      <vt:lpstr>Stabilizovaná poloha</vt:lpstr>
      <vt:lpstr>Silné krvácení a tlakové body</vt:lpstr>
      <vt:lpstr>Prezentace aplikace PowerPoint</vt:lpstr>
      <vt:lpstr>Poranění elektrickým proudem</vt:lpstr>
      <vt:lpstr>Manipulace s postiženým</vt:lpstr>
      <vt:lpstr>Šokový stav - šok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  část 2.</dc:title>
  <dc:creator>pc</dc:creator>
  <cp:lastModifiedBy>Martin Králík</cp:lastModifiedBy>
  <cp:revision>34</cp:revision>
  <dcterms:created xsi:type="dcterms:W3CDTF">2012-01-25T19:24:37Z</dcterms:created>
  <dcterms:modified xsi:type="dcterms:W3CDTF">2012-03-12T14:36:25Z</dcterms:modified>
</cp:coreProperties>
</file>