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70" r:id="rId2"/>
    <p:sldId id="272" r:id="rId3"/>
    <p:sldId id="271" r:id="rId4"/>
    <p:sldId id="257" r:id="rId5"/>
    <p:sldId id="258" r:id="rId6"/>
    <p:sldId id="264" r:id="rId7"/>
    <p:sldId id="262" r:id="rId8"/>
    <p:sldId id="269" r:id="rId9"/>
    <p:sldId id="27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VY_32_INOVACE_03_Vlastivěda </a:t>
          </a:r>
          <a:r>
            <a:rPr lang="cs-CZ" sz="2000" dirty="0" smtClean="0"/>
            <a:t>4.ročník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Stromská</a:t>
          </a:r>
          <a:r>
            <a:rPr lang="cs-CZ" sz="2000" dirty="0" smtClean="0"/>
            <a:t>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Keltové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005255F-4C85-4C70-95E8-D911FD9427C8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F44386D-BA1C-4639-85CD-24E69193AC6A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9F6D970-F8B6-41C9-A8E1-E1FB189E2CA8}" type="presOf" srcId="{D8197B8C-B260-4A16-BDF4-0947B075E274}" destId="{5A5FFA88-C948-4069-8E93-59FA12366E83}" srcOrd="1" destOrd="0" presId="urn:microsoft.com/office/officeart/2005/8/layout/target3"/>
    <dgm:cxn modelId="{5322A148-132E-4DF7-96E9-4C7BE1F7D45B}" type="presOf" srcId="{D1D4F407-5343-4D3F-B5B9-D407B03CAEB4}" destId="{AED2198E-93D5-4001-81B4-73124B309672}" srcOrd="1" destOrd="0" presId="urn:microsoft.com/office/officeart/2005/8/layout/target3"/>
    <dgm:cxn modelId="{0C1EE832-F685-43F6-A65F-52423CC769CB}" type="presOf" srcId="{B651F6E3-6281-48DB-9319-2AEAFDAE7572}" destId="{6BB5E863-4638-4E1D-BFDE-399D028AC4ED}" srcOrd="1" destOrd="0" presId="urn:microsoft.com/office/officeart/2005/8/layout/target3"/>
    <dgm:cxn modelId="{C560ECBC-227F-4568-AE74-464F7B28A815}" type="presOf" srcId="{D1B46980-6531-4606-95E6-44980827E919}" destId="{2BE915AB-18AA-4053-B92C-3BFC9ED204BB}" srcOrd="1" destOrd="0" presId="urn:microsoft.com/office/officeart/2005/8/layout/target3"/>
    <dgm:cxn modelId="{5272530F-BF6C-4D07-9784-9F30725FA534}" type="presOf" srcId="{D1D4F407-5343-4D3F-B5B9-D407B03CAEB4}" destId="{D005CE8C-CC26-4C3E-AC11-E15060ECD759}" srcOrd="0" destOrd="0" presId="urn:microsoft.com/office/officeart/2005/8/layout/target3"/>
    <dgm:cxn modelId="{8596086F-C937-408F-B53A-2402F7A62481}" type="presOf" srcId="{4C35D32F-0EAB-4CD7-82EE-45574DC2A586}" destId="{890E4F0B-2866-4A3F-A3C7-2A14B1797930}" srcOrd="1" destOrd="0" presId="urn:microsoft.com/office/officeart/2005/8/layout/target3"/>
    <dgm:cxn modelId="{84742AA9-26FE-4E2F-9A0C-2A5B06501684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29D4697-D788-4D87-80B7-368B32A26390}" type="presOf" srcId="{D1B46980-6531-4606-95E6-44980827E919}" destId="{6140AFEC-043D-4C43-A2F9-D0F5331DF3A3}" srcOrd="0" destOrd="0" presId="urn:microsoft.com/office/officeart/2005/8/layout/target3"/>
    <dgm:cxn modelId="{2BBCACA7-2031-4F3C-AF0F-08207579678D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F0F35AE-2DB4-4729-BBE6-781B431CC69E}" type="presParOf" srcId="{333A1088-737F-45CB-B68E-254E46348037}" destId="{F5ABB229-8D3B-4694-996A-96F23CF14429}" srcOrd="0" destOrd="0" presId="urn:microsoft.com/office/officeart/2005/8/layout/target3"/>
    <dgm:cxn modelId="{3D7ECE4D-05DE-495C-AC5A-36C14C4A71C0}" type="presParOf" srcId="{333A1088-737F-45CB-B68E-254E46348037}" destId="{F41139FD-01EE-4571-8B17-4FB00FC51163}" srcOrd="1" destOrd="0" presId="urn:microsoft.com/office/officeart/2005/8/layout/target3"/>
    <dgm:cxn modelId="{5057B080-2D30-4BCB-9592-1A6F2D118ADF}" type="presParOf" srcId="{333A1088-737F-45CB-B68E-254E46348037}" destId="{D005CE8C-CC26-4C3E-AC11-E15060ECD759}" srcOrd="2" destOrd="0" presId="urn:microsoft.com/office/officeart/2005/8/layout/target3"/>
    <dgm:cxn modelId="{0359BA18-FC04-441B-B3C4-BBE3C9A59E65}" type="presParOf" srcId="{333A1088-737F-45CB-B68E-254E46348037}" destId="{2C702D82-9B77-49B7-9568-BB8EB47C3372}" srcOrd="3" destOrd="0" presId="urn:microsoft.com/office/officeart/2005/8/layout/target3"/>
    <dgm:cxn modelId="{D84BFB3F-D0B5-4C94-BBFF-039EBB125D9F}" type="presParOf" srcId="{333A1088-737F-45CB-B68E-254E46348037}" destId="{A52A0455-90FF-4808-ABD0-F02540D31D5A}" srcOrd="4" destOrd="0" presId="urn:microsoft.com/office/officeart/2005/8/layout/target3"/>
    <dgm:cxn modelId="{2ADA3984-F136-4F80-A757-AC600F8DCF29}" type="presParOf" srcId="{333A1088-737F-45CB-B68E-254E46348037}" destId="{6140AFEC-043D-4C43-A2F9-D0F5331DF3A3}" srcOrd="5" destOrd="0" presId="urn:microsoft.com/office/officeart/2005/8/layout/target3"/>
    <dgm:cxn modelId="{F26CC887-5088-4374-8BA7-CEEB939DEE93}" type="presParOf" srcId="{333A1088-737F-45CB-B68E-254E46348037}" destId="{9358AC05-5D7D-4327-9F80-1AD486AEA664}" srcOrd="6" destOrd="0" presId="urn:microsoft.com/office/officeart/2005/8/layout/target3"/>
    <dgm:cxn modelId="{A4BE63DB-DC83-43C7-ADFC-E8A1F0F2D8FB}" type="presParOf" srcId="{333A1088-737F-45CB-B68E-254E46348037}" destId="{313FC574-E1CD-4FB4-B054-0B805CE0447D}" srcOrd="7" destOrd="0" presId="urn:microsoft.com/office/officeart/2005/8/layout/target3"/>
    <dgm:cxn modelId="{1EFBEADE-100F-450B-BC6B-CB053F49AB83}" type="presParOf" srcId="{333A1088-737F-45CB-B68E-254E46348037}" destId="{619D679B-A015-4ECF-8348-D1034C574F40}" srcOrd="8" destOrd="0" presId="urn:microsoft.com/office/officeart/2005/8/layout/target3"/>
    <dgm:cxn modelId="{269714FC-A46B-4418-AF9F-E17CF40B28D4}" type="presParOf" srcId="{333A1088-737F-45CB-B68E-254E46348037}" destId="{322283A8-4A27-4CDA-BAE3-F381106A9174}" srcOrd="9" destOrd="0" presId="urn:microsoft.com/office/officeart/2005/8/layout/target3"/>
    <dgm:cxn modelId="{3D4EA412-CFCA-4EC3-B1D4-682ED462B6F9}" type="presParOf" srcId="{333A1088-737F-45CB-B68E-254E46348037}" destId="{FFC9F71D-1B4F-4AD9-A4A6-86ADEFC8AF5C}" srcOrd="10" destOrd="0" presId="urn:microsoft.com/office/officeart/2005/8/layout/target3"/>
    <dgm:cxn modelId="{EE688FDE-F69D-4C99-8656-16D1D8354ECF}" type="presParOf" srcId="{333A1088-737F-45CB-B68E-254E46348037}" destId="{25B08C86-7E15-44DC-BE7F-FFB55DD49D12}" srcOrd="11" destOrd="0" presId="urn:microsoft.com/office/officeart/2005/8/layout/target3"/>
    <dgm:cxn modelId="{E23B1752-2AC3-43FE-B6D1-D0FBA26AD7B0}" type="presParOf" srcId="{333A1088-737F-45CB-B68E-254E46348037}" destId="{76644BE8-9D7C-4C09-B250-3D10AF48CBB7}" srcOrd="12" destOrd="0" presId="urn:microsoft.com/office/officeart/2005/8/layout/target3"/>
    <dgm:cxn modelId="{8F58DEA1-FD58-43A0-8366-0322151AFE60}" type="presParOf" srcId="{333A1088-737F-45CB-B68E-254E46348037}" destId="{EE85B701-7295-41C0-BA7A-34D3756A2AE6}" srcOrd="13" destOrd="0" presId="urn:microsoft.com/office/officeart/2005/8/layout/target3"/>
    <dgm:cxn modelId="{634DFA22-D4AD-4AE1-A834-D6A13EDEB499}" type="presParOf" srcId="{333A1088-737F-45CB-B68E-254E46348037}" destId="{8BEBB6EC-1DAA-4CAC-8A25-BC0FCBD5DBD5}" srcOrd="14" destOrd="0" presId="urn:microsoft.com/office/officeart/2005/8/layout/target3"/>
    <dgm:cxn modelId="{2664A88B-14A2-4C5D-AE9F-19CFF97DFACC}" type="presParOf" srcId="{333A1088-737F-45CB-B68E-254E46348037}" destId="{AED2198E-93D5-4001-81B4-73124B309672}" srcOrd="15" destOrd="0" presId="urn:microsoft.com/office/officeart/2005/8/layout/target3"/>
    <dgm:cxn modelId="{6CDA7A00-539F-4FBA-908C-6E0BD9C9E56B}" type="presParOf" srcId="{333A1088-737F-45CB-B68E-254E46348037}" destId="{2BE915AB-18AA-4053-B92C-3BFC9ED204BB}" srcOrd="16" destOrd="0" presId="urn:microsoft.com/office/officeart/2005/8/layout/target3"/>
    <dgm:cxn modelId="{2C6534E2-14E2-4B32-B7CC-01AC63275060}" type="presParOf" srcId="{333A1088-737F-45CB-B68E-254E46348037}" destId="{6BB5E863-4638-4E1D-BFDE-399D028AC4ED}" srcOrd="17" destOrd="0" presId="urn:microsoft.com/office/officeart/2005/8/layout/target3"/>
    <dgm:cxn modelId="{F5E65B7E-9C9B-4962-9F07-16F417CAA8C2}" type="presParOf" srcId="{333A1088-737F-45CB-B68E-254E46348037}" destId="{5A5FFA88-C948-4069-8E93-59FA12366E83}" srcOrd="18" destOrd="0" presId="urn:microsoft.com/office/officeart/2005/8/layout/target3"/>
    <dgm:cxn modelId="{83F1FA60-37D0-401D-BBEE-563B3EF4889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Stromská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VY_32_INOVACE_03_Vlastivěda </a:t>
          </a:r>
          <a:r>
            <a:rPr lang="cs-CZ" sz="2000" kern="1200" dirty="0" smtClean="0"/>
            <a:t>4.ročník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Keltové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4AFDE7-FC63-433B-995E-AA045FCE87A7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9E71E9-FCCD-4D99-B780-C79F4EF8A34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4AFDE7-FC63-433B-995E-AA045FCE87A7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9E71E9-FCCD-4D99-B780-C79F4EF8A3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4AFDE7-FC63-433B-995E-AA045FCE87A7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9E71E9-FCCD-4D99-B780-C79F4EF8A34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4AFDE7-FC63-433B-995E-AA045FCE87A7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9E71E9-FCCD-4D99-B780-C79F4EF8A3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4AFDE7-FC63-433B-995E-AA045FCE87A7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9E71E9-FCCD-4D99-B780-C79F4EF8A3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4AFDE7-FC63-433B-995E-AA045FCE87A7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9E71E9-FCCD-4D99-B780-C79F4EF8A3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4AFDE7-FC63-433B-995E-AA045FCE87A7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9E71E9-FCCD-4D99-B780-C79F4EF8A348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4AFDE7-FC63-433B-995E-AA045FCE87A7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9E71E9-FCCD-4D99-B780-C79F4EF8A3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4AFDE7-FC63-433B-995E-AA045FCE87A7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9E71E9-FCCD-4D99-B780-C79F4EF8A34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4AFDE7-FC63-433B-995E-AA045FCE87A7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9E71E9-FCCD-4D99-B780-C79F4EF8A3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4AFDE7-FC63-433B-995E-AA045FCE87A7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9E71E9-FCCD-4D99-B780-C79F4EF8A3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F4AFDE7-FC63-433B-995E-AA045FCE87A7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09E71E9-FCCD-4D99-B780-C79F4EF8A348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0643258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678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 algn="ctr">
              <a:buNone/>
            </a:pPr>
            <a:r>
              <a:rPr lang="cs-CZ" b="1" dirty="0" smtClean="0"/>
              <a:t>Anotace</a:t>
            </a:r>
          </a:p>
          <a:p>
            <a:r>
              <a:rPr lang="cs-CZ" dirty="0" smtClean="0"/>
              <a:t>Prezentace je určena k opakování a zároveň k rozšíření učiva o Keltech na našem území. Žáci získají jak nové informace  o životě Keltů v oppidech, tak o keltské společnosti. Jejich úkolem bude doplňovat vhodná slova do textu. Správná odpověď se objeví po kliknutí, čímž je zajištěna zpětná vazba.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3521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Vlastivěda – 4. ročník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Keltové na našem území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solidFill>
                  <a:srgbClr val="0070C0"/>
                </a:solidFill>
              </a:rPr>
              <a:t>O</a:t>
            </a:r>
            <a:r>
              <a:rPr lang="cs-CZ" sz="4000" dirty="0" smtClean="0">
                <a:solidFill>
                  <a:srgbClr val="0070C0"/>
                </a:solidFill>
              </a:rPr>
              <a:t>pakování</a:t>
            </a:r>
            <a:endParaRPr lang="cs-CZ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4665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kmeny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Tlupy pravěkých lidí nežily trvale na našem území a neustále se zde střídaly. Jejich jména neznáme.</a:t>
            </a:r>
          </a:p>
          <a:p>
            <a:r>
              <a:rPr lang="cs-CZ" dirty="0" smtClean="0"/>
              <a:t>První obyvatelé na našem území, které známe jménem byli K------é.           </a:t>
            </a:r>
          </a:p>
          <a:p>
            <a:r>
              <a:rPr lang="cs-CZ" dirty="0" smtClean="0"/>
              <a:t>Jméno našeho státu vzniklo podle názvu keltského kmene B-----é. </a:t>
            </a:r>
          </a:p>
          <a:p>
            <a:r>
              <a:rPr lang="cs-CZ" dirty="0" smtClean="0"/>
              <a:t>Zemi se tak říkalo B-----a.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551340" y="3501007"/>
            <a:ext cx="16210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Keltové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02040" y="4509120"/>
            <a:ext cx="13865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Bojové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64326" y="5197722"/>
            <a:ext cx="19451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Bohemia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096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Keltové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Keltové byli vynikající řemeslníci a zemědělci</a:t>
            </a:r>
          </a:p>
          <a:p>
            <a:r>
              <a:rPr lang="cs-CZ" dirty="0" smtClean="0"/>
              <a:t>Pro ulehčení práce si vyráběli kovové nástroje.</a:t>
            </a:r>
          </a:p>
          <a:p>
            <a:pPr marL="0" indent="0">
              <a:buNone/>
            </a:pPr>
            <a:r>
              <a:rPr lang="cs-CZ" dirty="0" smtClean="0"/>
              <a:t>Podtrhni materiál vhodný pro výrobu nástrojů a zbraní: </a:t>
            </a:r>
            <a:r>
              <a:rPr lang="cs-CZ" dirty="0" smtClean="0">
                <a:solidFill>
                  <a:srgbClr val="C00000"/>
                </a:solidFill>
              </a:rPr>
              <a:t>zlato, měď, železo, plast, hlína, bronz</a:t>
            </a:r>
          </a:p>
          <a:p>
            <a:r>
              <a:rPr lang="cs-CZ" dirty="0" smtClean="0"/>
              <a:t>Keltské ženy nosily šperky z drahých kovů. </a:t>
            </a:r>
          </a:p>
          <a:p>
            <a:pPr marL="0" indent="0">
              <a:buNone/>
            </a:pPr>
            <a:r>
              <a:rPr lang="cs-CZ" dirty="0" smtClean="0"/>
              <a:t>Doplň názvy drahých kovů: --------- a ------------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Keltové byli také obchodníci. </a:t>
            </a:r>
          </a:p>
          <a:p>
            <a:r>
              <a:rPr lang="cs-CZ" dirty="0" smtClean="0"/>
              <a:t>Razili si vlastní m----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Tyto mince se nazývaly Duhovky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</a:t>
            </a: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80112" y="3745119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zlato a stříbro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21944" y="4300844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mince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0622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eltské společnost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keltských kmenech měla vládnoucí postavení </a:t>
            </a:r>
            <a:r>
              <a:rPr lang="cs-CZ" dirty="0" smtClean="0">
                <a:solidFill>
                  <a:srgbClr val="FF0000"/>
                </a:solidFill>
              </a:rPr>
              <a:t>vojenská vrstva</a:t>
            </a:r>
            <a:r>
              <a:rPr lang="cs-CZ" dirty="0" smtClean="0"/>
              <a:t>.</a:t>
            </a:r>
          </a:p>
          <a:p>
            <a:r>
              <a:rPr lang="cs-CZ" dirty="0" smtClean="0"/>
              <a:t>Zvláštní postavení měli kněží = </a:t>
            </a:r>
            <a:r>
              <a:rPr lang="cs-CZ" dirty="0" smtClean="0">
                <a:solidFill>
                  <a:srgbClr val="FF0000"/>
                </a:solidFill>
              </a:rPr>
              <a:t>druidové</a:t>
            </a:r>
          </a:p>
          <a:p>
            <a:r>
              <a:rPr lang="cs-CZ" dirty="0" smtClean="0"/>
              <a:t>Druidové vykonávali náboženské obřady v posvátných hájích = spojení člověka a přírody</a:t>
            </a:r>
          </a:p>
          <a:p>
            <a:r>
              <a:rPr lang="cs-CZ" dirty="0" smtClean="0"/>
              <a:t>Keltové si stavěli první města – </a:t>
            </a:r>
            <a:r>
              <a:rPr lang="cs-CZ" dirty="0" smtClean="0">
                <a:solidFill>
                  <a:srgbClr val="FF0000"/>
                </a:solidFill>
              </a:rPr>
              <a:t>Oppida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887886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Keltů v oppidech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Oppida </a:t>
            </a:r>
            <a:r>
              <a:rPr lang="cs-CZ" dirty="0" smtClean="0"/>
              <a:t>= keltská sídla (obrovská rozloha)</a:t>
            </a:r>
          </a:p>
          <a:p>
            <a:pPr marL="0" indent="0">
              <a:buNone/>
            </a:pPr>
            <a:r>
              <a:rPr lang="cs-CZ" dirty="0" smtClean="0"/>
              <a:t>Oppida vypadala jako </a:t>
            </a:r>
            <a:r>
              <a:rPr lang="cs-CZ" dirty="0" smtClean="0">
                <a:solidFill>
                  <a:srgbClr val="FF0000"/>
                </a:solidFill>
              </a:rPr>
              <a:t>vyspělá města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Byla centrem výroby, obchodu, řemeslnické  činnosti. Keltové v nich také bydleli.</a:t>
            </a:r>
          </a:p>
          <a:p>
            <a:pPr marL="0" indent="0">
              <a:buNone/>
            </a:pPr>
            <a:r>
              <a:rPr lang="cs-CZ" dirty="0" smtClean="0"/>
              <a:t>Doplň  řemesla, kterými se Keltové zabývali: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Napiš nástroje a zbraně , které si Keltové sami vytvářeli………………………………………………………………………………………..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27892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Keltů v oppidech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7792" y="1124744"/>
            <a:ext cx="7454688" cy="4656584"/>
          </a:xfrm>
        </p:spPr>
        <p:txBody>
          <a:bodyPr/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accent5"/>
                </a:solidFill>
              </a:rPr>
              <a:t>Řemesla:      </a:t>
            </a:r>
            <a:r>
              <a:rPr lang="cs-CZ" dirty="0">
                <a:solidFill>
                  <a:schemeClr val="accent5"/>
                </a:solidFill>
              </a:rPr>
              <a:t> </a:t>
            </a:r>
            <a:r>
              <a:rPr lang="cs-CZ" dirty="0" smtClean="0">
                <a:solidFill>
                  <a:schemeClr val="accent5"/>
                </a:solidFill>
              </a:rPr>
              <a:t>                Nástroje                                        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2060848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hutnictví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2564904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kovářství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4752" y="3140968"/>
            <a:ext cx="46074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  umělecké kovářství</a:t>
            </a:r>
          </a:p>
          <a:p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19672" y="3688953"/>
            <a:ext cx="4535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hrnčířství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80716" y="4230598"/>
            <a:ext cx="263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  tkalcovství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68144" y="2276291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lopaty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2965013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s</a:t>
            </a:r>
            <a:r>
              <a:rPr lang="cs-CZ" sz="3200" dirty="0" smtClean="0">
                <a:solidFill>
                  <a:srgbClr val="C00000"/>
                </a:solidFill>
              </a:rPr>
              <a:t>rpy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68144" y="3645823"/>
            <a:ext cx="17641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kosy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24128" y="4338319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radlice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9385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23729" y="332656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</a:t>
            </a:r>
            <a:r>
              <a:rPr lang="cs-CZ" sz="2000" smtClean="0"/>
              <a:t>citace </a:t>
            </a:r>
            <a:r>
              <a:rPr lang="cs-CZ" sz="2000" smtClean="0"/>
              <a:t>2012-9-4/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23729" y="1340768"/>
            <a:ext cx="75087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Ostatní 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69748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414</TotalTime>
  <Words>340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Prezentace aplikace PowerPoint</vt:lpstr>
      <vt:lpstr>Vlastivěda – 4. ročník Keltové na našem území</vt:lpstr>
      <vt:lpstr>První kmeny</vt:lpstr>
      <vt:lpstr>Keltové</vt:lpstr>
      <vt:lpstr>Keltské společnost</vt:lpstr>
      <vt:lpstr>Život Keltů v oppidech</vt:lpstr>
      <vt:lpstr>Život Keltů v oppidech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– 4. ročník První kmeny na našem území</dc:title>
  <dc:creator>08FQ</dc:creator>
  <cp:lastModifiedBy>Klient-5</cp:lastModifiedBy>
  <cp:revision>32</cp:revision>
  <dcterms:created xsi:type="dcterms:W3CDTF">2012-11-23T15:51:33Z</dcterms:created>
  <dcterms:modified xsi:type="dcterms:W3CDTF">2012-12-19T08:35:26Z</dcterms:modified>
</cp:coreProperties>
</file>