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2" r:id="rId9"/>
    <p:sldId id="261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VY_32_INOVACE_11_Vlastivěda </a:t>
          </a:r>
          <a:r>
            <a:rPr lang="cs-CZ" sz="2000" dirty="0" smtClean="0"/>
            <a:t>4.ročník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Stromská</a:t>
          </a:r>
          <a:r>
            <a:rPr lang="cs-CZ" sz="2000" dirty="0" smtClean="0"/>
            <a:t>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Čeští králové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F058C-C281-4CD3-B94F-D974000BC194}" type="presOf" srcId="{757F3AB3-0718-4624-B441-E567A8F0AB56}" destId="{333A1088-737F-45CB-B68E-254E46348037}" srcOrd="0" destOrd="0" presId="urn:microsoft.com/office/officeart/2005/8/layout/target3"/>
    <dgm:cxn modelId="{B74F3489-3F5B-4AFF-B34D-B164AFEA5BB6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551A6DC-FC1D-4D32-A03A-88842C8B75D6}" type="presOf" srcId="{4C35D32F-0EAB-4CD7-82EE-45574DC2A586}" destId="{8BEBB6EC-1DAA-4CAC-8A25-BC0FCBD5DBD5}" srcOrd="0" destOrd="0" presId="urn:microsoft.com/office/officeart/2005/8/layout/target3"/>
    <dgm:cxn modelId="{EF41A260-050A-4718-A9BB-83B73CA20EB4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448B3F5-4E98-4DBD-A89A-8102286D3637}" type="presOf" srcId="{B651F6E3-6281-48DB-9319-2AEAFDAE7572}" destId="{619D679B-A015-4ECF-8348-D1034C574F40}" srcOrd="0" destOrd="0" presId="urn:microsoft.com/office/officeart/2005/8/layout/target3"/>
    <dgm:cxn modelId="{22860543-F729-4797-B21C-31B3BA89DABA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70144FA-A171-4533-A47D-3C71E0FA25BE}" type="presOf" srcId="{D8197B8C-B260-4A16-BDF4-0947B075E274}" destId="{5A5FFA88-C948-4069-8E93-59FA12366E83}" srcOrd="1" destOrd="0" presId="urn:microsoft.com/office/officeart/2005/8/layout/target3"/>
    <dgm:cxn modelId="{2604E1CC-F3F1-48D2-975D-29455F0291BB}" type="presOf" srcId="{D8197B8C-B260-4A16-BDF4-0947B075E274}" destId="{25B08C86-7E15-44DC-BE7F-FFB55DD49D12}" srcOrd="0" destOrd="0" presId="urn:microsoft.com/office/officeart/2005/8/layout/target3"/>
    <dgm:cxn modelId="{0F81D131-0344-425C-9666-885797C679E8}" type="presOf" srcId="{4C35D32F-0EAB-4CD7-82EE-45574DC2A586}" destId="{890E4F0B-2866-4A3F-A3C7-2A14B1797930}" srcOrd="1" destOrd="0" presId="urn:microsoft.com/office/officeart/2005/8/layout/target3"/>
    <dgm:cxn modelId="{A48DB671-3EA1-4CCD-BCC9-6BED81D29080}" type="presOf" srcId="{D1B46980-6531-4606-95E6-44980827E919}" destId="{6140AFEC-043D-4C43-A2F9-D0F5331DF3A3}" srcOrd="0" destOrd="0" presId="urn:microsoft.com/office/officeart/2005/8/layout/target3"/>
    <dgm:cxn modelId="{CF3F3FE7-36E5-488F-B5C6-AC146B4D3668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FFD57DA-76C9-4951-8E21-B64E8B3825E9}" type="presParOf" srcId="{333A1088-737F-45CB-B68E-254E46348037}" destId="{F5ABB229-8D3B-4694-996A-96F23CF14429}" srcOrd="0" destOrd="0" presId="urn:microsoft.com/office/officeart/2005/8/layout/target3"/>
    <dgm:cxn modelId="{FF0BEAA9-873A-49FC-877F-C678C43D6980}" type="presParOf" srcId="{333A1088-737F-45CB-B68E-254E46348037}" destId="{F41139FD-01EE-4571-8B17-4FB00FC51163}" srcOrd="1" destOrd="0" presId="urn:microsoft.com/office/officeart/2005/8/layout/target3"/>
    <dgm:cxn modelId="{3F20CF83-7B66-4C90-8CD6-7F08FEBE6BAA}" type="presParOf" srcId="{333A1088-737F-45CB-B68E-254E46348037}" destId="{D005CE8C-CC26-4C3E-AC11-E15060ECD759}" srcOrd="2" destOrd="0" presId="urn:microsoft.com/office/officeart/2005/8/layout/target3"/>
    <dgm:cxn modelId="{D0526BBD-AFFE-4A3A-A195-5C8FC9FD5D11}" type="presParOf" srcId="{333A1088-737F-45CB-B68E-254E46348037}" destId="{2C702D82-9B77-49B7-9568-BB8EB47C3372}" srcOrd="3" destOrd="0" presId="urn:microsoft.com/office/officeart/2005/8/layout/target3"/>
    <dgm:cxn modelId="{89763DB1-7A49-4A7D-8D2B-890708D27CF6}" type="presParOf" srcId="{333A1088-737F-45CB-B68E-254E46348037}" destId="{A52A0455-90FF-4808-ABD0-F02540D31D5A}" srcOrd="4" destOrd="0" presId="urn:microsoft.com/office/officeart/2005/8/layout/target3"/>
    <dgm:cxn modelId="{A5310135-80CB-4FCE-896F-2A70FAD2B6F5}" type="presParOf" srcId="{333A1088-737F-45CB-B68E-254E46348037}" destId="{6140AFEC-043D-4C43-A2F9-D0F5331DF3A3}" srcOrd="5" destOrd="0" presId="urn:microsoft.com/office/officeart/2005/8/layout/target3"/>
    <dgm:cxn modelId="{AF6F14AA-8666-499C-ADCA-C8309113423F}" type="presParOf" srcId="{333A1088-737F-45CB-B68E-254E46348037}" destId="{9358AC05-5D7D-4327-9F80-1AD486AEA664}" srcOrd="6" destOrd="0" presId="urn:microsoft.com/office/officeart/2005/8/layout/target3"/>
    <dgm:cxn modelId="{33FC5C61-77A3-4B9C-AA32-D9A8C956EC26}" type="presParOf" srcId="{333A1088-737F-45CB-B68E-254E46348037}" destId="{313FC574-E1CD-4FB4-B054-0B805CE0447D}" srcOrd="7" destOrd="0" presId="urn:microsoft.com/office/officeart/2005/8/layout/target3"/>
    <dgm:cxn modelId="{246C1FF4-1311-4C45-B02F-7B9CFDC476DB}" type="presParOf" srcId="{333A1088-737F-45CB-B68E-254E46348037}" destId="{619D679B-A015-4ECF-8348-D1034C574F40}" srcOrd="8" destOrd="0" presId="urn:microsoft.com/office/officeart/2005/8/layout/target3"/>
    <dgm:cxn modelId="{6877A236-82DA-44EC-BAF5-B25052614260}" type="presParOf" srcId="{333A1088-737F-45CB-B68E-254E46348037}" destId="{322283A8-4A27-4CDA-BAE3-F381106A9174}" srcOrd="9" destOrd="0" presId="urn:microsoft.com/office/officeart/2005/8/layout/target3"/>
    <dgm:cxn modelId="{1D8CFD06-4424-499E-85B3-11FE305494DE}" type="presParOf" srcId="{333A1088-737F-45CB-B68E-254E46348037}" destId="{FFC9F71D-1B4F-4AD9-A4A6-86ADEFC8AF5C}" srcOrd="10" destOrd="0" presId="urn:microsoft.com/office/officeart/2005/8/layout/target3"/>
    <dgm:cxn modelId="{33D61461-EB70-4144-A1DD-E10CC6B8BC71}" type="presParOf" srcId="{333A1088-737F-45CB-B68E-254E46348037}" destId="{25B08C86-7E15-44DC-BE7F-FFB55DD49D12}" srcOrd="11" destOrd="0" presId="urn:microsoft.com/office/officeart/2005/8/layout/target3"/>
    <dgm:cxn modelId="{C05C651C-B237-4EDE-9A10-26177E9D277C}" type="presParOf" srcId="{333A1088-737F-45CB-B68E-254E46348037}" destId="{76644BE8-9D7C-4C09-B250-3D10AF48CBB7}" srcOrd="12" destOrd="0" presId="urn:microsoft.com/office/officeart/2005/8/layout/target3"/>
    <dgm:cxn modelId="{024A6AFF-F484-4DC6-AA52-FAA27DC2174A}" type="presParOf" srcId="{333A1088-737F-45CB-B68E-254E46348037}" destId="{EE85B701-7295-41C0-BA7A-34D3756A2AE6}" srcOrd="13" destOrd="0" presId="urn:microsoft.com/office/officeart/2005/8/layout/target3"/>
    <dgm:cxn modelId="{B7ECB117-2D2E-4D86-8D9B-9A5782C64147}" type="presParOf" srcId="{333A1088-737F-45CB-B68E-254E46348037}" destId="{8BEBB6EC-1DAA-4CAC-8A25-BC0FCBD5DBD5}" srcOrd="14" destOrd="0" presId="urn:microsoft.com/office/officeart/2005/8/layout/target3"/>
    <dgm:cxn modelId="{2FA95D6D-1D20-40E4-A0F5-F6428C0F978E}" type="presParOf" srcId="{333A1088-737F-45CB-B68E-254E46348037}" destId="{AED2198E-93D5-4001-81B4-73124B309672}" srcOrd="15" destOrd="0" presId="urn:microsoft.com/office/officeart/2005/8/layout/target3"/>
    <dgm:cxn modelId="{592D8D35-CC51-4445-A2DB-7463D5942509}" type="presParOf" srcId="{333A1088-737F-45CB-B68E-254E46348037}" destId="{2BE915AB-18AA-4053-B92C-3BFC9ED204BB}" srcOrd="16" destOrd="0" presId="urn:microsoft.com/office/officeart/2005/8/layout/target3"/>
    <dgm:cxn modelId="{569B5B53-8AE0-477F-A68E-8E1D0335BE96}" type="presParOf" srcId="{333A1088-737F-45CB-B68E-254E46348037}" destId="{6BB5E863-4638-4E1D-BFDE-399D028AC4ED}" srcOrd="17" destOrd="0" presId="urn:microsoft.com/office/officeart/2005/8/layout/target3"/>
    <dgm:cxn modelId="{077B227B-75C5-4A4D-B8EE-0620EC64BD5A}" type="presParOf" srcId="{333A1088-737F-45CB-B68E-254E46348037}" destId="{5A5FFA88-C948-4069-8E93-59FA12366E83}" srcOrd="18" destOrd="0" presId="urn:microsoft.com/office/officeart/2005/8/layout/target3"/>
    <dgm:cxn modelId="{01580350-23C3-413E-9D4D-B9E31F36CD7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Stromská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VY_32_INOVACE_11_Vlastivěda </a:t>
          </a:r>
          <a:r>
            <a:rPr lang="cs-CZ" sz="2000" kern="1200" dirty="0" smtClean="0"/>
            <a:t>4.ročník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Čeští králové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8C54D-CC0B-4017-897E-CFBDD2E24DE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11AE6F0-27C6-46A1-AAED-20F3061BA7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8C54D-CC0B-4017-897E-CFBDD2E24DE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11AE6F0-27C6-46A1-AAED-20F3061BA7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8C54D-CC0B-4017-897E-CFBDD2E24DE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AE6F0-27C6-46A1-AAED-20F3061BA7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8C54D-CC0B-4017-897E-CFBDD2E24DE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AE6F0-27C6-46A1-AAED-20F3061BA7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8C54D-CC0B-4017-897E-CFBDD2E24DE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11AE6F0-27C6-46A1-AAED-20F3061BA7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8C54D-CC0B-4017-897E-CFBDD2E24DE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AE6F0-27C6-46A1-AAED-20F3061BA7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8C54D-CC0B-4017-897E-CFBDD2E24DE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AE6F0-27C6-46A1-AAED-20F3061BA7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8C54D-CC0B-4017-897E-CFBDD2E24DE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AE6F0-27C6-46A1-AAED-20F3061BA7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8C54D-CC0B-4017-897E-CFBDD2E24DE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AE6F0-27C6-46A1-AAED-20F3061BA7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8C54D-CC0B-4017-897E-CFBDD2E24DE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AE6F0-27C6-46A1-AAED-20F3061BA7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8C54D-CC0B-4017-897E-CFBDD2E24DE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AE6F0-27C6-46A1-AAED-20F3061BA7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6B8C54D-CC0B-4017-897E-CFBDD2E24DE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11AE6F0-27C6-46A1-AAED-20F3061BA7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4058749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24538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Anotace</a:t>
            </a:r>
            <a:endParaRPr lang="cs-CZ" dirty="0"/>
          </a:p>
          <a:p>
            <a:r>
              <a:rPr lang="cs-CZ" dirty="0" smtClean="0"/>
              <a:t>Prezentace je určena k opakování a upevnění učiva o významných panovnících z rodu Přemyslovců. Prezentace je také zaměřena na osobu Anežky české a její skutky. Úkolem žaků je doplnit jména českých králů a také správné údaje o životě Anežky české. Správné údaje se objeví po kliknutí nebo jsou uvedeny na dalším snímku.</a:t>
            </a:r>
          </a:p>
        </p:txBody>
      </p:sp>
    </p:spTree>
    <p:extLst>
      <p:ext uri="{BB962C8B-B14F-4D97-AF65-F5344CB8AC3E}">
        <p14:creationId xmlns:p14="http://schemas.microsoft.com/office/powerpoint/2010/main" val="975281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za vlády přemyslovských králů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Vlastivěda 4. ročník </a:t>
            </a:r>
          </a:p>
          <a:p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9920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čeští Králové z rodu </a:t>
            </a:r>
            <a:r>
              <a:rPr lang="cs-CZ" dirty="0" err="1" smtClean="0"/>
              <a:t>přemyslovců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panovníci z rodu Přemyslovců vládli více než 300 let.</a:t>
            </a:r>
          </a:p>
          <a:p>
            <a:r>
              <a:rPr lang="cs-CZ" dirty="0" smtClean="0"/>
              <a:t>Doplň jména českých přemyslovských panovníků: </a:t>
            </a:r>
          </a:p>
          <a:p>
            <a:r>
              <a:rPr lang="cs-CZ" dirty="0" smtClean="0"/>
              <a:t>P - - - - - - O - - - - - I. </a:t>
            </a:r>
          </a:p>
          <a:p>
            <a:r>
              <a:rPr lang="cs-CZ" dirty="0" smtClean="0"/>
              <a:t>V - - - - - I.                    </a:t>
            </a:r>
          </a:p>
          <a:p>
            <a:r>
              <a:rPr lang="cs-CZ" dirty="0" smtClean="0"/>
              <a:t>P - - - - - - O - - - - - II.    </a:t>
            </a:r>
          </a:p>
          <a:p>
            <a:r>
              <a:rPr lang="cs-CZ" dirty="0" smtClean="0"/>
              <a:t>V - - - - - II.                    </a:t>
            </a:r>
          </a:p>
          <a:p>
            <a:r>
              <a:rPr lang="cs-CZ" dirty="0" smtClean="0"/>
              <a:t>V - - - - - III.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43958" y="3140968"/>
            <a:ext cx="32267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Přemysl Otakar I.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81594" y="3691774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Václav I.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09586" y="4214994"/>
            <a:ext cx="29386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Přemysl Otakar II.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81594" y="4712809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Václav II.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09586" y="5343159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Václav III.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5860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Významné události činy českých králů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Spoj jména českých králů s významnými událostmi:</a:t>
            </a:r>
          </a:p>
          <a:p>
            <a:endParaRPr lang="cs-CZ" sz="2800" dirty="0" smtClean="0"/>
          </a:p>
          <a:p>
            <a:r>
              <a:rPr lang="cs-CZ" sz="2800" dirty="0" smtClean="0"/>
              <a:t>Přemysl Otakar I.          </a:t>
            </a:r>
            <a:r>
              <a:rPr lang="cs-CZ" sz="2800" dirty="0" smtClean="0">
                <a:solidFill>
                  <a:srgbClr val="C00000"/>
                </a:solidFill>
              </a:rPr>
              <a:t>Ražba pražských grošů     </a:t>
            </a:r>
          </a:p>
          <a:p>
            <a:r>
              <a:rPr lang="cs-CZ" sz="2800" dirty="0" smtClean="0"/>
              <a:t>Václav II.                        </a:t>
            </a:r>
            <a:r>
              <a:rPr lang="cs-CZ" sz="2800" dirty="0" smtClean="0">
                <a:solidFill>
                  <a:srgbClr val="C00000"/>
                </a:solidFill>
              </a:rPr>
              <a:t>Vymření Přemyslovců po meči</a:t>
            </a:r>
          </a:p>
          <a:p>
            <a:r>
              <a:rPr lang="cs-CZ" sz="2800" dirty="0" smtClean="0"/>
              <a:t>Přemysl Otakar II.         </a:t>
            </a:r>
            <a:r>
              <a:rPr lang="cs-CZ" sz="2400" dirty="0" smtClean="0">
                <a:solidFill>
                  <a:srgbClr val="C00000"/>
                </a:solidFill>
              </a:rPr>
              <a:t>Zisk dědičného královského </a:t>
            </a:r>
            <a:r>
              <a:rPr lang="cs-CZ" sz="2800" dirty="0" smtClean="0">
                <a:solidFill>
                  <a:srgbClr val="C00000"/>
                </a:solidFill>
              </a:rPr>
              <a:t>titulu</a:t>
            </a:r>
          </a:p>
          <a:p>
            <a:r>
              <a:rPr lang="cs-CZ" sz="2800" dirty="0" smtClean="0"/>
              <a:t>Václav III.                       </a:t>
            </a:r>
            <a:r>
              <a:rPr lang="cs-CZ" sz="2800" dirty="0" smtClean="0">
                <a:solidFill>
                  <a:srgbClr val="C00000"/>
                </a:solidFill>
              </a:rPr>
              <a:t>Král železný a zlatý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6533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Přemysl Otakar I</a:t>
            </a:r>
            <a:r>
              <a:rPr lang="cs-CZ" sz="2400" dirty="0"/>
              <a:t>. </a:t>
            </a:r>
            <a:r>
              <a:rPr lang="cs-CZ" sz="2400" dirty="0" smtClean="0"/>
              <a:t>  </a:t>
            </a:r>
            <a:r>
              <a:rPr lang="cs-CZ" sz="2400" dirty="0" smtClean="0">
                <a:solidFill>
                  <a:srgbClr val="C00000"/>
                </a:solidFill>
              </a:rPr>
              <a:t>Zisk </a:t>
            </a:r>
            <a:r>
              <a:rPr lang="cs-CZ" sz="2400" dirty="0">
                <a:solidFill>
                  <a:srgbClr val="C00000"/>
                </a:solidFill>
              </a:rPr>
              <a:t>dědičného královského </a:t>
            </a:r>
            <a:r>
              <a:rPr lang="cs-CZ" sz="2400" dirty="0" smtClean="0">
                <a:solidFill>
                  <a:srgbClr val="C00000"/>
                </a:solidFill>
              </a:rPr>
              <a:t>titulu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Václav II.                    </a:t>
            </a:r>
            <a:r>
              <a:rPr lang="cs-CZ" sz="2800" dirty="0" smtClean="0">
                <a:solidFill>
                  <a:srgbClr val="C00000"/>
                </a:solidFill>
              </a:rPr>
              <a:t>Ražba pražských grošů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Přemysl Otakar II.      </a:t>
            </a:r>
            <a:r>
              <a:rPr lang="cs-CZ" sz="2800" dirty="0" smtClean="0">
                <a:solidFill>
                  <a:srgbClr val="C00000"/>
                </a:solidFill>
              </a:rPr>
              <a:t>Král železný a zlatý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Václav III</a:t>
            </a:r>
            <a:r>
              <a:rPr lang="cs-CZ" sz="2800" dirty="0" smtClean="0">
                <a:solidFill>
                  <a:srgbClr val="C00000"/>
                </a:solidFill>
              </a:rPr>
              <a:t>.                   Vymření </a:t>
            </a:r>
            <a:r>
              <a:rPr lang="cs-CZ" sz="2800" dirty="0" err="1" smtClean="0">
                <a:solidFill>
                  <a:srgbClr val="C00000"/>
                </a:solidFill>
              </a:rPr>
              <a:t>přemyslovců</a:t>
            </a:r>
            <a:r>
              <a:rPr lang="cs-CZ" sz="2800" dirty="0" smtClean="0">
                <a:solidFill>
                  <a:srgbClr val="C00000"/>
                </a:solidFill>
              </a:rPr>
              <a:t> po meči</a:t>
            </a:r>
            <a:endParaRPr lang="cs-CZ" sz="2800" dirty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      </a:t>
            </a:r>
            <a:endParaRPr lang="cs-CZ" sz="2400" dirty="0">
              <a:solidFill>
                <a:schemeClr val="tx1"/>
              </a:solidFill>
            </a:endParaRP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</a:t>
            </a:r>
            <a:endParaRPr lang="cs-CZ" dirty="0" smtClean="0">
              <a:solidFill>
                <a:srgbClr val="C0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7301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Anežka česká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Doplň vhodná slova do textu</a:t>
            </a:r>
          </a:p>
          <a:p>
            <a:r>
              <a:rPr lang="cs-CZ" dirty="0" smtClean="0"/>
              <a:t>Anežka pocházela z rodu P…………..Byla dcerou českého krále P……….O…….. I. a sestrou V…….I. Rozhodla se zasvětit svůj život B….. Stala se </a:t>
            </a:r>
          </a:p>
          <a:p>
            <a:r>
              <a:rPr lang="cs-CZ" dirty="0"/>
              <a:t>j</a:t>
            </a:r>
            <a:r>
              <a:rPr lang="cs-CZ" dirty="0" smtClean="0"/>
              <a:t>………..Vzdala se svého m……… a starala se o nejchudší lidi a s………. V Praze založila k…….. Součástí kláštera byl i š………. Špitál plnil stejnou funkci jako dnešní n………….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8591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Anežka česká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Doplň vhodná slova do textu</a:t>
            </a:r>
          </a:p>
          <a:p>
            <a:r>
              <a:rPr lang="cs-CZ" dirty="0"/>
              <a:t>Anežka pocházela z rodu </a:t>
            </a:r>
            <a:r>
              <a:rPr lang="cs-CZ" dirty="0" smtClean="0">
                <a:solidFill>
                  <a:srgbClr val="C00000"/>
                </a:solidFill>
              </a:rPr>
              <a:t>Přemyslovců. </a:t>
            </a:r>
            <a:r>
              <a:rPr lang="cs-CZ" dirty="0" smtClean="0"/>
              <a:t>Byla </a:t>
            </a:r>
            <a:r>
              <a:rPr lang="cs-CZ" dirty="0"/>
              <a:t>dcerou českého krále </a:t>
            </a:r>
            <a:r>
              <a:rPr lang="cs-CZ" dirty="0" smtClean="0">
                <a:solidFill>
                  <a:srgbClr val="C00000"/>
                </a:solidFill>
              </a:rPr>
              <a:t>Přemysla Otakara I. </a:t>
            </a:r>
            <a:r>
              <a:rPr lang="cs-CZ" dirty="0" smtClean="0"/>
              <a:t>a </a:t>
            </a:r>
            <a:r>
              <a:rPr lang="cs-CZ" dirty="0"/>
              <a:t>sestrou </a:t>
            </a:r>
            <a:r>
              <a:rPr lang="cs-CZ" dirty="0" smtClean="0">
                <a:solidFill>
                  <a:srgbClr val="C00000"/>
                </a:solidFill>
              </a:rPr>
              <a:t>Václava I. </a:t>
            </a:r>
            <a:r>
              <a:rPr lang="cs-CZ" dirty="0" smtClean="0"/>
              <a:t>Rozhodla </a:t>
            </a:r>
            <a:r>
              <a:rPr lang="cs-CZ" dirty="0"/>
              <a:t>se zasvětit svůj život </a:t>
            </a:r>
            <a:r>
              <a:rPr lang="cs-CZ" dirty="0" smtClean="0">
                <a:solidFill>
                  <a:srgbClr val="C00000"/>
                </a:solidFill>
              </a:rPr>
              <a:t>Bohu. </a:t>
            </a:r>
            <a:r>
              <a:rPr lang="cs-CZ" dirty="0" smtClean="0"/>
              <a:t>Stala </a:t>
            </a:r>
            <a:r>
              <a:rPr lang="cs-CZ" dirty="0"/>
              <a:t>se </a:t>
            </a:r>
            <a:r>
              <a:rPr lang="cs-CZ" dirty="0" smtClean="0">
                <a:solidFill>
                  <a:srgbClr val="C00000"/>
                </a:solidFill>
              </a:rPr>
              <a:t>jeptiškou.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Vzdala </a:t>
            </a:r>
            <a:r>
              <a:rPr lang="cs-CZ" dirty="0"/>
              <a:t>se </a:t>
            </a:r>
            <a:r>
              <a:rPr lang="cs-CZ" dirty="0" smtClean="0"/>
              <a:t>svého </a:t>
            </a:r>
            <a:r>
              <a:rPr lang="cs-CZ" dirty="0" smtClean="0">
                <a:solidFill>
                  <a:srgbClr val="C00000"/>
                </a:solidFill>
              </a:rPr>
              <a:t>majetku </a:t>
            </a:r>
            <a:r>
              <a:rPr lang="cs-CZ" dirty="0" smtClean="0"/>
              <a:t>a </a:t>
            </a:r>
            <a:r>
              <a:rPr lang="cs-CZ" dirty="0"/>
              <a:t>starala se o </a:t>
            </a:r>
            <a:r>
              <a:rPr lang="cs-CZ" dirty="0" smtClean="0"/>
              <a:t>   nejchudší </a:t>
            </a:r>
            <a:r>
              <a:rPr lang="cs-CZ" dirty="0"/>
              <a:t>lidi a </a:t>
            </a:r>
            <a:r>
              <a:rPr lang="cs-CZ" dirty="0" smtClean="0">
                <a:solidFill>
                  <a:srgbClr val="C00000"/>
                </a:solidFill>
              </a:rPr>
              <a:t>sirotky. </a:t>
            </a:r>
            <a:r>
              <a:rPr lang="cs-CZ" dirty="0" smtClean="0"/>
              <a:t>V </a:t>
            </a:r>
            <a:r>
              <a:rPr lang="cs-CZ" dirty="0"/>
              <a:t>Praze </a:t>
            </a:r>
            <a:r>
              <a:rPr lang="cs-CZ" dirty="0" smtClean="0"/>
              <a:t>založila </a:t>
            </a:r>
            <a:r>
              <a:rPr lang="cs-CZ" dirty="0" smtClean="0">
                <a:solidFill>
                  <a:srgbClr val="C00000"/>
                </a:solidFill>
              </a:rPr>
              <a:t>klášter. </a:t>
            </a:r>
            <a:r>
              <a:rPr lang="cs-CZ" dirty="0" smtClean="0"/>
              <a:t>Součástí </a:t>
            </a:r>
            <a:r>
              <a:rPr lang="cs-CZ" dirty="0"/>
              <a:t>kláštera byl </a:t>
            </a:r>
            <a:r>
              <a:rPr lang="cs-CZ" dirty="0" smtClean="0"/>
              <a:t>i </a:t>
            </a:r>
            <a:r>
              <a:rPr lang="cs-CZ" dirty="0" smtClean="0">
                <a:solidFill>
                  <a:srgbClr val="C00000"/>
                </a:solidFill>
              </a:rPr>
              <a:t>špitál. </a:t>
            </a:r>
            <a:r>
              <a:rPr lang="cs-CZ" dirty="0" smtClean="0"/>
              <a:t>Špitál </a:t>
            </a:r>
            <a:r>
              <a:rPr lang="cs-CZ" dirty="0"/>
              <a:t>plnil stejnou funkci jako </a:t>
            </a:r>
            <a:r>
              <a:rPr lang="cs-CZ" dirty="0" smtClean="0"/>
              <a:t>dnešní </a:t>
            </a:r>
            <a:r>
              <a:rPr lang="cs-CZ" dirty="0" smtClean="0">
                <a:solidFill>
                  <a:srgbClr val="C00000"/>
                </a:solidFill>
              </a:rPr>
              <a:t>nemocnice.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5939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Anežka česká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6792"/>
            <a:ext cx="8686800" cy="4523333"/>
          </a:xfrm>
        </p:spPr>
        <p:txBody>
          <a:bodyPr>
            <a:normAutofit fontScale="77500" lnSpcReduction="20000"/>
          </a:bodyPr>
          <a:lstStyle/>
          <a:p>
            <a:r>
              <a:rPr lang="cs-CZ" sz="3800" dirty="0" smtClean="0"/>
              <a:t>Přečtěte si klíčová slova a vytvořte krátké vypravování o životě Anežky české. </a:t>
            </a:r>
          </a:p>
          <a:p>
            <a:r>
              <a:rPr lang="cs-CZ" dirty="0" smtClean="0"/>
              <a:t>Klíčová slova</a:t>
            </a:r>
            <a:r>
              <a:rPr lang="cs-CZ" sz="3800" dirty="0" smtClean="0"/>
              <a:t>: </a:t>
            </a:r>
            <a:r>
              <a:rPr lang="cs-CZ" sz="3800" dirty="0" smtClean="0">
                <a:solidFill>
                  <a:srgbClr val="C00000"/>
                </a:solidFill>
              </a:rPr>
              <a:t>středověk, dcera, český král, Přemysl Otakar I., majetek, pomoc chudým, vzdát se, klášter, špitál, představená kláštera.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? </a:t>
            </a:r>
            <a:r>
              <a:rPr lang="cs-CZ" dirty="0" smtClean="0">
                <a:solidFill>
                  <a:schemeClr val="tx1"/>
                </a:solidFill>
              </a:rPr>
              <a:t>Proč byla Anežka prohlášena katolickou církví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za svatou?</a:t>
            </a:r>
            <a:endParaRPr lang="cs-CZ" dirty="0" smtClean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? </a:t>
            </a:r>
            <a:r>
              <a:rPr lang="cs-CZ" dirty="0" smtClean="0">
                <a:solidFill>
                  <a:schemeClr val="tx1"/>
                </a:solidFill>
              </a:rPr>
              <a:t>Vyjmenuj vlastnosti a cnosti, které měla tato žena.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2210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23729" y="332656"/>
            <a:ext cx="23852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</a:t>
            </a:r>
            <a:r>
              <a:rPr lang="cs-CZ" sz="2000" smtClean="0"/>
              <a:t>citace </a:t>
            </a:r>
            <a:r>
              <a:rPr lang="cs-CZ" sz="2000" smtClean="0"/>
              <a:t>2012-9-29/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23729" y="1340768"/>
            <a:ext cx="75087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Ostatní 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6140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105</TotalTime>
  <Words>485</Words>
  <Application>Microsoft Office PowerPoint</Application>
  <PresentationFormat>Předvádění na obrazovce (4:3)</PresentationFormat>
  <Paragraphs>58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Prezentace aplikace PowerPoint</vt:lpstr>
      <vt:lpstr> za vlády přemyslovských králů </vt:lpstr>
      <vt:lpstr> čeští Králové z rodu přemyslovců</vt:lpstr>
      <vt:lpstr>Významné události činy českých králů</vt:lpstr>
      <vt:lpstr>Prezentace aplikace PowerPoint</vt:lpstr>
      <vt:lpstr>Anežka česká</vt:lpstr>
      <vt:lpstr>Anežka česká</vt:lpstr>
      <vt:lpstr>Anežka česká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Klient-5</cp:lastModifiedBy>
  <cp:revision>13</cp:revision>
  <dcterms:created xsi:type="dcterms:W3CDTF">2012-12-10T19:42:58Z</dcterms:created>
  <dcterms:modified xsi:type="dcterms:W3CDTF">2012-12-19T08:29:18Z</dcterms:modified>
</cp:coreProperties>
</file>