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Karel IV. – život a dílo.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E36FF0-90D5-45BF-9A4D-27E0A8DEDE7C}" type="presOf" srcId="{D8197B8C-B260-4A16-BDF4-0947B075E274}" destId="{25B08C86-7E15-44DC-BE7F-FFB55DD49D12}" srcOrd="0" destOrd="0" presId="urn:microsoft.com/office/officeart/2005/8/layout/target3"/>
    <dgm:cxn modelId="{FC8E77E5-88AC-4389-9CF5-251BBCC220B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001F9E-77D3-4B22-B759-9E883799F899}" type="presOf" srcId="{D8197B8C-B260-4A16-BDF4-0947B075E274}" destId="{5A5FFA88-C948-4069-8E93-59FA12366E83}" srcOrd="1" destOrd="0" presId="urn:microsoft.com/office/officeart/2005/8/layout/target3"/>
    <dgm:cxn modelId="{F8FA2171-2F06-4053-B9D3-F41561B665D6}" type="presOf" srcId="{4C35D32F-0EAB-4CD7-82EE-45574DC2A586}" destId="{8BEBB6EC-1DAA-4CAC-8A25-BC0FCBD5DBD5}" srcOrd="0" destOrd="0" presId="urn:microsoft.com/office/officeart/2005/8/layout/target3"/>
    <dgm:cxn modelId="{69D3BDD4-6295-4DDF-A21B-AA4355F3EF8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D2F0644-86AB-48D9-B313-8DFC730B74AF}" type="presOf" srcId="{4C35D32F-0EAB-4CD7-82EE-45574DC2A586}" destId="{890E4F0B-2866-4A3F-A3C7-2A14B1797930}" srcOrd="1" destOrd="0" presId="urn:microsoft.com/office/officeart/2005/8/layout/target3"/>
    <dgm:cxn modelId="{A9A62022-3C64-4667-B952-D09B4CF0D9F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726CDD-24A0-45CD-A5E7-16DAA4457CF8}" type="presOf" srcId="{D1D4F407-5343-4D3F-B5B9-D407B03CAEB4}" destId="{AED2198E-93D5-4001-81B4-73124B309672}" srcOrd="1" destOrd="0" presId="urn:microsoft.com/office/officeart/2005/8/layout/target3"/>
    <dgm:cxn modelId="{09C61A5B-C73F-4CC4-9EC8-AEBBCAEF440F}" type="presOf" srcId="{757F3AB3-0718-4624-B441-E567A8F0AB56}" destId="{333A1088-737F-45CB-B68E-254E46348037}" srcOrd="0" destOrd="0" presId="urn:microsoft.com/office/officeart/2005/8/layout/target3"/>
    <dgm:cxn modelId="{257042B7-6969-452C-BF22-C2604BDB3F52}" type="presOf" srcId="{D1D4F407-5343-4D3F-B5B9-D407B03CAEB4}" destId="{D005CE8C-CC26-4C3E-AC11-E15060ECD759}" srcOrd="0" destOrd="0" presId="urn:microsoft.com/office/officeart/2005/8/layout/target3"/>
    <dgm:cxn modelId="{23BA7771-4089-4975-9BD4-5DABCA7EA1D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7F920E-50D3-4FD8-9396-40C25D3E45AC}" type="presParOf" srcId="{333A1088-737F-45CB-B68E-254E46348037}" destId="{F5ABB229-8D3B-4694-996A-96F23CF14429}" srcOrd="0" destOrd="0" presId="urn:microsoft.com/office/officeart/2005/8/layout/target3"/>
    <dgm:cxn modelId="{7CF3215A-3191-48D6-9DBB-16C5345B03EF}" type="presParOf" srcId="{333A1088-737F-45CB-B68E-254E46348037}" destId="{F41139FD-01EE-4571-8B17-4FB00FC51163}" srcOrd="1" destOrd="0" presId="urn:microsoft.com/office/officeart/2005/8/layout/target3"/>
    <dgm:cxn modelId="{6C1D0791-EBF2-40EE-9E60-0C9E2E84A07D}" type="presParOf" srcId="{333A1088-737F-45CB-B68E-254E46348037}" destId="{D005CE8C-CC26-4C3E-AC11-E15060ECD759}" srcOrd="2" destOrd="0" presId="urn:microsoft.com/office/officeart/2005/8/layout/target3"/>
    <dgm:cxn modelId="{AE79EE5C-035E-48D9-B498-3C7CBC0DC759}" type="presParOf" srcId="{333A1088-737F-45CB-B68E-254E46348037}" destId="{2C702D82-9B77-49B7-9568-BB8EB47C3372}" srcOrd="3" destOrd="0" presId="urn:microsoft.com/office/officeart/2005/8/layout/target3"/>
    <dgm:cxn modelId="{B6E9F8F7-0B73-4839-A38F-44B612025451}" type="presParOf" srcId="{333A1088-737F-45CB-B68E-254E46348037}" destId="{A52A0455-90FF-4808-ABD0-F02540D31D5A}" srcOrd="4" destOrd="0" presId="urn:microsoft.com/office/officeart/2005/8/layout/target3"/>
    <dgm:cxn modelId="{8D78933F-9160-44C9-987C-8FB3E4A7282C}" type="presParOf" srcId="{333A1088-737F-45CB-B68E-254E46348037}" destId="{6140AFEC-043D-4C43-A2F9-D0F5331DF3A3}" srcOrd="5" destOrd="0" presId="urn:microsoft.com/office/officeart/2005/8/layout/target3"/>
    <dgm:cxn modelId="{7BA7E8D5-87D8-4B89-8BA5-3373A0C892DB}" type="presParOf" srcId="{333A1088-737F-45CB-B68E-254E46348037}" destId="{9358AC05-5D7D-4327-9F80-1AD486AEA664}" srcOrd="6" destOrd="0" presId="urn:microsoft.com/office/officeart/2005/8/layout/target3"/>
    <dgm:cxn modelId="{88648BD4-8CBD-4664-8FAB-A11B8D08A320}" type="presParOf" srcId="{333A1088-737F-45CB-B68E-254E46348037}" destId="{313FC574-E1CD-4FB4-B054-0B805CE0447D}" srcOrd="7" destOrd="0" presId="urn:microsoft.com/office/officeart/2005/8/layout/target3"/>
    <dgm:cxn modelId="{5FD91128-42A3-49AF-96B8-C88952814D95}" type="presParOf" srcId="{333A1088-737F-45CB-B68E-254E46348037}" destId="{619D679B-A015-4ECF-8348-D1034C574F40}" srcOrd="8" destOrd="0" presId="urn:microsoft.com/office/officeart/2005/8/layout/target3"/>
    <dgm:cxn modelId="{663EDEA8-2948-4ED4-B6EC-F41A09743F3D}" type="presParOf" srcId="{333A1088-737F-45CB-B68E-254E46348037}" destId="{322283A8-4A27-4CDA-BAE3-F381106A9174}" srcOrd="9" destOrd="0" presId="urn:microsoft.com/office/officeart/2005/8/layout/target3"/>
    <dgm:cxn modelId="{97AEA106-F98B-40DD-9865-B0596C7030DC}" type="presParOf" srcId="{333A1088-737F-45CB-B68E-254E46348037}" destId="{FFC9F71D-1B4F-4AD9-A4A6-86ADEFC8AF5C}" srcOrd="10" destOrd="0" presId="urn:microsoft.com/office/officeart/2005/8/layout/target3"/>
    <dgm:cxn modelId="{3466E0C5-6DE3-4047-96BF-25B8E9527475}" type="presParOf" srcId="{333A1088-737F-45CB-B68E-254E46348037}" destId="{25B08C86-7E15-44DC-BE7F-FFB55DD49D12}" srcOrd="11" destOrd="0" presId="urn:microsoft.com/office/officeart/2005/8/layout/target3"/>
    <dgm:cxn modelId="{2119A56B-BCED-475E-920D-7773B994152D}" type="presParOf" srcId="{333A1088-737F-45CB-B68E-254E46348037}" destId="{76644BE8-9D7C-4C09-B250-3D10AF48CBB7}" srcOrd="12" destOrd="0" presId="urn:microsoft.com/office/officeart/2005/8/layout/target3"/>
    <dgm:cxn modelId="{87A49CD6-A55B-4046-8A96-3E256FF8AEB9}" type="presParOf" srcId="{333A1088-737F-45CB-B68E-254E46348037}" destId="{EE85B701-7295-41C0-BA7A-34D3756A2AE6}" srcOrd="13" destOrd="0" presId="urn:microsoft.com/office/officeart/2005/8/layout/target3"/>
    <dgm:cxn modelId="{A3A93E64-5DBF-4699-A30D-3BEC27E8B238}" type="presParOf" srcId="{333A1088-737F-45CB-B68E-254E46348037}" destId="{8BEBB6EC-1DAA-4CAC-8A25-BC0FCBD5DBD5}" srcOrd="14" destOrd="0" presId="urn:microsoft.com/office/officeart/2005/8/layout/target3"/>
    <dgm:cxn modelId="{ACE2786F-E334-48A2-9C77-64F9F3ACC5CA}" type="presParOf" srcId="{333A1088-737F-45CB-B68E-254E46348037}" destId="{AED2198E-93D5-4001-81B4-73124B309672}" srcOrd="15" destOrd="0" presId="urn:microsoft.com/office/officeart/2005/8/layout/target3"/>
    <dgm:cxn modelId="{D4DE2AAD-DBAB-4A85-BCA8-026930B0238A}" type="presParOf" srcId="{333A1088-737F-45CB-B68E-254E46348037}" destId="{2BE915AB-18AA-4053-B92C-3BFC9ED204BB}" srcOrd="16" destOrd="0" presId="urn:microsoft.com/office/officeart/2005/8/layout/target3"/>
    <dgm:cxn modelId="{914C6410-4E90-4537-9694-45E93BD02D55}" type="presParOf" srcId="{333A1088-737F-45CB-B68E-254E46348037}" destId="{6BB5E863-4638-4E1D-BFDE-399D028AC4ED}" srcOrd="17" destOrd="0" presId="urn:microsoft.com/office/officeart/2005/8/layout/target3"/>
    <dgm:cxn modelId="{22D00525-A770-4F06-9726-D15E126D324F}" type="presParOf" srcId="{333A1088-737F-45CB-B68E-254E46348037}" destId="{5A5FFA88-C948-4069-8E93-59FA12366E83}" srcOrd="18" destOrd="0" presId="urn:microsoft.com/office/officeart/2005/8/layout/target3"/>
    <dgm:cxn modelId="{B9CB6CCF-0ACF-43D1-B44B-18B5313D1A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Karel IV. – život a dílo.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36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402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689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115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516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515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04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985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940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682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53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F5E95-82B4-4F17-8140-5C781B22585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A00C0-553F-4CBD-AE70-29E510BE7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461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FFridrich,_Karl%C5%A1tejn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51106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91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určena k seznámení žáků s životem a dílem Karla IV.  Žáci se detailně seznámí s nejvýznamnějším panovníkem vrcholného středověku, zejména s jeho stavitelskou činností.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9421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7452553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KAREL IV.</a:t>
            </a:r>
          </a:p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český král – římský císař – otec vlasti</a:t>
            </a:r>
          </a:p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 otci Lucemburk</a:t>
            </a:r>
          </a:p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 matce Přemyslovec</a:t>
            </a:r>
            <a:endParaRPr lang="cs-CZ" sz="36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Users\08F8\AppData\Local\Microsoft\Windows\Temporary Internet Files\Content.IE5\M3U81R4A\MC9004326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56992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79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19718" y="188640"/>
            <a:ext cx="15372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Dětství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731" y="834421"/>
            <a:ext cx="88237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Již jako tříletý chlapec byl  Václav násilím odejmut matce Elišce a do svých sedmi let</a:t>
            </a:r>
          </a:p>
          <a:p>
            <a:r>
              <a:rPr lang="cs-CZ" b="1" dirty="0" smtClean="0"/>
              <a:t>žil na Křivoklátě v péči chův a strážců. Bylo to dětství bez her se sourozenci,</a:t>
            </a:r>
          </a:p>
          <a:p>
            <a:r>
              <a:rPr lang="cs-CZ" b="1" dirty="0" smtClean="0"/>
              <a:t>bez výletů do kraje bez dětské radosti.</a:t>
            </a:r>
          </a:p>
          <a:p>
            <a:r>
              <a:rPr lang="cs-CZ" b="1" dirty="0" smtClean="0"/>
              <a:t>Jeho otec Jan Lucemburský mu sám vybral manželku Blanku z rodu </a:t>
            </a:r>
            <a:r>
              <a:rPr lang="cs-CZ" b="1" dirty="0" err="1" smtClean="0"/>
              <a:t>Valois</a:t>
            </a:r>
            <a:r>
              <a:rPr lang="cs-CZ" b="1" dirty="0" smtClean="0"/>
              <a:t>  a</a:t>
            </a:r>
          </a:p>
          <a:p>
            <a:r>
              <a:rPr lang="cs-CZ" b="1" dirty="0" smtClean="0"/>
              <a:t>ještě před svatbou přijal Václav nové jméno po svém kmotřenci francouzském králi – Karel.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731" y="3068945"/>
            <a:ext cx="87059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 svatbě zůstal na dvoře francouzského krále v Paříži, kde ho kněží s vysokým vzděláním </a:t>
            </a:r>
          </a:p>
          <a:p>
            <a:r>
              <a:rPr lang="cs-CZ" b="1" dirty="0" smtClean="0"/>
              <a:t>učili číst a psát a dále vzdělávali v oblasti diplomacie a vladařských povinností.</a:t>
            </a:r>
          </a:p>
          <a:p>
            <a:r>
              <a:rPr lang="cs-CZ" b="1" dirty="0" smtClean="0"/>
              <a:t>Učil se také jízdě na koni, dvorským způsobům a rytířským ctnostem. Seznámil se </a:t>
            </a:r>
          </a:p>
          <a:p>
            <a:r>
              <a:rPr lang="cs-CZ" b="1" dirty="0" smtClean="0"/>
              <a:t>s vynikajícími  uměleckými osobnostmi a s dokonalými uměleckými díly a stavbami.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63549" y="2433662"/>
            <a:ext cx="27615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Pobyt v Paříži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4072" y="4274979"/>
            <a:ext cx="31002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Příjezd do Čech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1" name="Picture 3" descr="C:\Users\08F8\AppData\Local\Microsoft\Windows\Temporary Internet Files\Content.IE5\M3U81R4A\MC9003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500" y="908720"/>
            <a:ext cx="110499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3731" y="4921310"/>
            <a:ext cx="910736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Mladý Karel se do Čech velmi těšil, toužil poznat svou zemi. Po příjezdu byl ale velmi </a:t>
            </a:r>
          </a:p>
          <a:p>
            <a:r>
              <a:rPr lang="cs-CZ" b="1" dirty="0" smtClean="0"/>
              <a:t>zklamán při pohledu na zpustlý hrad, na zadluženost a neutěšené poměry v Čechách.</a:t>
            </a:r>
          </a:p>
          <a:p>
            <a:r>
              <a:rPr lang="cs-CZ" b="1" dirty="0" smtClean="0"/>
              <a:t>Princ Karel se musel na nějaký čas ubytovat v měšťanském domě, na hradě se nedalo bydlet.</a:t>
            </a:r>
          </a:p>
          <a:p>
            <a:r>
              <a:rPr lang="cs-CZ" b="1" dirty="0" smtClean="0"/>
              <a:t>Jako první se rozhodl opravit a přestavět  královský palác. Vykupoval zpět zastavené královské</a:t>
            </a:r>
          </a:p>
          <a:p>
            <a:r>
              <a:rPr lang="cs-CZ" b="1" dirty="0" smtClean="0"/>
              <a:t>statky, přísně trestal loupežnické bandy a jiné zločiny.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0296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7"/>
            <a:ext cx="44878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Slavnostní korunovace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Users\08F8\AppData\Local\Microsoft\Windows\Temporary Internet Files\Content.IE5\HU2V1NYI\MC900383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7417"/>
            <a:ext cx="1823314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1530" y="906978"/>
            <a:ext cx="745723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Královská korunovace se řídila přesnými pravidly. Nejprve se Karel</a:t>
            </a:r>
          </a:p>
          <a:p>
            <a:r>
              <a:rPr lang="cs-CZ" b="1" dirty="0" smtClean="0"/>
              <a:t>odebral na Vyšehrad, obul si lýkové střevíce jako Přemysl a na bílém</a:t>
            </a:r>
          </a:p>
          <a:p>
            <a:r>
              <a:rPr lang="cs-CZ" b="1" dirty="0" smtClean="0"/>
              <a:t>koni odjel do chrámu sv. Víta k večerním modlitbám. Na druhý den</a:t>
            </a:r>
          </a:p>
          <a:p>
            <a:r>
              <a:rPr lang="cs-CZ" b="1" dirty="0" smtClean="0"/>
              <a:t>se oblékl do nádherného roucha a  odebral do chrámu. Za ním byly neseny </a:t>
            </a:r>
          </a:p>
          <a:p>
            <a:r>
              <a:rPr lang="cs-CZ" b="1" dirty="0" smtClean="0"/>
              <a:t>koruna, žezlo, jablko a meč. U oltáře pak složil slib.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61904" y="2408870"/>
            <a:ext cx="37366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Stavitelská činnost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4604" y="3104229"/>
            <a:ext cx="874854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Od svého příjezdu do Prahy si Karel přál, aby se Praha stala střediskem obchodu a </a:t>
            </a:r>
          </a:p>
          <a:p>
            <a:r>
              <a:rPr lang="cs-CZ" b="1" dirty="0" smtClean="0"/>
              <a:t>řemesel, vzdělanosti a umění. Aby byla místem, které by navštěvovali a obdivovali</a:t>
            </a:r>
          </a:p>
          <a:p>
            <a:r>
              <a:rPr lang="cs-CZ" b="1" dirty="0" smtClean="0"/>
              <a:t>kupci, umělci  a diplomaté z celé Evropy.</a:t>
            </a: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V sousedství Starého Města vystavěl Nové Město Pražské - plán města byl velmi moderní </a:t>
            </a:r>
          </a:p>
          <a:p>
            <a:r>
              <a:rPr lang="cs-CZ" b="1" dirty="0" smtClean="0"/>
              <a:t>a důkladně promyšlen, sám král se na něm podílel. K výstavnosti Nového Města přispěly</a:t>
            </a:r>
          </a:p>
          <a:p>
            <a:r>
              <a:rPr lang="cs-CZ" b="1" dirty="0" smtClean="0"/>
              <a:t>i nové církevní stavby – kostely a kláštery.</a:t>
            </a:r>
          </a:p>
          <a:p>
            <a:r>
              <a:rPr lang="cs-CZ" b="1" dirty="0" smtClean="0"/>
              <a:t>K rychlé výstavbě bylo třeba velké množství řemeslníků, kteří přicházeli s celými rodinami.</a:t>
            </a:r>
          </a:p>
          <a:p>
            <a:r>
              <a:rPr lang="cs-CZ" b="1" dirty="0" smtClean="0"/>
              <a:t>Řemesla a obchod vzkvétaly. V době Karla IV. patřila Praha mezi největší města Evropy.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573023" y="3998567"/>
            <a:ext cx="288367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Nové Město Pražsk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é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742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679" y="674122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Klenotem mezi stavbami a ozdobou Prahy se stala Svatovítská katedrála, původně na tomto místě stála bazilika, kde již 400let odpočívaly ostatky sv. Václava.</a:t>
            </a:r>
          </a:p>
          <a:p>
            <a:r>
              <a:rPr lang="cs-CZ" b="1" dirty="0" smtClean="0"/>
              <a:t>Nový chrám se měl stavět podle francouzských vzorů, řízením stavby král pověřil </a:t>
            </a:r>
          </a:p>
          <a:p>
            <a:r>
              <a:rPr lang="cs-CZ" b="1" dirty="0" smtClean="0"/>
              <a:t>architekta Matyáše z </a:t>
            </a:r>
            <a:r>
              <a:rPr lang="cs-CZ" b="1" dirty="0" err="1" smtClean="0"/>
              <a:t>Arrasu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1033991" y="188640"/>
            <a:ext cx="29029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Svatovítská katedrála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01844" y="1874450"/>
            <a:ext cx="375243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Staroměstská mostecká věž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641" y="2340878"/>
            <a:ext cx="8180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Nově postavená věž měla být triumfálním obloukem, jímž měli  projíždět  panovníci </a:t>
            </a:r>
          </a:p>
          <a:p>
            <a:r>
              <a:rPr lang="cs-CZ" b="1" dirty="0" smtClean="0"/>
              <a:t>na Hrad. Má jedinečnou sochařskou výzdobu.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133117" y="2980495"/>
            <a:ext cx="177709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Karlův most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212" y="3466893"/>
            <a:ext cx="71442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Bylo nutné spojit oba břehy Vltavy a starý most již nebylo možné opravit.</a:t>
            </a:r>
          </a:p>
          <a:p>
            <a:r>
              <a:rPr lang="cs-CZ" b="1" dirty="0" smtClean="0"/>
              <a:t>Novému mostu se až do 19.st. říkalo Kamenný. Svou slavnou </a:t>
            </a:r>
          </a:p>
          <a:p>
            <a:r>
              <a:rPr lang="cs-CZ" b="1" dirty="0" smtClean="0"/>
              <a:t>sochařskou výzdobu získal most až v období baroka. </a:t>
            </a:r>
          </a:p>
          <a:p>
            <a:r>
              <a:rPr lang="cs-CZ" b="1" dirty="0" smtClean="0"/>
              <a:t>Stavitel mostu byl Petr Parléř.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001844" y="4595701"/>
            <a:ext cx="258359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Univerzita Karlova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9" name="Picture 3" descr="C:\Users\08F8\AppData\Local\Microsoft\Windows\Temporary Internet Files\Content.IE5\KFR3JRUM\MP900427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721" y="2987209"/>
            <a:ext cx="1971007" cy="387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5682" y="5075892"/>
            <a:ext cx="633173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Vzdělaný český král  usiloval o to, aby se pražské učení vyrovnalo</a:t>
            </a:r>
          </a:p>
          <a:p>
            <a:r>
              <a:rPr lang="cs-CZ" b="1" dirty="0" smtClean="0"/>
              <a:t>věhlasným univerzitám  v Evropě. Přál si, aby v Praze byla</a:t>
            </a:r>
          </a:p>
          <a:p>
            <a:r>
              <a:rPr lang="cs-CZ" b="1" dirty="0" smtClean="0"/>
              <a:t>univerzita úplná, která bude mít všechny čtyři zřizované fakulty. </a:t>
            </a:r>
          </a:p>
          <a:p>
            <a:r>
              <a:rPr lang="cs-CZ" b="1" dirty="0" smtClean="0"/>
              <a:t>Byla to první vysoká škola v Evropě.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9828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88640"/>
            <a:ext cx="137736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Karlštejn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85402"/>
            <a:ext cx="86548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Ze všech hradů vybudovaných Karlem IV. je nejvýznamnější Karlštejn.</a:t>
            </a:r>
          </a:p>
          <a:p>
            <a:r>
              <a:rPr lang="cs-CZ" b="1" dirty="0" smtClean="0"/>
              <a:t>Stojí na břehu řeky Berounky. Pevný mohutný hrad  postavený podle </a:t>
            </a:r>
          </a:p>
          <a:p>
            <a:r>
              <a:rPr lang="cs-CZ" b="1" dirty="0" smtClean="0"/>
              <a:t>francouzských vzorů neměl v té době  obdoby. Karlštejn byl vznešeným místem</a:t>
            </a:r>
          </a:p>
          <a:p>
            <a:r>
              <a:rPr lang="cs-CZ" b="1" dirty="0" smtClean="0"/>
              <a:t>pro císařův odpočinek a jeho rozjímání, přijížděli sem představitelé evropských </a:t>
            </a:r>
          </a:p>
          <a:p>
            <a:r>
              <a:rPr lang="cs-CZ" b="1" dirty="0" smtClean="0"/>
              <a:t>dvorů projednávat důležité státní záležitosti. Hrad byl také schránkou pro ostatky svatých</a:t>
            </a:r>
          </a:p>
          <a:p>
            <a:r>
              <a:rPr lang="cs-CZ" b="1" dirty="0" smtClean="0"/>
              <a:t>a korunovační klenoty.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23528" y="2998693"/>
            <a:ext cx="367870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Osobnost Karla IV.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8376" y="3645024"/>
            <a:ext cx="882510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První český král, který se stal také římským císařem. Byl to vynikající státník a diplomat,</a:t>
            </a:r>
          </a:p>
          <a:p>
            <a:r>
              <a:rPr lang="cs-CZ" b="1" dirty="0" smtClean="0"/>
              <a:t>českou zemi miloval a snažil se po celý život o její rozkvět. Přestože byl statečný bojovník , </a:t>
            </a:r>
          </a:p>
          <a:p>
            <a:r>
              <a:rPr lang="cs-CZ" b="1" dirty="0" smtClean="0"/>
              <a:t>vyhýbal se válkám a spory se vždy snažil  vyřešit jednáním, proto se mu podařilo zajistit</a:t>
            </a:r>
          </a:p>
          <a:p>
            <a:r>
              <a:rPr lang="cs-CZ" b="1" dirty="0" smtClean="0"/>
              <a:t>českým zemím na dlouhá léta mír. </a:t>
            </a:r>
          </a:p>
          <a:p>
            <a:r>
              <a:rPr lang="cs-CZ" b="1" dirty="0" smtClean="0"/>
              <a:t>Byl velmi vzdělaný – hovořil plynně pěti jazyky,  napsal svůj vlastní </a:t>
            </a:r>
          </a:p>
          <a:p>
            <a:r>
              <a:rPr lang="cs-CZ" b="1" dirty="0" smtClean="0"/>
              <a:t>životopis a po celý život se obklopoval schopnými a pracovitými lidmi. </a:t>
            </a:r>
          </a:p>
          <a:p>
            <a:r>
              <a:rPr lang="cs-CZ" b="1" dirty="0" smtClean="0"/>
              <a:t>Zemřel ve dvaašedesáti letech na prudký zápal plic. Pochován byl do královské </a:t>
            </a:r>
          </a:p>
          <a:p>
            <a:r>
              <a:rPr lang="cs-CZ" b="1" dirty="0" smtClean="0"/>
              <a:t>hrobky.</a:t>
            </a:r>
          </a:p>
          <a:p>
            <a:r>
              <a:rPr lang="cs-CZ" b="1" dirty="0" smtClean="0"/>
              <a:t>Karel IV. patřil mezi nejvýznamnější panovníky vrcholného středověku.</a:t>
            </a:r>
          </a:p>
          <a:p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5122" name="Picture 2" descr="http://upload.wikimedia.org/wikipedia/commons/thumb/2/27/FFridrich%2C_Karl%C5%A1tejn.jpg/220px-FFridrich%2C_Karl%C5%A1tej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09550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09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429" y="188640"/>
            <a:ext cx="42478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Víte děti, že….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35331"/>
            <a:ext cx="84377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Svatováclavská koruna je již po celá staletí uchovávána nad  kaplí sv. Václava</a:t>
            </a:r>
          </a:p>
          <a:p>
            <a:r>
              <a:rPr lang="cs-CZ" b="1" dirty="0" smtClean="0"/>
              <a:t>Je vyrobena z dvou a půl kg zlata zdobí ji 20 perel a 94 drahokamů /některé safíry patří</a:t>
            </a:r>
          </a:p>
          <a:p>
            <a:r>
              <a:rPr lang="cs-CZ" b="1" dirty="0" smtClean="0"/>
              <a:t>k největším na světě/</a:t>
            </a:r>
            <a:endParaRPr lang="cs-CZ" b="1" dirty="0"/>
          </a:p>
        </p:txBody>
      </p:sp>
      <p:sp>
        <p:nvSpPr>
          <p:cNvPr id="4" name="Pěticípá hvězda 3"/>
          <p:cNvSpPr/>
          <p:nvPr/>
        </p:nvSpPr>
        <p:spPr>
          <a:xfrm>
            <a:off x="179512" y="1273758"/>
            <a:ext cx="288032" cy="28912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87896" y="2348880"/>
            <a:ext cx="288032" cy="28912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0210" y="2405079"/>
            <a:ext cx="79714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Největší zálibou Karla IV. byla sběratelská činnost. Shromažďoval vzácné minerály,</a:t>
            </a:r>
          </a:p>
          <a:p>
            <a:r>
              <a:rPr lang="cs-CZ" b="1" dirty="0" smtClean="0"/>
              <a:t>mince, knihy,  přístroje, drahé předměty ze zlata a křišťálu, svaté relikvie. </a:t>
            </a:r>
          </a:p>
          <a:p>
            <a:r>
              <a:rPr lang="cs-CZ" b="1" dirty="0" smtClean="0"/>
              <a:t>Za svůj život nasbíral asi 3900 takových předmětů.</a:t>
            </a:r>
            <a:endParaRPr lang="cs-CZ" b="1" dirty="0"/>
          </a:p>
        </p:txBody>
      </p:sp>
      <p:sp>
        <p:nvSpPr>
          <p:cNvPr id="7" name="Pěticípá hvězda 6"/>
          <p:cNvSpPr/>
          <p:nvPr/>
        </p:nvSpPr>
        <p:spPr>
          <a:xfrm>
            <a:off x="196280" y="3573016"/>
            <a:ext cx="288032" cy="28912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68166" y="3573016"/>
            <a:ext cx="354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Karel IV. měl 4 manželky  a 11 dětí. </a:t>
            </a:r>
            <a:endParaRPr lang="cs-CZ" b="1" dirty="0"/>
          </a:p>
        </p:txBody>
      </p:sp>
      <p:sp>
        <p:nvSpPr>
          <p:cNvPr id="9" name="Pěticípá hvězda 8"/>
          <p:cNvSpPr/>
          <p:nvPr/>
        </p:nvSpPr>
        <p:spPr>
          <a:xfrm>
            <a:off x="179147" y="4581128"/>
            <a:ext cx="288032" cy="28912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6816" y="4541025"/>
            <a:ext cx="8114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Karel IV. měl zvláštní zálibu v převlecích, dokonce v přestrojení prošel nepřátelským</a:t>
            </a:r>
          </a:p>
          <a:p>
            <a:r>
              <a:rPr lang="cs-CZ" b="1" dirty="0" smtClean="0"/>
              <a:t>územím.</a:t>
            </a:r>
            <a:endParaRPr lang="cs-CZ" b="1" dirty="0"/>
          </a:p>
        </p:txBody>
      </p:sp>
      <p:sp>
        <p:nvSpPr>
          <p:cNvPr id="11" name="Pěticípá hvězda 10"/>
          <p:cNvSpPr/>
          <p:nvPr/>
        </p:nvSpPr>
        <p:spPr>
          <a:xfrm>
            <a:off x="173413" y="5733256"/>
            <a:ext cx="288032" cy="289127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68166" y="5733256"/>
            <a:ext cx="7801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Král Karel se rád účastnil  turnajů, často pod jiným jménem. V roce 1350 si při </a:t>
            </a:r>
          </a:p>
          <a:p>
            <a:r>
              <a:rPr lang="cs-CZ" b="1" dirty="0" smtClean="0"/>
              <a:t>jednom turnaji těžce poranil páteř a od té doby měl nachýlenou postavu a hlavu.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8027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 animBg="1"/>
      <p:bldP spid="8" grpId="0"/>
      <p:bldP spid="9" grpId="0" animBg="1"/>
      <p:bldP spid="10" grpId="0"/>
      <p:bldP spid="11" grpId="0" animBg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4457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</a:t>
            </a:r>
            <a:r>
              <a:rPr lang="cs-CZ" sz="2000" b="1" smtClean="0"/>
              <a:t>2012- 11- 26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96752"/>
            <a:ext cx="72673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Ostatní 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3561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962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32</cp:revision>
  <dcterms:created xsi:type="dcterms:W3CDTF">2012-12-17T20:18:51Z</dcterms:created>
  <dcterms:modified xsi:type="dcterms:W3CDTF">2012-12-19T11:08:20Z</dcterms:modified>
</cp:coreProperties>
</file>