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3" r:id="rId3"/>
    <p:sldId id="261" r:id="rId4"/>
    <p:sldId id="257" r:id="rId5"/>
    <p:sldId id="258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 autoAdjust="0"/>
    <p:restoredTop sz="94622" autoAdjust="0"/>
  </p:normalViewPr>
  <p:slideViewPr>
    <p:cSldViewPr>
      <p:cViewPr varScale="1">
        <p:scale>
          <a:sx n="86" d="100"/>
          <a:sy n="86" d="100"/>
        </p:scale>
        <p:origin x="-684" y="-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6A98216-1C8F-48ED-A613-AEF84BF5AE12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67AE42C-25AC-40D8-8CF5-D86A6F7B48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A98216-1C8F-48ED-A613-AEF84BF5AE12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67AE42C-25AC-40D8-8CF5-D86A6F7B48D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6A98216-1C8F-48ED-A613-AEF84BF5AE12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67AE42C-25AC-40D8-8CF5-D86A6F7B48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98216-1C8F-48ED-A613-AEF84BF5AE12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AE42C-25AC-40D8-8CF5-D86A6F7B48D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98216-1C8F-48ED-A613-AEF84BF5AE12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AE42C-25AC-40D8-8CF5-D86A6F7B48D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A98216-1C8F-48ED-A613-AEF84BF5AE12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67AE42C-25AC-40D8-8CF5-D86A6F7B48D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98216-1C8F-48ED-A613-AEF84BF5AE12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AE42C-25AC-40D8-8CF5-D86A6F7B48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A98216-1C8F-48ED-A613-AEF84BF5AE12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67AE42C-25AC-40D8-8CF5-D86A6F7B48D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A98216-1C8F-48ED-A613-AEF84BF5AE12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67AE42C-25AC-40D8-8CF5-D86A6F7B48D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98216-1C8F-48ED-A613-AEF84BF5AE12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AE42C-25AC-40D8-8CF5-D86A6F7B48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98216-1C8F-48ED-A613-AEF84BF5AE12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AE42C-25AC-40D8-8CF5-D86A6F7B48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6A98216-1C8F-48ED-A613-AEF84BF5AE12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67AE42C-25AC-40D8-8CF5-D86A6F7B48D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33551" y="606438"/>
            <a:ext cx="5759450" cy="2390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 Box 8"/>
          <p:cNvSpPr txBox="1">
            <a:spLocks noChangeArrowheads="1"/>
          </p:cNvSpPr>
          <p:nvPr/>
        </p:nvSpPr>
        <p:spPr bwMode="auto">
          <a:xfrm>
            <a:off x="1285851" y="3917963"/>
            <a:ext cx="72009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dirty="0"/>
              <a:t>Číslo DUM:  </a:t>
            </a:r>
            <a:r>
              <a:rPr lang="cs-CZ" dirty="0" smtClean="0"/>
              <a:t>VY_32_INOVACE_07</a:t>
            </a:r>
            <a:endParaRPr lang="cs-CZ" dirty="0"/>
          </a:p>
        </p:txBody>
      </p:sp>
      <p:sp>
        <p:nvSpPr>
          <p:cNvPr id="9" name="Text Box 10"/>
          <p:cNvSpPr txBox="1">
            <a:spLocks noChangeArrowheads="1"/>
          </p:cNvSpPr>
          <p:nvPr/>
        </p:nvSpPr>
        <p:spPr bwMode="auto">
          <a:xfrm>
            <a:off x="1430314" y="4494225"/>
            <a:ext cx="69850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dirty="0"/>
              <a:t>Autor:  Ing. Milana </a:t>
            </a:r>
            <a:r>
              <a:rPr lang="cs-CZ" dirty="0" err="1"/>
              <a:t>Zuhlová</a:t>
            </a:r>
            <a:endParaRPr lang="cs-CZ" dirty="0"/>
          </a:p>
        </p:txBody>
      </p:sp>
      <p:sp>
        <p:nvSpPr>
          <p:cNvPr id="10" name="Text Box 11"/>
          <p:cNvSpPr txBox="1">
            <a:spLocks noChangeArrowheads="1"/>
          </p:cNvSpPr>
          <p:nvPr/>
        </p:nvSpPr>
        <p:spPr bwMode="auto">
          <a:xfrm>
            <a:off x="1214414" y="5214950"/>
            <a:ext cx="7127875" cy="13388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l"/>
            <a:r>
              <a:rPr lang="cs-CZ" dirty="0"/>
              <a:t>Anotace:</a:t>
            </a:r>
          </a:p>
          <a:p>
            <a:pPr algn="l"/>
            <a:r>
              <a:rPr lang="cs-CZ" dirty="0" smtClean="0"/>
              <a:t>Tento materiál je možné využít ústní i písemnou formou </a:t>
            </a:r>
            <a:r>
              <a:rPr lang="cs-CZ" dirty="0" smtClean="0"/>
              <a:t>při </a:t>
            </a:r>
            <a:r>
              <a:rPr lang="cs-CZ" dirty="0" smtClean="0"/>
              <a:t>výkladu nového učiva nebo k opakování a </a:t>
            </a:r>
            <a:r>
              <a:rPr lang="cs-CZ" dirty="0" smtClean="0"/>
              <a:t>procvičování.</a:t>
            </a:r>
            <a:endParaRPr lang="cs-CZ" dirty="0"/>
          </a:p>
          <a:p>
            <a:pPr algn="l">
              <a:spcBef>
                <a:spcPct val="50000"/>
              </a:spcBef>
            </a:pPr>
            <a:endParaRPr lang="cs-CZ" dirty="0"/>
          </a:p>
        </p:txBody>
      </p:sp>
      <p:sp>
        <p:nvSpPr>
          <p:cNvPr id="11" name="Rectangle 13"/>
          <p:cNvSpPr>
            <a:spLocks noChangeArrowheads="1"/>
          </p:cNvSpPr>
          <p:nvPr/>
        </p:nvSpPr>
        <p:spPr bwMode="auto">
          <a:xfrm>
            <a:off x="2571736" y="3000372"/>
            <a:ext cx="4726031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400" b="1" dirty="0" smtClean="0"/>
              <a:t>Die Syntax I – věty oznamovací</a:t>
            </a:r>
          </a:p>
          <a:p>
            <a:r>
              <a:rPr lang="cs-CZ" sz="2400" b="1" dirty="0" smtClean="0"/>
              <a:t>	Přímý pořádek slov</a:t>
            </a:r>
          </a:p>
          <a:p>
            <a:r>
              <a:rPr lang="cs-CZ" sz="2400" b="1" dirty="0" smtClean="0"/>
              <a:t> 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071563" y="1500188"/>
          <a:ext cx="6643734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86082"/>
                <a:gridCol w="2118896"/>
                <a:gridCol w="1095814"/>
                <a:gridCol w="64294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Jméno autora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Ing. Milana </a:t>
                      </a:r>
                      <a:r>
                        <a:rPr lang="cs-CZ" dirty="0" err="1" smtClean="0"/>
                        <a:t>Zuhlová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 vytvoření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/>
                        <a:t>  17. 12.</a:t>
                      </a:r>
                      <a:r>
                        <a:rPr lang="cs-CZ" dirty="0" smtClean="0"/>
                        <a:t> 2011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baseline="0" dirty="0" smtClean="0"/>
                        <a:t> dne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  18</a:t>
                      </a:r>
                      <a:r>
                        <a:rPr lang="cs-CZ" dirty="0" smtClean="0"/>
                        <a:t>. </a:t>
                      </a:r>
                      <a:r>
                        <a:rPr lang="cs-CZ" baseline="0" dirty="0" smtClean="0"/>
                        <a:t> 1</a:t>
                      </a:r>
                      <a:r>
                        <a:rPr lang="cs-CZ" dirty="0" smtClean="0"/>
                        <a:t>. 2012</a:t>
                      </a:r>
                      <a:r>
                        <a:rPr lang="cs-CZ" baseline="0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VII.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Jazyk a jazyková komunikace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Německý</a:t>
                      </a:r>
                      <a:r>
                        <a:rPr lang="cs-CZ" baseline="0" dirty="0" smtClean="0"/>
                        <a:t> jazyk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 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Die Syntax </a:t>
                      </a:r>
                      <a:r>
                        <a:rPr lang="cs-CZ" dirty="0" smtClean="0"/>
                        <a:t>– věty oznamovací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1. Věty oznamovací – </a:t>
            </a:r>
            <a:r>
              <a:rPr lang="cs-CZ" dirty="0" err="1" smtClean="0">
                <a:solidFill>
                  <a:srgbClr val="FF0000"/>
                </a:solidFill>
              </a:rPr>
              <a:t>Aussagesätze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Ve větě oznamovací stojí </a:t>
            </a:r>
            <a:r>
              <a:rPr lang="cs-CZ" i="1" dirty="0" smtClean="0">
                <a:solidFill>
                  <a:srgbClr val="FF0000"/>
                </a:solidFill>
              </a:rPr>
              <a:t>určitý tvar slovesa </a:t>
            </a:r>
            <a:r>
              <a:rPr lang="cs-CZ" dirty="0" smtClean="0"/>
              <a:t>vždy na </a:t>
            </a:r>
            <a:r>
              <a:rPr lang="cs-CZ" i="1" dirty="0" smtClean="0">
                <a:solidFill>
                  <a:srgbClr val="FF0000"/>
                </a:solidFill>
              </a:rPr>
              <a:t>druhém</a:t>
            </a:r>
            <a:r>
              <a:rPr lang="cs-CZ" dirty="0" smtClean="0"/>
              <a:t> místě.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714348" y="357166"/>
            <a:ext cx="7496204" cy="568815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dirty="0" smtClean="0">
                <a:solidFill>
                  <a:srgbClr val="FF0000"/>
                </a:solidFill>
              </a:rPr>
              <a:t>  </a:t>
            </a:r>
            <a:r>
              <a:rPr lang="cs-CZ" dirty="0" smtClean="0"/>
              <a:t>A</a:t>
            </a:r>
            <a:r>
              <a:rPr lang="cs-CZ" dirty="0" smtClean="0">
                <a:solidFill>
                  <a:srgbClr val="FF0000"/>
                </a:solidFill>
              </a:rPr>
              <a:t>    </a:t>
            </a:r>
            <a:r>
              <a:rPr lang="cs-CZ" dirty="0" smtClean="0">
                <a:solidFill>
                  <a:srgbClr val="FFC000"/>
                </a:solidFill>
              </a:rPr>
              <a:t>PŘÍMÝ  POŘÁDEK  SLOV</a:t>
            </a:r>
          </a:p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  <a:latin typeface="Calibri"/>
              </a:rPr>
              <a:t>              podmět </a:t>
            </a:r>
            <a:r>
              <a:rPr lang="cs-CZ" i="1" dirty="0" smtClean="0">
                <a:solidFill>
                  <a:srgbClr val="C00000"/>
                </a:solidFill>
                <a:latin typeface="Calibri"/>
              </a:rPr>
              <a:t> </a:t>
            </a:r>
            <a:r>
              <a:rPr lang="cs-CZ" i="1" dirty="0" smtClean="0">
                <a:latin typeface="Calibri"/>
              </a:rPr>
              <a:t>• </a:t>
            </a:r>
            <a:r>
              <a:rPr lang="cs-CZ" i="1" dirty="0" smtClean="0">
                <a:solidFill>
                  <a:srgbClr val="FF0000"/>
                </a:solidFill>
                <a:latin typeface="Calibri"/>
              </a:rPr>
              <a:t>sloveso</a:t>
            </a:r>
            <a:r>
              <a:rPr lang="cs-CZ" i="1" dirty="0" smtClean="0">
                <a:solidFill>
                  <a:srgbClr val="C00000"/>
                </a:solidFill>
                <a:latin typeface="Calibri"/>
              </a:rPr>
              <a:t> </a:t>
            </a:r>
            <a:r>
              <a:rPr lang="cs-CZ" i="1" dirty="0" smtClean="0">
                <a:latin typeface="Calibri"/>
              </a:rPr>
              <a:t>•  </a:t>
            </a:r>
            <a:r>
              <a:rPr lang="cs-CZ" i="1" dirty="0" smtClean="0">
                <a:solidFill>
                  <a:srgbClr val="FF0000"/>
                </a:solidFill>
                <a:latin typeface="Calibri"/>
              </a:rPr>
              <a:t>ostatní větné členy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i="1" dirty="0" err="1" smtClean="0">
                <a:solidFill>
                  <a:schemeClr val="accent4"/>
                </a:solidFill>
              </a:rPr>
              <a:t>wohne</a:t>
            </a:r>
            <a:r>
              <a:rPr lang="cs-CZ" dirty="0" smtClean="0"/>
              <a:t> </a:t>
            </a:r>
            <a:r>
              <a:rPr lang="cs-CZ" dirty="0" err="1" smtClean="0"/>
              <a:t>jetzt</a:t>
            </a:r>
            <a:r>
              <a:rPr lang="cs-CZ" dirty="0" smtClean="0"/>
              <a:t> in Berlin.</a:t>
            </a:r>
          </a:p>
          <a:p>
            <a:r>
              <a:rPr lang="cs-CZ" dirty="0" smtClean="0"/>
              <a:t>Já bydlím nyní v Berlíně.</a:t>
            </a:r>
          </a:p>
          <a:p>
            <a:endParaRPr lang="cs-CZ" dirty="0" smtClean="0"/>
          </a:p>
          <a:p>
            <a:r>
              <a:rPr lang="cs-CZ" dirty="0" err="1" smtClean="0"/>
              <a:t>Mein</a:t>
            </a:r>
            <a:r>
              <a:rPr lang="cs-CZ" dirty="0" smtClean="0"/>
              <a:t> </a:t>
            </a:r>
            <a:r>
              <a:rPr lang="cs-CZ" dirty="0" err="1" smtClean="0"/>
              <a:t>Hund</a:t>
            </a:r>
            <a:r>
              <a:rPr lang="cs-CZ" dirty="0" smtClean="0"/>
              <a:t> </a:t>
            </a:r>
            <a:r>
              <a:rPr lang="cs-CZ" i="1" dirty="0" err="1" smtClean="0">
                <a:solidFill>
                  <a:schemeClr val="accent4"/>
                </a:solidFill>
              </a:rPr>
              <a:t>heißt</a:t>
            </a:r>
            <a:r>
              <a:rPr lang="cs-CZ" dirty="0" smtClean="0"/>
              <a:t> </a:t>
            </a:r>
            <a:r>
              <a:rPr lang="cs-CZ" dirty="0" err="1" smtClean="0"/>
              <a:t>Rex</a:t>
            </a:r>
            <a:r>
              <a:rPr lang="cs-CZ" dirty="0" smtClean="0"/>
              <a:t>.</a:t>
            </a:r>
          </a:p>
          <a:p>
            <a:r>
              <a:rPr lang="cs-CZ" dirty="0" smtClean="0"/>
              <a:t>Můj pes se jmenuje </a:t>
            </a:r>
            <a:r>
              <a:rPr lang="cs-CZ" dirty="0" err="1" smtClean="0"/>
              <a:t>Rex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Monika </a:t>
            </a:r>
            <a:r>
              <a:rPr lang="cs-CZ" i="1" dirty="0" err="1" smtClean="0">
                <a:solidFill>
                  <a:schemeClr val="accent4"/>
                </a:solidFill>
              </a:rPr>
              <a:t>kommt</a:t>
            </a:r>
            <a:r>
              <a:rPr lang="cs-CZ" dirty="0" smtClean="0"/>
              <a:t> </a:t>
            </a:r>
            <a:r>
              <a:rPr lang="cs-CZ" dirty="0" err="1" smtClean="0"/>
              <a:t>aus</a:t>
            </a:r>
            <a:r>
              <a:rPr lang="cs-CZ" dirty="0" smtClean="0"/>
              <a:t> Bonn.</a:t>
            </a:r>
          </a:p>
          <a:p>
            <a:r>
              <a:rPr lang="cs-CZ" dirty="0" smtClean="0"/>
              <a:t>Monika pochází z Bonnu.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Tvořte věty oznamovací s přímým pořádkem slov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i="1" dirty="0" smtClean="0">
                <a:solidFill>
                  <a:srgbClr val="FF0000"/>
                </a:solidFill>
              </a:rPr>
              <a:t>podmět </a:t>
            </a:r>
            <a:r>
              <a:rPr lang="cs-CZ" i="1" dirty="0" smtClean="0">
                <a:latin typeface="Calibri"/>
              </a:rPr>
              <a:t>•</a:t>
            </a:r>
            <a:r>
              <a:rPr lang="cs-CZ" i="1" dirty="0" smtClean="0">
                <a:solidFill>
                  <a:srgbClr val="FF0000"/>
                </a:solidFill>
              </a:rPr>
              <a:t> sloveso </a:t>
            </a:r>
            <a:r>
              <a:rPr lang="cs-CZ" i="1" dirty="0" smtClean="0">
                <a:latin typeface="Calibri"/>
              </a:rPr>
              <a:t>•</a:t>
            </a:r>
            <a:r>
              <a:rPr lang="cs-CZ" i="1" dirty="0" smtClean="0">
                <a:solidFill>
                  <a:srgbClr val="FF0000"/>
                </a:solidFill>
              </a:rPr>
              <a:t> ostatní větné členy</a:t>
            </a:r>
          </a:p>
          <a:p>
            <a:endParaRPr lang="cs-CZ" dirty="0" smtClean="0"/>
          </a:p>
          <a:p>
            <a:r>
              <a:rPr lang="cs-CZ" dirty="0" smtClean="0"/>
              <a:t>Bauer – </a:t>
            </a:r>
            <a:r>
              <a:rPr lang="cs-CZ" dirty="0" err="1" smtClean="0"/>
              <a:t>heiße</a:t>
            </a:r>
            <a:r>
              <a:rPr lang="cs-CZ" dirty="0" smtClean="0"/>
              <a:t> – </a:t>
            </a:r>
            <a:r>
              <a:rPr lang="cs-CZ" dirty="0" err="1" smtClean="0"/>
              <a:t>ich</a:t>
            </a:r>
            <a:endParaRPr lang="cs-CZ" dirty="0" smtClean="0"/>
          </a:p>
          <a:p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i="1" dirty="0" err="1" smtClean="0">
                <a:solidFill>
                  <a:srgbClr val="FFC000"/>
                </a:solidFill>
              </a:rPr>
              <a:t>heiße</a:t>
            </a:r>
            <a:r>
              <a:rPr lang="cs-CZ" dirty="0" smtClean="0"/>
              <a:t> Bauer.</a:t>
            </a:r>
          </a:p>
          <a:p>
            <a:endParaRPr lang="cs-CZ" dirty="0" smtClean="0"/>
          </a:p>
          <a:p>
            <a:r>
              <a:rPr lang="cs-CZ" dirty="0" err="1" smtClean="0"/>
              <a:t>aus</a:t>
            </a:r>
            <a:r>
              <a:rPr lang="cs-CZ" dirty="0" smtClean="0"/>
              <a:t> </a:t>
            </a:r>
            <a:r>
              <a:rPr lang="cs-CZ" dirty="0" err="1" smtClean="0"/>
              <a:t>Wien</a:t>
            </a:r>
            <a:r>
              <a:rPr lang="cs-CZ" dirty="0" smtClean="0"/>
              <a:t> – </a:t>
            </a:r>
            <a:r>
              <a:rPr lang="cs-CZ" dirty="0" err="1" smtClean="0"/>
              <a:t>sie</a:t>
            </a:r>
            <a:r>
              <a:rPr lang="cs-CZ" dirty="0" smtClean="0"/>
              <a:t> – </a:t>
            </a:r>
            <a:r>
              <a:rPr lang="cs-CZ" dirty="0" err="1" smtClean="0"/>
              <a:t>kommt</a:t>
            </a:r>
            <a:endParaRPr lang="cs-CZ" dirty="0" smtClean="0"/>
          </a:p>
          <a:p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i="1" dirty="0" err="1" smtClean="0">
                <a:solidFill>
                  <a:srgbClr val="FFC000"/>
                </a:solidFill>
              </a:rPr>
              <a:t>kommt</a:t>
            </a:r>
            <a:r>
              <a:rPr lang="cs-CZ" dirty="0" smtClean="0"/>
              <a:t> </a:t>
            </a:r>
            <a:r>
              <a:rPr lang="cs-CZ" dirty="0" err="1" smtClean="0"/>
              <a:t>aus</a:t>
            </a:r>
            <a:r>
              <a:rPr lang="cs-CZ" dirty="0" smtClean="0"/>
              <a:t> </a:t>
            </a:r>
            <a:r>
              <a:rPr lang="cs-CZ" dirty="0" err="1" smtClean="0"/>
              <a:t>Wien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err="1" smtClean="0"/>
              <a:t>wir</a:t>
            </a:r>
            <a:r>
              <a:rPr lang="cs-CZ" dirty="0" smtClean="0"/>
              <a:t> – </a:t>
            </a:r>
            <a:r>
              <a:rPr lang="cs-CZ" i="1" dirty="0" err="1" smtClean="0">
                <a:solidFill>
                  <a:srgbClr val="FFC000"/>
                </a:solidFill>
              </a:rPr>
              <a:t>gern</a:t>
            </a:r>
            <a:r>
              <a:rPr lang="cs-CZ" dirty="0" smtClean="0"/>
              <a:t> – </a:t>
            </a:r>
            <a:r>
              <a:rPr lang="cs-CZ" dirty="0" err="1" smtClean="0"/>
              <a:t>baden</a:t>
            </a:r>
            <a:r>
              <a:rPr lang="cs-CZ" dirty="0" smtClean="0"/>
              <a:t>  </a:t>
            </a:r>
          </a:p>
          <a:p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baden</a:t>
            </a:r>
            <a:r>
              <a:rPr lang="cs-CZ" dirty="0" smtClean="0"/>
              <a:t> </a:t>
            </a:r>
            <a:r>
              <a:rPr lang="cs-CZ" dirty="0" err="1" smtClean="0"/>
              <a:t>gern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>
          <a:xfrm>
            <a:off x="500034" y="571480"/>
            <a:ext cx="7467600" cy="631844"/>
          </a:xfrm>
        </p:spPr>
        <p:txBody>
          <a:bodyPr/>
          <a:lstStyle/>
          <a:p>
            <a:r>
              <a:rPr lang="cs-CZ" sz="2400" dirty="0" smtClean="0">
                <a:solidFill>
                  <a:schemeClr val="tx1"/>
                </a:solidFill>
              </a:rPr>
              <a:t>Použité zdroje:</a:t>
            </a:r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>
          <a:xfrm>
            <a:off x="500034" y="1214422"/>
            <a:ext cx="8229600" cy="441166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None/>
            </a:pPr>
            <a:r>
              <a:rPr lang="cs-CZ" sz="1400" dirty="0" smtClean="0"/>
              <a:t>MAROUŠKOVÁ, Marie, Vladimír ECK. </a:t>
            </a:r>
            <a:r>
              <a:rPr lang="cs-CZ" sz="1400" i="1" dirty="0" smtClean="0"/>
              <a:t>Němčina pro 6. ročník základní</a:t>
            </a:r>
          </a:p>
          <a:p>
            <a:pPr>
              <a:buFont typeface="Wingdings" pitchFamily="2" charset="2"/>
              <a:buNone/>
            </a:pPr>
            <a:r>
              <a:rPr lang="cs-CZ" sz="1400" i="1" dirty="0" smtClean="0"/>
              <a:t>školy</a:t>
            </a:r>
            <a:r>
              <a:rPr lang="cs-CZ" sz="1400" dirty="0" smtClean="0"/>
              <a:t>. 1. </a:t>
            </a:r>
            <a:r>
              <a:rPr lang="cs-CZ" sz="1400" dirty="0" err="1" smtClean="0"/>
              <a:t>vyd</a:t>
            </a:r>
            <a:r>
              <a:rPr lang="cs-CZ" sz="1400" dirty="0" smtClean="0"/>
              <a:t>. </a:t>
            </a:r>
            <a:r>
              <a:rPr lang="cs-CZ" sz="1400" dirty="0" err="1" smtClean="0"/>
              <a:t>Fraus</a:t>
            </a:r>
            <a:r>
              <a:rPr lang="cs-CZ" sz="1400" dirty="0" smtClean="0"/>
              <a:t>, 2002. ISBN 80-7168-662-X.</a:t>
            </a:r>
          </a:p>
          <a:p>
            <a:pPr>
              <a:buFont typeface="Wingdings" pitchFamily="2" charset="2"/>
              <a:buNone/>
            </a:pPr>
            <a:endParaRPr lang="cs-CZ" sz="1400" dirty="0" smtClean="0"/>
          </a:p>
          <a:p>
            <a:pPr>
              <a:buFont typeface="Wingdings" pitchFamily="2" charset="2"/>
              <a:buNone/>
            </a:pPr>
            <a:r>
              <a:rPr lang="cs-CZ" sz="1400" dirty="0" smtClean="0"/>
              <a:t>KOVÁŘOVÁ, Alena. </a:t>
            </a:r>
            <a:r>
              <a:rPr lang="cs-CZ" sz="1400" i="1" dirty="0" smtClean="0"/>
              <a:t>Německá gramatika v tabulkách</a:t>
            </a:r>
            <a:r>
              <a:rPr lang="cs-CZ" sz="1400" dirty="0" smtClean="0"/>
              <a:t>. 1. Nová škola</a:t>
            </a:r>
          </a:p>
          <a:p>
            <a:pPr>
              <a:buFont typeface="Wingdings" pitchFamily="2" charset="2"/>
              <a:buNone/>
            </a:pPr>
            <a:r>
              <a:rPr lang="cs-CZ" sz="1400" dirty="0" smtClean="0"/>
              <a:t>Brno, 1999. ISBN 80-85607-45-X.</a:t>
            </a:r>
          </a:p>
          <a:p>
            <a:pPr>
              <a:buFont typeface="Wingdings" pitchFamily="2" charset="2"/>
              <a:buNone/>
            </a:pPr>
            <a:endParaRPr lang="cs-CZ" sz="1400" dirty="0" smtClean="0"/>
          </a:p>
          <a:p>
            <a:pPr>
              <a:buFont typeface="Wingdings" pitchFamily="2" charset="2"/>
              <a:buNone/>
            </a:pPr>
            <a:r>
              <a:rPr lang="cs-CZ" sz="1400" dirty="0" smtClean="0"/>
              <a:t>JUSTOVÁ, Hana. </a:t>
            </a:r>
            <a:r>
              <a:rPr lang="cs-CZ" sz="1400" i="1" dirty="0" err="1" smtClean="0"/>
              <a:t>Wir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üben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deutsche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Grammatik</a:t>
            </a:r>
            <a:r>
              <a:rPr lang="cs-CZ" sz="1400" dirty="0" smtClean="0"/>
              <a:t>. 5. </a:t>
            </a:r>
            <a:r>
              <a:rPr lang="cs-CZ" sz="1400" dirty="0" err="1" smtClean="0"/>
              <a:t>vyd</a:t>
            </a:r>
            <a:r>
              <a:rPr lang="cs-CZ" sz="1400" dirty="0" smtClean="0"/>
              <a:t>. Havlíčkův</a:t>
            </a:r>
          </a:p>
          <a:p>
            <a:pPr>
              <a:buFont typeface="Wingdings" pitchFamily="2" charset="2"/>
              <a:buNone/>
            </a:pPr>
            <a:r>
              <a:rPr lang="cs-CZ" sz="1400" dirty="0" smtClean="0"/>
              <a:t>Brod: Fragment, 2000. ISBN 80-7200-422-0.</a:t>
            </a:r>
          </a:p>
          <a:p>
            <a:pPr>
              <a:buFont typeface="Wingdings" pitchFamily="2" charset="2"/>
              <a:buNone/>
            </a:pP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RADĚVOVÁ, Zuzana. </a:t>
            </a:r>
            <a:r>
              <a:rPr lang="cs-CZ" sz="1400" i="1" dirty="0" smtClean="0"/>
              <a:t>Cvičebnice německé gramatiky 1</a:t>
            </a:r>
            <a:r>
              <a:rPr lang="cs-CZ" sz="1400" dirty="0" smtClean="0"/>
              <a:t>. 1. </a:t>
            </a:r>
            <a:r>
              <a:rPr lang="cs-CZ" sz="1400" dirty="0" err="1" smtClean="0"/>
              <a:t>vyd</a:t>
            </a:r>
            <a:r>
              <a:rPr lang="cs-CZ" sz="1400" dirty="0" smtClean="0"/>
              <a:t>. Brno:</a:t>
            </a:r>
          </a:p>
          <a:p>
            <a:pPr>
              <a:buNone/>
            </a:pPr>
            <a:r>
              <a:rPr lang="cs-CZ" sz="1400" dirty="0" err="1" smtClean="0"/>
              <a:t>Graphical</a:t>
            </a:r>
            <a:r>
              <a:rPr lang="cs-CZ" sz="1400" dirty="0" smtClean="0"/>
              <a:t>, 2000. ISBN 80-86285-92-8.</a:t>
            </a:r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DUSILOVÁ, </a:t>
            </a:r>
            <a:r>
              <a:rPr lang="cs-CZ" sz="1400" dirty="0" err="1" smtClean="0"/>
              <a:t>Doris</a:t>
            </a:r>
            <a:r>
              <a:rPr lang="cs-CZ" sz="1400" dirty="0" smtClean="0"/>
              <a:t>, </a:t>
            </a:r>
            <a:r>
              <a:rPr lang="cs-CZ" sz="1400" dirty="0" err="1" smtClean="0"/>
              <a:t>Ralf</a:t>
            </a:r>
            <a:r>
              <a:rPr lang="cs-CZ" sz="1400" dirty="0" smtClean="0"/>
              <a:t> GOEDERT, Vladimíra KOLOCOVÁ, </a:t>
            </a:r>
            <a:r>
              <a:rPr lang="cs-CZ" sz="1400" dirty="0" err="1" smtClean="0"/>
              <a:t>Mark</a:t>
            </a:r>
            <a:r>
              <a:rPr lang="cs-CZ" sz="1400" dirty="0" smtClean="0"/>
              <a:t> SCHNEIDER a Lenka</a:t>
            </a:r>
          </a:p>
          <a:p>
            <a:pPr>
              <a:buNone/>
            </a:pPr>
            <a:r>
              <a:rPr lang="cs-CZ" sz="1400" dirty="0" smtClean="0"/>
              <a:t>VACHALOVSKÁ. </a:t>
            </a:r>
            <a:r>
              <a:rPr lang="cs-CZ" sz="1400" i="1" dirty="0" err="1" smtClean="0"/>
              <a:t>Sprechen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Sie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Deutsch</a:t>
            </a:r>
            <a:r>
              <a:rPr lang="cs-CZ" sz="1400" dirty="0" smtClean="0"/>
              <a:t>. 1. </a:t>
            </a:r>
            <a:r>
              <a:rPr lang="cs-CZ" sz="1400" dirty="0" err="1" smtClean="0"/>
              <a:t>vyd</a:t>
            </a:r>
            <a:r>
              <a:rPr lang="cs-CZ" sz="1400" dirty="0" smtClean="0"/>
              <a:t>. Těšín: </a:t>
            </a:r>
            <a:r>
              <a:rPr lang="cs-CZ" sz="1400" dirty="0" err="1" smtClean="0"/>
              <a:t>Polygot</a:t>
            </a:r>
            <a:r>
              <a:rPr lang="cs-CZ" sz="1400" dirty="0" smtClean="0"/>
              <a:t>, 1996. ISBN 80-901988-3-X.</a:t>
            </a:r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Font typeface="Wingdings" pitchFamily="2" charset="2"/>
              <a:buNone/>
            </a:pPr>
            <a:endParaRPr lang="cs-CZ" sz="1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320</TotalTime>
  <Words>267</Words>
  <Application>Microsoft Office PowerPoint</Application>
  <PresentationFormat>Předvádění na obrazovce (4:3)</PresentationFormat>
  <Paragraphs>63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Snímek 1</vt:lpstr>
      <vt:lpstr>Snímek 2</vt:lpstr>
      <vt:lpstr>1. Věty oznamovací – Aussagesätze</vt:lpstr>
      <vt:lpstr>Snímek 4</vt:lpstr>
      <vt:lpstr>Tvořte věty oznamovací s přímým pořádkem slov</vt:lpstr>
      <vt:lpstr>Použité 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Die Syntax - skladba</dc:title>
  <dc:creator>P</dc:creator>
  <cp:lastModifiedBy>P</cp:lastModifiedBy>
  <cp:revision>40</cp:revision>
  <dcterms:created xsi:type="dcterms:W3CDTF">2012-01-07T19:15:15Z</dcterms:created>
  <dcterms:modified xsi:type="dcterms:W3CDTF">2012-11-22T23:17:52Z</dcterms:modified>
</cp:coreProperties>
</file>