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Drahomíra Sladká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VY_52_INOVACE_05_Buňka </a:t>
          </a:r>
          <a:r>
            <a:rPr lang="cs-CZ" dirty="0" smtClean="0"/>
            <a:t>– procvičování učiva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Buňka – procvičování učiva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Přírodopis pro 6.- 9.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6698361-EA3E-433E-BDFF-BBA3FA566172}" type="presOf" srcId="{DAEA276B-ECF9-46F6-A7D3-4693B2D32BC4}" destId="{CDED6FE3-AD8F-4ACC-B6B8-710EDDD97598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7EC5F922-104A-480B-B1E0-4CEE47228CFE}" type="presOf" srcId="{EBC41103-E2E5-4D48-9B4B-425520D3D098}" destId="{50C2F88D-8688-44C2-A854-691F34009D3B}" srcOrd="0" destOrd="0" presId="urn:microsoft.com/office/officeart/2005/8/layout/target3"/>
    <dgm:cxn modelId="{B5508ACD-8360-40AD-9A73-6114B4C7EE94}" type="presOf" srcId="{EBC41103-E2E5-4D48-9B4B-425520D3D098}" destId="{F969C235-9271-4D34-B740-D627A121CAD0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48DCBE57-447B-4FEC-BA13-48AA79CC9525}" type="presOf" srcId="{019433A1-1324-4DE1-9E6F-32B851095F74}" destId="{E7297F21-D4FD-4A41-AE58-814D01A6B5E7}" srcOrd="1" destOrd="0" presId="urn:microsoft.com/office/officeart/2005/8/layout/target3"/>
    <dgm:cxn modelId="{636EA562-82AB-4A5C-A0F3-A8D1BFFEFA65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A57699BB-ABAC-4D0C-A3A9-51E486D13621}" type="presOf" srcId="{C73C7642-F245-4585-8F88-243F9FAEF6CA}" destId="{AA41A67C-3D3F-4AE9-9E0F-5D7F7BB2E741}" srcOrd="1" destOrd="0" presId="urn:microsoft.com/office/officeart/2005/8/layout/target3"/>
    <dgm:cxn modelId="{724D8B8A-8F07-4E2E-8991-AE60D95172AD}" type="presOf" srcId="{FBBFC3EA-9D9D-4F3A-BEA6-9C2C0E46BF20}" destId="{643EA938-EDE0-4533-ACCC-D2BD6F3A527C}" srcOrd="0" destOrd="0" presId="urn:microsoft.com/office/officeart/2005/8/layout/target3"/>
    <dgm:cxn modelId="{E0AA8A83-6A27-4E38-BE85-206431404E52}" type="presOf" srcId="{445C7998-7549-48B0-BD68-D4F0167F02E5}" destId="{BC35EE03-4121-4EF9-923D-7CB6D30D358D}" srcOrd="0" destOrd="0" presId="urn:microsoft.com/office/officeart/2005/8/layout/target3"/>
    <dgm:cxn modelId="{24109AB3-85FA-468B-8128-689E19ED1FE9}" type="presOf" srcId="{C73C7642-F245-4585-8F88-243F9FAEF6CA}" destId="{97289DF2-90F4-4EC2-A9FC-633B00BAB610}" srcOrd="0" destOrd="0" presId="urn:microsoft.com/office/officeart/2005/8/layout/target3"/>
    <dgm:cxn modelId="{22A5E264-4B06-47E9-B9BA-B5B7DEBEE16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BF4CE786-24DD-4C3F-A17E-13DF7C74804F}" type="presOf" srcId="{DAEA276B-ECF9-46F6-A7D3-4693B2D32BC4}" destId="{F69A1436-182C-465B-AD7F-FE48E0C090C1}" srcOrd="1" destOrd="0" presId="urn:microsoft.com/office/officeart/2005/8/layout/target3"/>
    <dgm:cxn modelId="{5CB5A3F8-19C3-4EA1-85F7-273FB617A379}" type="presOf" srcId="{39F8B381-5807-488E-AC22-73DD4140ED4A}" destId="{71045F8C-00FA-488E-A7BD-E2E6753D979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2A20E33B-4E8C-4ACF-A88D-E6D1DC007A7F}" type="presOf" srcId="{445C7998-7549-48B0-BD68-D4F0167F02E5}" destId="{4D19AB04-24FA-40C2-B203-52AE3D15E171}" srcOrd="1" destOrd="0" presId="urn:microsoft.com/office/officeart/2005/8/layout/target3"/>
    <dgm:cxn modelId="{842B0196-EE24-4935-8A6C-D7770E525A31}" type="presParOf" srcId="{71045F8C-00FA-488E-A7BD-E2E6753D979D}" destId="{3577EC6B-C980-4F34-8C69-4365E7B8FC8C}" srcOrd="0" destOrd="0" presId="urn:microsoft.com/office/officeart/2005/8/layout/target3"/>
    <dgm:cxn modelId="{90B9C45F-0E10-4421-A390-B330231AFFE2}" type="presParOf" srcId="{71045F8C-00FA-488E-A7BD-E2E6753D979D}" destId="{6940EB87-DC1D-4BC3-9408-9AC2E1FFC039}" srcOrd="1" destOrd="0" presId="urn:microsoft.com/office/officeart/2005/8/layout/target3"/>
    <dgm:cxn modelId="{A7F1C9F3-DC7B-454A-B13D-017F439360FA}" type="presParOf" srcId="{71045F8C-00FA-488E-A7BD-E2E6753D979D}" destId="{BC35EE03-4121-4EF9-923D-7CB6D30D358D}" srcOrd="2" destOrd="0" presId="urn:microsoft.com/office/officeart/2005/8/layout/target3"/>
    <dgm:cxn modelId="{D051A827-50FF-41F0-BC49-F71ACDD80FC2}" type="presParOf" srcId="{71045F8C-00FA-488E-A7BD-E2E6753D979D}" destId="{C95EEA27-3CBF-4645-A92D-9D8AF5C1CBFC}" srcOrd="3" destOrd="0" presId="urn:microsoft.com/office/officeart/2005/8/layout/target3"/>
    <dgm:cxn modelId="{34A5622F-30D3-463B-954B-2BF9650521DD}" type="presParOf" srcId="{71045F8C-00FA-488E-A7BD-E2E6753D979D}" destId="{851BB866-B6AE-4566-893F-4C635BA974FC}" srcOrd="4" destOrd="0" presId="urn:microsoft.com/office/officeart/2005/8/layout/target3"/>
    <dgm:cxn modelId="{F0F209FD-424E-44DC-AAC4-A34D97373A0F}" type="presParOf" srcId="{71045F8C-00FA-488E-A7BD-E2E6753D979D}" destId="{643EA938-EDE0-4533-ACCC-D2BD6F3A527C}" srcOrd="5" destOrd="0" presId="urn:microsoft.com/office/officeart/2005/8/layout/target3"/>
    <dgm:cxn modelId="{DC670340-D379-4EA5-AF8B-92348AF03927}" type="presParOf" srcId="{71045F8C-00FA-488E-A7BD-E2E6753D979D}" destId="{92F31B18-D66D-4CC7-89B9-378928DE877D}" srcOrd="6" destOrd="0" presId="urn:microsoft.com/office/officeart/2005/8/layout/target3"/>
    <dgm:cxn modelId="{EDA624D4-B41D-420D-A3B3-BE5182609C1B}" type="presParOf" srcId="{71045F8C-00FA-488E-A7BD-E2E6753D979D}" destId="{902074E1-B931-4618-97F1-FADBE82E9C3C}" srcOrd="7" destOrd="0" presId="urn:microsoft.com/office/officeart/2005/8/layout/target3"/>
    <dgm:cxn modelId="{01D6B524-901C-403A-B8AC-A671EB997134}" type="presParOf" srcId="{71045F8C-00FA-488E-A7BD-E2E6753D979D}" destId="{A3817367-F2BC-482F-8832-FA00B51DCCF3}" srcOrd="8" destOrd="0" presId="urn:microsoft.com/office/officeart/2005/8/layout/target3"/>
    <dgm:cxn modelId="{B6F581F5-F6E0-43BC-A853-E84BA416328F}" type="presParOf" srcId="{71045F8C-00FA-488E-A7BD-E2E6753D979D}" destId="{626ABFF6-56C8-4386-B662-68EC364EED9D}" srcOrd="9" destOrd="0" presId="urn:microsoft.com/office/officeart/2005/8/layout/target3"/>
    <dgm:cxn modelId="{DD26F722-044D-4441-B13D-28F74296BFE4}" type="presParOf" srcId="{71045F8C-00FA-488E-A7BD-E2E6753D979D}" destId="{6DB11F1C-D028-4800-9625-6611CA9DE6D4}" srcOrd="10" destOrd="0" presId="urn:microsoft.com/office/officeart/2005/8/layout/target3"/>
    <dgm:cxn modelId="{ADAD2D13-FB36-44FB-8887-0626394C23C8}" type="presParOf" srcId="{71045F8C-00FA-488E-A7BD-E2E6753D979D}" destId="{CDED6FE3-AD8F-4ACC-B6B8-710EDDD97598}" srcOrd="11" destOrd="0" presId="urn:microsoft.com/office/officeart/2005/8/layout/target3"/>
    <dgm:cxn modelId="{E20EED17-E410-42DD-A929-CFE62EDDE723}" type="presParOf" srcId="{71045F8C-00FA-488E-A7BD-E2E6753D979D}" destId="{397AC6D7-84A6-4150-958F-83C92D9ACF38}" srcOrd="12" destOrd="0" presId="urn:microsoft.com/office/officeart/2005/8/layout/target3"/>
    <dgm:cxn modelId="{59C99A53-592C-4D00-B883-BFEFB95C4524}" type="presParOf" srcId="{71045F8C-00FA-488E-A7BD-E2E6753D979D}" destId="{D7419528-33A6-416D-9E64-B3F7915C5149}" srcOrd="13" destOrd="0" presId="urn:microsoft.com/office/officeart/2005/8/layout/target3"/>
    <dgm:cxn modelId="{965345F7-1F7C-4873-933E-E4753E85D67A}" type="presParOf" srcId="{71045F8C-00FA-488E-A7BD-E2E6753D979D}" destId="{97289DF2-90F4-4EC2-A9FC-633B00BAB610}" srcOrd="14" destOrd="0" presId="urn:microsoft.com/office/officeart/2005/8/layout/target3"/>
    <dgm:cxn modelId="{73F1B8AD-A85C-4CF1-8654-3B5C82BDFE2F}" type="presParOf" srcId="{71045F8C-00FA-488E-A7BD-E2E6753D979D}" destId="{234EBA9D-95B4-4C20-A84E-6F65F1085DC6}" srcOrd="15" destOrd="0" presId="urn:microsoft.com/office/officeart/2005/8/layout/target3"/>
    <dgm:cxn modelId="{6B7E8D4B-59B4-4CEE-84C0-A1C23568BEEC}" type="presParOf" srcId="{71045F8C-00FA-488E-A7BD-E2E6753D979D}" destId="{12255512-213F-41DF-90A6-8B4CD74A2B52}" srcOrd="16" destOrd="0" presId="urn:microsoft.com/office/officeart/2005/8/layout/target3"/>
    <dgm:cxn modelId="{47107674-91E8-4608-86B1-C628E1CD1CFE}" type="presParOf" srcId="{71045F8C-00FA-488E-A7BD-E2E6753D979D}" destId="{50C2F88D-8688-44C2-A854-691F34009D3B}" srcOrd="17" destOrd="0" presId="urn:microsoft.com/office/officeart/2005/8/layout/target3"/>
    <dgm:cxn modelId="{0F292102-2446-4023-8C01-63BA86AC5920}" type="presParOf" srcId="{71045F8C-00FA-488E-A7BD-E2E6753D979D}" destId="{4D19AB04-24FA-40C2-B203-52AE3D15E171}" srcOrd="18" destOrd="0" presId="urn:microsoft.com/office/officeart/2005/8/layout/target3"/>
    <dgm:cxn modelId="{3163C8F5-0333-474E-80C4-A71893FEEBB3}" type="presParOf" srcId="{71045F8C-00FA-488E-A7BD-E2E6753D979D}" destId="{832BF48F-0145-4429-9E02-8FCA946CCE9E}" srcOrd="19" destOrd="0" presId="urn:microsoft.com/office/officeart/2005/8/layout/target3"/>
    <dgm:cxn modelId="{480D834F-25E6-4780-8661-F3C238C283EC}" type="presParOf" srcId="{71045F8C-00FA-488E-A7BD-E2E6753D979D}" destId="{E7297F21-D4FD-4A41-AE58-814D01A6B5E7}" srcOrd="20" destOrd="0" presId="urn:microsoft.com/office/officeart/2005/8/layout/target3"/>
    <dgm:cxn modelId="{A612D8EC-39AC-4B7A-8C02-7B008B5E005B}" type="presParOf" srcId="{71045F8C-00FA-488E-A7BD-E2E6753D979D}" destId="{F69A1436-182C-465B-AD7F-FE48E0C090C1}" srcOrd="21" destOrd="0" presId="urn:microsoft.com/office/officeart/2005/8/layout/target3"/>
    <dgm:cxn modelId="{BC06E38B-EF3E-4CFA-B85C-1A557A6B2563}" type="presParOf" srcId="{71045F8C-00FA-488E-A7BD-E2E6753D979D}" destId="{AA41A67C-3D3F-4AE9-9E0F-5D7F7BB2E741}" srcOrd="22" destOrd="0" presId="urn:microsoft.com/office/officeart/2005/8/layout/target3"/>
    <dgm:cxn modelId="{D450E539-3829-43F9-8577-0DEA540C3673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Drahomíra Sladká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VY_52_INOVACE_05_Buňka </a:t>
          </a:r>
          <a:r>
            <a:rPr lang="cs-CZ" sz="1400" kern="1200" dirty="0" smtClean="0"/>
            <a:t>– procvičování učiva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Přírodopis pro 6.- 9.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Buňka – procvičování učiva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137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923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207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4248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9145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783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7054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0369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2667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0097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1717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61A87-AFD7-486C-BDCF-23D66FBEACF4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661AC-ACA8-48A6-AC17-AE7F2C4B6C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4902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5111530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352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796308"/>
              </p:ext>
            </p:extLst>
          </p:nvPr>
        </p:nvGraphicFramePr>
        <p:xfrm>
          <a:off x="1524000" y="1397000"/>
          <a:ext cx="6096000" cy="26720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slouží k procvič. učiva, podporuje aktivní procvič. učiva s využitím interaktiv.  tabule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346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Buňka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Procvičování učiva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51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277471"/>
            <a:ext cx="806489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1.Uveď význam jednotlivých částí buňky:</a:t>
            </a:r>
          </a:p>
          <a:p>
            <a:pPr marL="457200" indent="-457200">
              <a:buAutoNum type="arabicPeriod"/>
            </a:pPr>
            <a:r>
              <a:rPr lang="cs-CZ" sz="3200" dirty="0" smtClean="0"/>
              <a:t>Jádro</a:t>
            </a:r>
          </a:p>
          <a:p>
            <a:pPr marL="457200" indent="-457200">
              <a:buAutoNum type="arabicPeriod"/>
            </a:pPr>
            <a:r>
              <a:rPr lang="cs-CZ" sz="3200" dirty="0" smtClean="0"/>
              <a:t>Vakuola</a:t>
            </a:r>
          </a:p>
          <a:p>
            <a:pPr marL="457200" indent="-457200">
              <a:buAutoNum type="arabicPeriod"/>
            </a:pPr>
            <a:r>
              <a:rPr lang="cs-CZ" sz="3200" dirty="0" smtClean="0"/>
              <a:t>Mitochondrie</a:t>
            </a:r>
          </a:p>
          <a:p>
            <a:pPr marL="457200" indent="-457200">
              <a:buAutoNum type="arabicPeriod"/>
            </a:pPr>
            <a:r>
              <a:rPr lang="cs-CZ" sz="3200" dirty="0" smtClean="0"/>
              <a:t>Chloroplast</a:t>
            </a:r>
          </a:p>
          <a:p>
            <a:pPr marL="457200" indent="-457200">
              <a:buAutoNum type="arabicPeriod"/>
            </a:pPr>
            <a:r>
              <a:rPr lang="cs-CZ" sz="3200" dirty="0" smtClean="0"/>
              <a:t>Ribozom</a:t>
            </a:r>
          </a:p>
          <a:p>
            <a:pPr marL="457200" indent="-457200">
              <a:buAutoNum type="arabicPeriod"/>
            </a:pPr>
            <a:r>
              <a:rPr lang="cs-CZ" sz="3200" dirty="0" smtClean="0"/>
              <a:t>Lysozom</a:t>
            </a:r>
          </a:p>
          <a:p>
            <a:pPr marL="457200" indent="-457200">
              <a:buAutoNum type="arabicPeriod"/>
            </a:pPr>
            <a:r>
              <a:rPr lang="cs-CZ" sz="3200" dirty="0" smtClean="0"/>
              <a:t>Buněčná stěna</a:t>
            </a:r>
          </a:p>
          <a:p>
            <a:pPr marL="457200" indent="-457200">
              <a:buAutoNum type="arabicPeriod"/>
            </a:pPr>
            <a:r>
              <a:rPr lang="cs-CZ" sz="3200" dirty="0" smtClean="0"/>
              <a:t>Cytoplazma</a:t>
            </a:r>
          </a:p>
          <a:p>
            <a:pPr marL="457200" indent="-457200">
              <a:buAutoNum type="arabicPeriod"/>
            </a:pPr>
            <a:r>
              <a:rPr lang="cs-CZ" sz="3200" dirty="0" smtClean="0"/>
              <a:t>Cytoplazmatická blána</a:t>
            </a:r>
          </a:p>
          <a:p>
            <a:pPr marL="457200" indent="-457200">
              <a:buAutoNum type="arabicPeriod"/>
            </a:pP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692696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ÚKOLY: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17239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64704"/>
            <a:ext cx="85689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2.Které </a:t>
            </a:r>
            <a:r>
              <a:rPr lang="cs-CZ" sz="3200" dirty="0" err="1" smtClean="0">
                <a:solidFill>
                  <a:srgbClr val="FF0000"/>
                </a:solidFill>
              </a:rPr>
              <a:t>ústroječky</a:t>
            </a:r>
            <a:r>
              <a:rPr lang="cs-CZ" sz="3200" dirty="0" smtClean="0">
                <a:solidFill>
                  <a:srgbClr val="FF0000"/>
                </a:solidFill>
              </a:rPr>
              <a:t> neobsahuje živočišná buňka?</a:t>
            </a: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r>
              <a:rPr lang="cs-CZ" sz="3200" dirty="0" smtClean="0">
                <a:solidFill>
                  <a:srgbClr val="FF0000"/>
                </a:solidFill>
              </a:rPr>
              <a:t>3.Která součást buňky je v živočišné buňce a v rostlinné chybí?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78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764704"/>
            <a:ext cx="919649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Kontrola: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1.úkol:</a:t>
            </a:r>
            <a:r>
              <a:rPr lang="cs-CZ" sz="3200" dirty="0" smtClean="0"/>
              <a:t>1. jádro </a:t>
            </a:r>
            <a:r>
              <a:rPr lang="cs-CZ" sz="3200" dirty="0" smtClean="0">
                <a:solidFill>
                  <a:srgbClr val="FF0000"/>
                </a:solidFill>
              </a:rPr>
              <a:t>– řídí buňku</a:t>
            </a:r>
          </a:p>
          <a:p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          </a:t>
            </a:r>
            <a:r>
              <a:rPr lang="cs-CZ" sz="3200" dirty="0" smtClean="0"/>
              <a:t>2. vakuola </a:t>
            </a:r>
            <a:r>
              <a:rPr lang="cs-CZ" sz="3200" dirty="0" smtClean="0">
                <a:solidFill>
                  <a:srgbClr val="FF0000"/>
                </a:solidFill>
              </a:rPr>
              <a:t>– zásoba živin</a:t>
            </a:r>
          </a:p>
          <a:p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          </a:t>
            </a:r>
            <a:r>
              <a:rPr lang="cs-CZ" sz="3200" dirty="0" smtClean="0"/>
              <a:t>3. mitochondrie </a:t>
            </a:r>
            <a:r>
              <a:rPr lang="cs-CZ" sz="3200" dirty="0" smtClean="0">
                <a:solidFill>
                  <a:srgbClr val="FF0000"/>
                </a:solidFill>
              </a:rPr>
              <a:t>– buněčné dýchání</a:t>
            </a:r>
          </a:p>
          <a:p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          </a:t>
            </a:r>
            <a:r>
              <a:rPr lang="cs-CZ" sz="3200" dirty="0" smtClean="0"/>
              <a:t>4. chloroplast </a:t>
            </a:r>
            <a:r>
              <a:rPr lang="cs-CZ" sz="3200" dirty="0" smtClean="0">
                <a:solidFill>
                  <a:srgbClr val="FF0000"/>
                </a:solidFill>
              </a:rPr>
              <a:t>– fotosyntéza</a:t>
            </a:r>
          </a:p>
          <a:p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          </a:t>
            </a:r>
            <a:r>
              <a:rPr lang="cs-CZ" sz="3200" dirty="0" smtClean="0"/>
              <a:t>5. ribozom </a:t>
            </a:r>
            <a:r>
              <a:rPr lang="cs-CZ" sz="3200" dirty="0" smtClean="0">
                <a:solidFill>
                  <a:srgbClr val="FF0000"/>
                </a:solidFill>
              </a:rPr>
              <a:t>– tvorba bílkovin</a:t>
            </a:r>
          </a:p>
          <a:p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          </a:t>
            </a:r>
            <a:r>
              <a:rPr lang="cs-CZ" sz="3200" dirty="0" smtClean="0"/>
              <a:t>6. lysozom- </a:t>
            </a:r>
            <a:r>
              <a:rPr lang="cs-CZ" sz="3200" dirty="0" smtClean="0">
                <a:solidFill>
                  <a:srgbClr val="FF0000"/>
                </a:solidFill>
              </a:rPr>
              <a:t>trávení živin</a:t>
            </a:r>
          </a:p>
          <a:p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          </a:t>
            </a:r>
            <a:r>
              <a:rPr lang="cs-CZ" sz="3200" dirty="0" smtClean="0"/>
              <a:t>7. buněčná stěna </a:t>
            </a:r>
            <a:r>
              <a:rPr lang="cs-CZ" sz="3200" dirty="0" smtClean="0">
                <a:solidFill>
                  <a:srgbClr val="FF0000"/>
                </a:solidFill>
              </a:rPr>
              <a:t>– chrání, příjem látek</a:t>
            </a:r>
          </a:p>
          <a:p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          </a:t>
            </a:r>
            <a:r>
              <a:rPr lang="cs-CZ" sz="3200" dirty="0" smtClean="0"/>
              <a:t>8. cytoplazma </a:t>
            </a:r>
            <a:r>
              <a:rPr lang="cs-CZ" sz="3200" dirty="0" smtClean="0">
                <a:solidFill>
                  <a:srgbClr val="FF0000"/>
                </a:solidFill>
              </a:rPr>
              <a:t>– vyplňuje, přeměny látek</a:t>
            </a:r>
          </a:p>
          <a:p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          </a:t>
            </a:r>
            <a:r>
              <a:rPr lang="cs-CZ" sz="3200" dirty="0" smtClean="0"/>
              <a:t>9. </a:t>
            </a:r>
            <a:r>
              <a:rPr lang="cs-CZ" sz="3200" dirty="0" err="1" smtClean="0"/>
              <a:t>cytopl</a:t>
            </a:r>
            <a:r>
              <a:rPr lang="cs-CZ" sz="3200" dirty="0" smtClean="0"/>
              <a:t>. </a:t>
            </a:r>
            <a:r>
              <a:rPr lang="cs-CZ" sz="3200" dirty="0"/>
              <a:t>b</a:t>
            </a:r>
            <a:r>
              <a:rPr lang="cs-CZ" sz="3200" dirty="0" smtClean="0"/>
              <a:t>lána </a:t>
            </a:r>
            <a:r>
              <a:rPr lang="cs-CZ" sz="3200" dirty="0" smtClean="0">
                <a:solidFill>
                  <a:srgbClr val="FF0000"/>
                </a:solidFill>
              </a:rPr>
              <a:t>– příjem látek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 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96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836712"/>
            <a:ext cx="819807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Kontrola: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2.úkol: </a:t>
            </a:r>
            <a:r>
              <a:rPr lang="cs-CZ" sz="3200" dirty="0" smtClean="0"/>
              <a:t>V živočišné buňce vždy chybí 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    </a:t>
            </a:r>
            <a:r>
              <a:rPr lang="cs-CZ" sz="3200" b="1" dirty="0" smtClean="0"/>
              <a:t>chloroplasty</a:t>
            </a:r>
            <a:r>
              <a:rPr lang="cs-CZ" sz="3200" dirty="0" smtClean="0"/>
              <a:t>, většinou i </a:t>
            </a:r>
            <a:r>
              <a:rPr lang="cs-CZ" sz="3200" b="1" dirty="0" smtClean="0"/>
              <a:t>vakuoly</a:t>
            </a:r>
            <a:r>
              <a:rPr lang="cs-CZ" sz="3200" dirty="0" smtClean="0"/>
              <a:t> a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    </a:t>
            </a:r>
            <a:r>
              <a:rPr lang="cs-CZ" sz="3200" b="1" dirty="0" smtClean="0"/>
              <a:t>buněčná stěna</a:t>
            </a:r>
            <a:r>
              <a:rPr lang="cs-CZ" sz="3200" dirty="0" smtClean="0"/>
              <a:t>.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3.úkol: </a:t>
            </a:r>
            <a:r>
              <a:rPr lang="cs-CZ" sz="3200" dirty="0" smtClean="0"/>
              <a:t>V živočišné buňce je navíc </a:t>
            </a:r>
            <a:r>
              <a:rPr lang="cs-CZ" sz="3200" b="1" dirty="0" smtClean="0"/>
              <a:t>lysozom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53782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219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Buňka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Buňka</dc:title>
  <dc:creator>Sladká</dc:creator>
  <cp:lastModifiedBy>Sladká</cp:lastModifiedBy>
  <cp:revision>15</cp:revision>
  <dcterms:created xsi:type="dcterms:W3CDTF">2012-02-21T13:01:36Z</dcterms:created>
  <dcterms:modified xsi:type="dcterms:W3CDTF">2012-03-02T21:19:53Z</dcterms:modified>
</cp:coreProperties>
</file>