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676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308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133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283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84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012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447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382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550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206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541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7A70A-76B2-4085-85BD-67B6A54792E5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BD35F-324B-45F6-9B15-442A7E75D2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465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4/44/Dog_anatomy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8028906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4"/>
                <a:gridCol w="542516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20.9.2012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VY_52_INOVACE_25_pes domácí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9679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72816"/>
            <a:ext cx="7560840" cy="3865984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jako opora při výkladu učební látky.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Shrnuje základní informace na dané téma, s žáky je možno rozvinout diskuzi o vlastních zkušenostech.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tabulí, nebo samostatně na počítačích.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Pracovní list je určen k prověření znalostí.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kliknutím.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92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Pes domácí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6192688" cy="4638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546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 u="sng" dirty="0" smtClean="0"/>
              <a:t>Pes domácí </a:t>
            </a:r>
            <a:r>
              <a:rPr lang="cs-CZ" sz="2000" dirty="0" smtClean="0"/>
              <a:t>(Canis lupus f. familiaris) 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/>
              <a:t>Obratlovec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Savec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Masožravec</a:t>
            </a: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Je </a:t>
            </a:r>
            <a:r>
              <a:rPr lang="cs-CZ" sz="2000" b="1" dirty="0" smtClean="0"/>
              <a:t>největší domestikovaná šelma </a:t>
            </a:r>
            <a:r>
              <a:rPr lang="cs-CZ" sz="2000" dirty="0" smtClean="0"/>
              <a:t>a nejstarší domestikované zvíře vůbec, </a:t>
            </a:r>
          </a:p>
          <a:p>
            <a:pPr marL="0" indent="0">
              <a:buNone/>
            </a:pPr>
            <a:r>
              <a:rPr lang="cs-CZ" sz="2000" dirty="0" smtClean="0"/>
              <a:t>provázející člověka minimálně 14 tisíc let. Obecně se předpokládá, že se jedná o</a:t>
            </a:r>
            <a:r>
              <a:rPr lang="cs-CZ" sz="2000" b="1" dirty="0" smtClean="0"/>
              <a:t> zdomácnělého </a:t>
            </a:r>
            <a:r>
              <a:rPr lang="cs-CZ" sz="2000" dirty="0" smtClean="0"/>
              <a:t>a změněného</a:t>
            </a:r>
            <a:r>
              <a:rPr lang="cs-CZ" sz="2000" b="1" dirty="0" smtClean="0"/>
              <a:t> vlka </a:t>
            </a:r>
            <a:r>
              <a:rPr lang="cs-CZ" sz="2000" dirty="0" smtClean="0"/>
              <a:t>obecného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01737EWH\MP9004448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2656"/>
            <a:ext cx="3027032" cy="397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30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Stavba těla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Pes patří mezi </a:t>
            </a:r>
            <a:r>
              <a:rPr lang="cs-CZ" sz="2000" b="1" dirty="0" smtClean="0"/>
              <a:t>psovité šelmy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r>
              <a:rPr lang="cs-CZ" sz="2000" dirty="0" smtClean="0"/>
              <a:t>Má štíhlé </a:t>
            </a:r>
            <a:r>
              <a:rPr lang="cs-CZ" sz="2000" b="1" dirty="0" smtClean="0"/>
              <a:t>svalnaté tělo </a:t>
            </a:r>
            <a:r>
              <a:rPr lang="cs-CZ" sz="2000" dirty="0" smtClean="0"/>
              <a:t>s mohutným hrudníkem. </a:t>
            </a:r>
          </a:p>
          <a:p>
            <a:pPr marL="0" indent="0">
              <a:buNone/>
            </a:pPr>
            <a:r>
              <a:rPr lang="cs-CZ" sz="2000" dirty="0" smtClean="0"/>
              <a:t>Na hrudník je nasazen </a:t>
            </a:r>
            <a:r>
              <a:rPr lang="cs-CZ" sz="2000" b="1" dirty="0" smtClean="0"/>
              <a:t>svalnatý krk</a:t>
            </a:r>
            <a:r>
              <a:rPr lang="cs-CZ" sz="2000" dirty="0" smtClean="0"/>
              <a:t>, který nese hlavu s prodlouženou čenichovou partií. </a:t>
            </a:r>
          </a:p>
          <a:p>
            <a:pPr marL="0" indent="0">
              <a:buNone/>
            </a:pPr>
            <a:r>
              <a:rPr lang="cs-CZ" sz="2000" dirty="0" smtClean="0"/>
              <a:t>Oči jsou menší, naopak </a:t>
            </a:r>
            <a:r>
              <a:rPr lang="cs-CZ" sz="2000" b="1" dirty="0" smtClean="0"/>
              <a:t>ušní boltce nápadné</a:t>
            </a:r>
            <a:r>
              <a:rPr lang="cs-CZ" sz="2000" dirty="0" smtClean="0"/>
              <a:t>. </a:t>
            </a:r>
          </a:p>
          <a:p>
            <a:pPr marL="0" indent="0">
              <a:buNone/>
            </a:pPr>
            <a:r>
              <a:rPr lang="cs-CZ" sz="2000" dirty="0" smtClean="0"/>
              <a:t>Končetiny jsou stavěny pro vytrvalost v chůzi i běhu. Pes je </a:t>
            </a:r>
            <a:r>
              <a:rPr lang="cs-CZ" sz="2000" b="1" dirty="0" smtClean="0"/>
              <a:t>prstochodec</a:t>
            </a:r>
            <a:r>
              <a:rPr lang="cs-CZ" sz="2000" dirty="0" smtClean="0"/>
              <a:t>, našlapuje na pružné nášlapové polštáře, </a:t>
            </a:r>
            <a:r>
              <a:rPr lang="cs-CZ" sz="2000" b="1" dirty="0" smtClean="0"/>
              <a:t>drápy</a:t>
            </a:r>
            <a:r>
              <a:rPr lang="cs-CZ" sz="2000" dirty="0" smtClean="0"/>
              <a:t> jsou pevné, tupé a </a:t>
            </a:r>
            <a:r>
              <a:rPr lang="cs-CZ" sz="2000" b="1" dirty="0" smtClean="0"/>
              <a:t>nezatažitelné</a:t>
            </a:r>
            <a:r>
              <a:rPr lang="cs-CZ" sz="2000" dirty="0" smtClean="0"/>
              <a:t>. Na předních končetinách má pes pět prstů, na zadních končetinách jsou zpravidla jen čtyři prsty.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b="1" dirty="0" smtClean="0"/>
              <a:t>Ocas</a:t>
            </a:r>
            <a:r>
              <a:rPr lang="cs-CZ" sz="2000" dirty="0" smtClean="0"/>
              <a:t> psa je obecně středně dlouhý a jen málokdy je zcela rovný, často bývá šavlovitý, srpovitý nebo aspoň jeho konec je stočený vzhůru. </a:t>
            </a:r>
          </a:p>
          <a:p>
            <a:pPr marL="0" indent="0">
              <a:buNone/>
            </a:pPr>
            <a:r>
              <a:rPr lang="cs-CZ" sz="2000" dirty="0" smtClean="0"/>
              <a:t>Tělo psa je zpravidla kryté</a:t>
            </a:r>
            <a:r>
              <a:rPr lang="cs-CZ" sz="2000" b="1" dirty="0" smtClean="0"/>
              <a:t> srstí </a:t>
            </a:r>
            <a:r>
              <a:rPr lang="cs-CZ" sz="2000" dirty="0" smtClean="0"/>
              <a:t>různé délky i struktury.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8677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Dog anatom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508" y="0"/>
            <a:ext cx="6576869" cy="46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452320" y="2056686"/>
            <a:ext cx="1841563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17) stehno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18</a:t>
            </a:r>
            <a:r>
              <a:rPr lang="cs-CZ" dirty="0">
                <a:solidFill>
                  <a:srgbClr val="C00000"/>
                </a:solidFill>
              </a:rPr>
              <a:t>) hlezna</a:t>
            </a:r>
          </a:p>
          <a:p>
            <a:r>
              <a:rPr lang="cs-CZ" dirty="0">
                <a:solidFill>
                  <a:srgbClr val="C00000"/>
                </a:solidFill>
              </a:rPr>
              <a:t>19) nárt</a:t>
            </a:r>
          </a:p>
          <a:p>
            <a:r>
              <a:rPr lang="cs-CZ" dirty="0">
                <a:solidFill>
                  <a:srgbClr val="C00000"/>
                </a:solidFill>
              </a:rPr>
              <a:t>20) tlapky</a:t>
            </a:r>
          </a:p>
          <a:p>
            <a:r>
              <a:rPr lang="cs-CZ" dirty="0">
                <a:solidFill>
                  <a:srgbClr val="C00000"/>
                </a:solidFill>
              </a:rPr>
              <a:t>21) bérec</a:t>
            </a:r>
          </a:p>
          <a:p>
            <a:r>
              <a:rPr lang="cs-CZ" dirty="0">
                <a:solidFill>
                  <a:srgbClr val="C00000"/>
                </a:solidFill>
              </a:rPr>
              <a:t>22) koleno</a:t>
            </a:r>
          </a:p>
          <a:p>
            <a:r>
              <a:rPr lang="cs-CZ" dirty="0">
                <a:solidFill>
                  <a:srgbClr val="C00000"/>
                </a:solidFill>
              </a:rPr>
              <a:t>23) slabina</a:t>
            </a:r>
          </a:p>
          <a:p>
            <a:r>
              <a:rPr lang="cs-CZ" dirty="0">
                <a:solidFill>
                  <a:srgbClr val="C00000"/>
                </a:solidFill>
              </a:rPr>
              <a:t>24) břicho</a:t>
            </a:r>
          </a:p>
          <a:p>
            <a:r>
              <a:rPr lang="cs-CZ" dirty="0">
                <a:solidFill>
                  <a:srgbClr val="C00000"/>
                </a:solidFill>
              </a:rPr>
              <a:t>25) loket</a:t>
            </a:r>
          </a:p>
          <a:p>
            <a:r>
              <a:rPr lang="cs-CZ" dirty="0">
                <a:solidFill>
                  <a:srgbClr val="C00000"/>
                </a:solidFill>
              </a:rPr>
              <a:t>26) zápěstní klouby</a:t>
            </a:r>
          </a:p>
          <a:p>
            <a:r>
              <a:rPr lang="cs-CZ" dirty="0">
                <a:solidFill>
                  <a:srgbClr val="C00000"/>
                </a:solidFill>
              </a:rPr>
              <a:t>27) nadprstí</a:t>
            </a:r>
          </a:p>
          <a:p>
            <a:r>
              <a:rPr lang="cs-CZ" dirty="0">
                <a:solidFill>
                  <a:srgbClr val="C00000"/>
                </a:solidFill>
              </a:rPr>
              <a:t>28) předloktí</a:t>
            </a:r>
          </a:p>
          <a:p>
            <a:r>
              <a:rPr lang="cs-CZ" dirty="0">
                <a:solidFill>
                  <a:srgbClr val="C00000"/>
                </a:solidFill>
              </a:rPr>
              <a:t>29) předhrudí</a:t>
            </a:r>
          </a:p>
          <a:p>
            <a:r>
              <a:rPr lang="cs-CZ" dirty="0">
                <a:solidFill>
                  <a:srgbClr val="C00000"/>
                </a:solidFill>
              </a:rPr>
              <a:t>30) hrudník</a:t>
            </a:r>
          </a:p>
          <a:p>
            <a:r>
              <a:rPr lang="cs-CZ" dirty="0">
                <a:solidFill>
                  <a:srgbClr val="C00000"/>
                </a:solidFill>
              </a:rPr>
              <a:t>31) rameno</a:t>
            </a:r>
          </a:p>
          <a:p>
            <a:r>
              <a:rPr lang="cs-CZ" dirty="0">
                <a:solidFill>
                  <a:srgbClr val="C00000"/>
                </a:solidFill>
              </a:rPr>
              <a:t>32) lopatka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8975" y="4797152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620" y="2276872"/>
            <a:ext cx="24482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srgbClr val="C00000"/>
                </a:solidFill>
              </a:rPr>
              <a:t>1) čelo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2) stop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3) hřbet nosu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4) nosní houba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5) převislé ucho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6) týl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7) pysky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8) morda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9) spodní čelist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10) hrdlo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11) šíje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12) kohoutek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13) hřbet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14) bedra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15) záď</a:t>
            </a:r>
          </a:p>
          <a:p>
            <a:pPr lvl="0"/>
            <a:r>
              <a:rPr lang="cs-CZ" dirty="0">
                <a:solidFill>
                  <a:srgbClr val="C00000"/>
                </a:solidFill>
              </a:rPr>
              <a:t>16) ocas </a:t>
            </a:r>
          </a:p>
        </p:txBody>
      </p:sp>
    </p:spTree>
    <p:extLst>
      <p:ext uri="{BB962C8B-B14F-4D97-AF65-F5344CB8AC3E}">
        <p14:creationId xmlns:p14="http://schemas.microsoft.com/office/powerpoint/2010/main" val="260792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kost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908720"/>
            <a:ext cx="5753100" cy="52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836260" y="302359"/>
            <a:ext cx="306197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1. Lebka</a:t>
            </a:r>
          </a:p>
          <a:p>
            <a:r>
              <a:rPr lang="cs-CZ" sz="2000" dirty="0"/>
              <a:t>2. Krční obratle</a:t>
            </a:r>
          </a:p>
          <a:p>
            <a:r>
              <a:rPr lang="cs-CZ" sz="2000" dirty="0"/>
              <a:t>3. Hrudní obratle</a:t>
            </a:r>
          </a:p>
          <a:p>
            <a:r>
              <a:rPr lang="cs-CZ" sz="2000" dirty="0"/>
              <a:t>4. Bederní obratle</a:t>
            </a:r>
          </a:p>
          <a:p>
            <a:r>
              <a:rPr lang="cs-CZ" sz="2000" dirty="0"/>
              <a:t>5.-6. Ocasní obratle</a:t>
            </a:r>
          </a:p>
          <a:p>
            <a:r>
              <a:rPr lang="cs-CZ" sz="2000" dirty="0"/>
              <a:t>7. Pánev</a:t>
            </a:r>
          </a:p>
          <a:p>
            <a:r>
              <a:rPr lang="cs-CZ" sz="2000" dirty="0"/>
              <a:t>8. Kyčelní kloub</a:t>
            </a:r>
          </a:p>
          <a:p>
            <a:r>
              <a:rPr lang="cs-CZ" sz="2000" dirty="0"/>
              <a:t>9. </a:t>
            </a:r>
            <a:r>
              <a:rPr lang="cs-CZ" sz="2000" dirty="0" smtClean="0"/>
              <a:t>Stehenní </a:t>
            </a:r>
            <a:r>
              <a:rPr lang="cs-CZ" sz="2000" dirty="0"/>
              <a:t>kost</a:t>
            </a:r>
          </a:p>
          <a:p>
            <a:r>
              <a:rPr lang="cs-CZ" sz="2000" dirty="0"/>
              <a:t>10. Čéška</a:t>
            </a:r>
          </a:p>
          <a:p>
            <a:r>
              <a:rPr lang="cs-CZ" sz="2000" dirty="0"/>
              <a:t>11. Lýtková kost</a:t>
            </a:r>
          </a:p>
          <a:p>
            <a:r>
              <a:rPr lang="cs-CZ" sz="2000" dirty="0"/>
              <a:t>12. Holenní kost</a:t>
            </a:r>
          </a:p>
          <a:p>
            <a:r>
              <a:rPr lang="cs-CZ" sz="2000" dirty="0"/>
              <a:t>13. Hlezno</a:t>
            </a:r>
          </a:p>
          <a:p>
            <a:r>
              <a:rPr lang="cs-CZ" sz="2000" dirty="0"/>
              <a:t>15. Nárt</a:t>
            </a:r>
          </a:p>
          <a:p>
            <a:r>
              <a:rPr lang="cs-CZ" sz="2000" dirty="0"/>
              <a:t>16. Prsty</a:t>
            </a:r>
          </a:p>
          <a:p>
            <a:r>
              <a:rPr lang="cs-CZ" sz="2000" dirty="0"/>
              <a:t>19. Zápěstí</a:t>
            </a:r>
          </a:p>
          <a:p>
            <a:r>
              <a:rPr lang="cs-CZ" sz="2000" dirty="0"/>
              <a:t>20. Loketní kost</a:t>
            </a:r>
          </a:p>
          <a:p>
            <a:r>
              <a:rPr lang="cs-CZ" sz="2000" dirty="0"/>
              <a:t>21. Vřetenní kost</a:t>
            </a:r>
          </a:p>
          <a:p>
            <a:r>
              <a:rPr lang="cs-CZ" sz="2000" dirty="0"/>
              <a:t>22. Hrudní kost</a:t>
            </a:r>
          </a:p>
          <a:p>
            <a:r>
              <a:rPr lang="cs-CZ" sz="2000" dirty="0"/>
              <a:t>23. Ramenní kost</a:t>
            </a:r>
          </a:p>
          <a:p>
            <a:r>
              <a:rPr lang="cs-CZ" sz="2000" dirty="0"/>
              <a:t>24. Žebra</a:t>
            </a:r>
          </a:p>
          <a:p>
            <a:r>
              <a:rPr lang="cs-CZ" sz="2000" dirty="0"/>
              <a:t>25. Lopatka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302359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Kostra psa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4597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Smysly psa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52928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u="sng" dirty="0" smtClean="0"/>
              <a:t>Čich</a:t>
            </a:r>
          </a:p>
          <a:p>
            <a:pPr marL="0" indent="0">
              <a:buNone/>
            </a:pPr>
            <a:r>
              <a:rPr lang="cs-CZ" sz="2000" dirty="0" smtClean="0"/>
              <a:t>Je </a:t>
            </a:r>
            <a:r>
              <a:rPr lang="cs-CZ" sz="2000" b="1" dirty="0"/>
              <a:t>nejvyvinutější a nejvýznamnější smysl </a:t>
            </a:r>
            <a:r>
              <a:rPr lang="cs-CZ" sz="2000" dirty="0"/>
              <a:t>psa. Odhaduje se, že je </a:t>
            </a:r>
            <a:r>
              <a:rPr lang="cs-CZ" sz="2000" dirty="0" smtClean="0"/>
              <a:t>asi</a:t>
            </a:r>
          </a:p>
          <a:p>
            <a:pPr marL="0" indent="0">
              <a:buNone/>
            </a:pPr>
            <a:r>
              <a:rPr lang="cs-CZ" sz="2000" dirty="0" smtClean="0"/>
              <a:t>100 </a:t>
            </a:r>
            <a:r>
              <a:rPr lang="cs-CZ" sz="2000" dirty="0"/>
              <a:t>000 krát citlivější než čich lidí.</a:t>
            </a:r>
          </a:p>
          <a:p>
            <a:pPr marL="0" indent="0">
              <a:buNone/>
            </a:pPr>
            <a:r>
              <a:rPr lang="cs-CZ" sz="2000" dirty="0" smtClean="0"/>
              <a:t>Čenich psa je </a:t>
            </a:r>
            <a:r>
              <a:rPr lang="cs-CZ" sz="2000" dirty="0"/>
              <a:t>obvykle </a:t>
            </a:r>
            <a:r>
              <a:rPr lang="cs-CZ" sz="2000" b="1" dirty="0" smtClean="0"/>
              <a:t>chladný </a:t>
            </a:r>
            <a:r>
              <a:rPr lang="cs-CZ" sz="2000" b="1" dirty="0"/>
              <a:t>a </a:t>
            </a:r>
            <a:r>
              <a:rPr lang="cs-CZ" sz="2000" b="1" dirty="0" smtClean="0"/>
              <a:t>vlhký</a:t>
            </a:r>
            <a:r>
              <a:rPr lang="cs-CZ" sz="2000" dirty="0" smtClean="0"/>
              <a:t>, zvlhčovaný </a:t>
            </a:r>
            <a:r>
              <a:rPr lang="cs-CZ" sz="2000" dirty="0"/>
              <a:t>sekretem, ve kterém se rozpouštějí pach nesoucí molekuly a umožňují tak jejich zachycení a zpracování. 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 descr="C:\Users\uživatel\AppData\Local\Microsoft\Windows\Temporary Internet Files\Content.IE5\P2JFCX7E\MP9004016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9380"/>
            <a:ext cx="2186973" cy="145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4005063"/>
            <a:ext cx="850995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Psí oči jsou podobné očím lidským, ale </a:t>
            </a:r>
            <a:r>
              <a:rPr lang="cs-CZ" sz="2000" dirty="0" smtClean="0"/>
              <a:t>jejich </a:t>
            </a:r>
            <a:r>
              <a:rPr lang="cs-CZ" sz="2000" dirty="0"/>
              <a:t>čočka nemůže zaostřovat stejně dobře jako u lidí, proto </a:t>
            </a:r>
            <a:r>
              <a:rPr lang="cs-CZ" sz="2000" dirty="0" smtClean="0"/>
              <a:t>netvoří </a:t>
            </a:r>
            <a:r>
              <a:rPr lang="cs-CZ" sz="2000" dirty="0"/>
              <a:t>tak ostrý obraz. Psi jsou</a:t>
            </a:r>
            <a:r>
              <a:rPr lang="cs-CZ" sz="2000" b="1" dirty="0"/>
              <a:t> dalekozrací</a:t>
            </a:r>
            <a:r>
              <a:rPr lang="cs-CZ" sz="2000" dirty="0"/>
              <a:t>, na krátkou vzdálenost nevidí ostře a k prozkoumání blízkých předmětů </a:t>
            </a:r>
            <a:r>
              <a:rPr lang="cs-CZ" sz="2000" b="1" dirty="0"/>
              <a:t>používají hlavně čich a hmat. </a:t>
            </a:r>
          </a:p>
          <a:p>
            <a:r>
              <a:rPr lang="cs-CZ" sz="2000" dirty="0"/>
              <a:t>Psi jsou </a:t>
            </a:r>
            <a:r>
              <a:rPr lang="cs-CZ" sz="2000" b="1" dirty="0"/>
              <a:t>barvoslepí</a:t>
            </a:r>
            <a:r>
              <a:rPr lang="cs-CZ" sz="2000" dirty="0"/>
              <a:t>, ale to neznamená, že nemohou vidět žádné barvy. Nerozlišují oranžovou, žlutou a zelenou barvu a pravděpodobně je vnímají jako odstíny žluté, červenou pak vidí jako hnědošedou nebo černou. Vnímají modrou barvu, ale nerozliší ji od fialové.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3569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Zrak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99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Sluch 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Rozsah slyšení zdravého </a:t>
            </a:r>
            <a:r>
              <a:rPr lang="cs-CZ" sz="2000" dirty="0" smtClean="0"/>
              <a:t>psa je </a:t>
            </a:r>
            <a:r>
              <a:rPr lang="cs-CZ" sz="2000" b="1" dirty="0"/>
              <a:t>větší</a:t>
            </a:r>
            <a:r>
              <a:rPr lang="cs-CZ" sz="2000" dirty="0"/>
              <a:t> než u </a:t>
            </a:r>
            <a:r>
              <a:rPr lang="cs-CZ" sz="2000" dirty="0" smtClean="0"/>
              <a:t>lidí. </a:t>
            </a:r>
          </a:p>
          <a:p>
            <a:pPr marL="0" indent="0">
              <a:buNone/>
            </a:pPr>
            <a:r>
              <a:rPr lang="cs-CZ" sz="2000" dirty="0" smtClean="0"/>
              <a:t>Sluchové </a:t>
            </a:r>
            <a:r>
              <a:rPr lang="cs-CZ" sz="2000" dirty="0"/>
              <a:t>schopnosti psů dále zlepšuje jejich </a:t>
            </a:r>
            <a:r>
              <a:rPr lang="cs-CZ" sz="2000" b="1" dirty="0"/>
              <a:t>ušní boltec</a:t>
            </a:r>
            <a:r>
              <a:rPr lang="cs-CZ" sz="2000" dirty="0"/>
              <a:t>, který je</a:t>
            </a:r>
            <a:r>
              <a:rPr lang="cs-CZ" sz="2000" b="1" dirty="0"/>
              <a:t> pohyblivý </a:t>
            </a:r>
            <a:r>
              <a:rPr lang="cs-CZ" sz="2000" dirty="0"/>
              <a:t>a pomáhá směrovat zvukové vlny do zvukovodu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u="sng" dirty="0" smtClean="0"/>
              <a:t>Hmat</a:t>
            </a:r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r>
              <a:rPr lang="cs-CZ" sz="2000" dirty="0" smtClean="0"/>
              <a:t>Specializované </a:t>
            </a:r>
            <a:r>
              <a:rPr lang="cs-CZ" sz="2000" dirty="0"/>
              <a:t>hmatové orgány psa jsou jeho </a:t>
            </a:r>
            <a:r>
              <a:rPr lang="cs-CZ" sz="2000" b="1" dirty="0"/>
              <a:t>hmatové chlupy</a:t>
            </a:r>
            <a:r>
              <a:rPr lang="cs-CZ" sz="2000" dirty="0"/>
              <a:t>. Psi je mají v okolí čenichu, na horním pysku, nad očima a na bradě, používají je k prozkoumávání blízkých předmětů a mohou s jejich pomocí reagovat i na drobné změny v proudění vzduchu. Dalším významným smyslovým orgánem hmatu jsou </a:t>
            </a:r>
            <a:r>
              <a:rPr lang="cs-CZ" sz="2000" b="1" dirty="0"/>
              <a:t>polštářky na tlapkách</a:t>
            </a:r>
            <a:r>
              <a:rPr lang="cs-CZ" sz="2000" dirty="0"/>
              <a:t>, v jejichž </a:t>
            </a:r>
            <a:r>
              <a:rPr lang="cs-CZ" sz="2000" dirty="0" smtClean="0"/>
              <a:t>pokožce </a:t>
            </a:r>
            <a:r>
              <a:rPr lang="cs-CZ" sz="2000" dirty="0"/>
              <a:t>se nachází množství nervových zakončení.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4099" name="Picture 3" descr="C:\Users\uživatel\AppData\Local\Microsoft\Windows\Temporary Internet Files\Content.IE5\0NS9EU6K\MP900406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8880"/>
            <a:ext cx="2627784" cy="175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621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Člověk a  pes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Úloha psa v lidské společnosti byla vždy rozmanitá, člověku je pomocníkem </a:t>
            </a:r>
            <a:r>
              <a:rPr lang="cs-CZ" sz="2000" b="1" dirty="0"/>
              <a:t>při lovu </a:t>
            </a:r>
            <a:r>
              <a:rPr lang="cs-CZ" sz="2000" dirty="0"/>
              <a:t>nebo při </a:t>
            </a:r>
            <a:r>
              <a:rPr lang="cs-CZ" sz="2000" b="1" dirty="0"/>
              <a:t>přehánění stád</a:t>
            </a:r>
            <a:r>
              <a:rPr lang="cs-CZ" sz="2000" dirty="0"/>
              <a:t>, zaujímá funkci </a:t>
            </a:r>
            <a:r>
              <a:rPr lang="cs-CZ" sz="2000" b="1" dirty="0"/>
              <a:t>strážce majetku</a:t>
            </a:r>
            <a:r>
              <a:rPr lang="cs-CZ" sz="2000" dirty="0"/>
              <a:t>, svého majitele a dalších domácích zvířat, používá se k přepravě nákladů, jako </a:t>
            </a:r>
            <a:r>
              <a:rPr lang="cs-CZ" sz="2000" b="1" dirty="0"/>
              <a:t>tažný nebo saňový </a:t>
            </a:r>
            <a:r>
              <a:rPr lang="cs-CZ" sz="2000" dirty="0"/>
              <a:t>pes, může být cvičen po použití v ozbrojených složkách či k </a:t>
            </a:r>
            <a:r>
              <a:rPr lang="cs-CZ" sz="2000" b="1" dirty="0"/>
              <a:t>asistenci </a:t>
            </a:r>
            <a:r>
              <a:rPr lang="cs-CZ" sz="2000" b="1" dirty="0" smtClean="0"/>
              <a:t>handicapovaným </a:t>
            </a:r>
            <a:r>
              <a:rPr lang="cs-CZ" sz="2000" b="1" dirty="0"/>
              <a:t>osobám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Nezastupitelná je jeho </a:t>
            </a:r>
            <a:r>
              <a:rPr lang="cs-CZ" sz="2000" dirty="0"/>
              <a:t>funkce jako společníka </a:t>
            </a:r>
            <a:r>
              <a:rPr lang="cs-CZ" sz="2000" dirty="0" smtClean="0"/>
              <a:t>a domácího mazlíčka člověka</a:t>
            </a:r>
            <a:r>
              <a:rPr lang="cs-CZ" sz="1600" dirty="0"/>
              <a:t>. </a:t>
            </a:r>
          </a:p>
        </p:txBody>
      </p:sp>
      <p:pic>
        <p:nvPicPr>
          <p:cNvPr id="5122" name="Picture 2" descr="C:\Users\uživatel\AppData\Local\Microsoft\Windows\Temporary Internet Files\Content.IE5\Z4H4DLYH\MP9003168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9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P2JFCX7E\MP9004423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61049"/>
            <a:ext cx="3298688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02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text: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Pes je šelma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Jeho nejdokonalejším smyslem je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Drápy na tlapkách má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Jeho tělo je pokryto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Psí tlamě se odborně říká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Vyjmenuj některá plemena psa: např. 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3569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text: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Pes je šelma </a:t>
            </a:r>
            <a:r>
              <a:rPr lang="cs-CZ" sz="2000" dirty="0" smtClean="0">
                <a:solidFill>
                  <a:srgbClr val="C00000"/>
                </a:solidFill>
              </a:rPr>
              <a:t>psovitá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Jeho nejdokonalejším smyslem je </a:t>
            </a:r>
            <a:r>
              <a:rPr lang="cs-CZ" sz="2000" dirty="0" smtClean="0">
                <a:solidFill>
                  <a:srgbClr val="C00000"/>
                </a:solidFill>
              </a:rPr>
              <a:t>čich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Drápy na tlapkách má </a:t>
            </a:r>
            <a:r>
              <a:rPr lang="cs-CZ" sz="2000" dirty="0" smtClean="0">
                <a:solidFill>
                  <a:srgbClr val="C00000"/>
                </a:solidFill>
              </a:rPr>
              <a:t>nezatažitelné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Jeho tělo je pokryto </a:t>
            </a:r>
            <a:r>
              <a:rPr lang="cs-CZ" sz="2000" dirty="0" smtClean="0">
                <a:solidFill>
                  <a:srgbClr val="C00000"/>
                </a:solidFill>
              </a:rPr>
              <a:t>srstí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Psí tlamě se odborně říká </a:t>
            </a:r>
            <a:r>
              <a:rPr lang="cs-CZ" sz="2000" dirty="0" smtClean="0">
                <a:solidFill>
                  <a:srgbClr val="C00000"/>
                </a:solidFill>
              </a:rPr>
              <a:t>morda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Vyjmenuj některá plemena psa: např. </a:t>
            </a:r>
            <a:r>
              <a:rPr lang="cs-CZ" sz="2000" dirty="0" smtClean="0">
                <a:solidFill>
                  <a:srgbClr val="C00000"/>
                </a:solidFill>
              </a:rPr>
              <a:t>bernardýn, německý ovčák, doga, jezevčík, labrador, retrívr , buldok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6147" name="Picture 3" descr="C:\Users\uživatel\AppData\Local\Microsoft\Windows\Temporary Internet Files\Content.IE5\63OLIM5R\MP9002890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836712"/>
            <a:ext cx="241401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906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9046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</a:t>
            </a:r>
            <a:r>
              <a:rPr lang="cs-CZ" sz="1400" dirty="0" smtClean="0"/>
              <a:t>: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200" dirty="0" smtClean="0"/>
              <a:t>URSULA SCHNEIDER. http://cs.wikipedia.org/wiki/Pes_dom%C3%A1c%C3%AD [online]. [cit. 26.2.2013]. Dostupný na WWW: http://cs.wikipedia.org/wiki/Soubor:Helos_11.jpg </a:t>
            </a:r>
            <a:br>
              <a:rPr lang="cs-CZ" sz="1200" dirty="0" smtClean="0"/>
            </a:br>
            <a:r>
              <a:rPr lang="cs-CZ" sz="1200" dirty="0" smtClean="0"/>
              <a:t>PŘISPĚVATALÉ. http://cs.wikipedia.org/wiki/Pes_dom%C3%A1c%C3%AD [online]. [cit. 26.2.2013]. Dostupný na WWW: http://cs.wikipedia.org/wiki/Pes_dom%C3%A1c%C3%AD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PRSKAVKA. http://cs.wikipedia.org/wiki/Exteri%C3%A9r_psa [online]. [cit. 26.2.2013]. Dostupný na WWW: http://cs.wikipedia.org/wiki/Soubor:T%C4%9Blo_psa_(%C4%8Desky).svg </a:t>
            </a:r>
            <a:br>
              <a:rPr lang="cs-CZ" sz="1200" dirty="0"/>
            </a:br>
            <a:r>
              <a:rPr lang="cs-CZ" sz="1200" dirty="0"/>
              <a:t>AUTOR NEUVEDEN. kynologicky.blog.cz/0704 [online]. [cit. 26.2.2013]. Dostupný na WWW: http://obrazky.cz/detail?q=kostra%20psa&amp;offset=1&amp;limit=20&amp;bUrlPar=filter%3D1&amp;resNum=2&amp;ref=http%3A//www.seznam.cz/&amp;resID=hQG5iQG5T63dCZ4Zk-0HzCcWl8499VsZu17qn4rzAe4&amp;imgURL=http%3A//nd01.jxs.cz/703/449/8c0e5cd256_2168354_o2.jpg&amp;pageURL=http%3A//kynologicky.blog.cz/0704&amp;imgX=604&amp;imgY=550&amp;imgSize=57&amp;thURL=http%3A//media1.picsearch.com/is%3FhQG5iQG5T63dCZ4Zk-0HzCcWl8499VsZu17qn4rzAe4&amp;thX=128&amp;thY=117&amp;qNoSite=kostra%2Bpsa&amp;siteWWW=&amp;</a:t>
            </a:r>
            <a:r>
              <a:rPr lang="cs-CZ" sz="1200" dirty="0" smtClean="0"/>
              <a:t>sId=YInMvCpvwc6OdjUusXOe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MIDER. http://cs.wikipedia.org/wiki/Anatomie_psa_dom%C3%A1c%C3%ADho [online]. [cit. 26.2.2013]. Dostupný na WWW: http://cs.wikipedia.org/wiki/Soubor:Dog_anatomy.jpg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 </a:t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8377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820</Words>
  <Application>Microsoft Office PowerPoint</Application>
  <PresentationFormat>Předvádění na obrazovce (4:3)</PresentationFormat>
  <Paragraphs>142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Pes domácí</vt:lpstr>
      <vt:lpstr>Pes domácí (Canis lupus f. familiaris) </vt:lpstr>
      <vt:lpstr>Stavba těla</vt:lpstr>
      <vt:lpstr>Prezentace aplikace PowerPoint</vt:lpstr>
      <vt:lpstr>Prezentace aplikace PowerPoint</vt:lpstr>
      <vt:lpstr>Smysly psa</vt:lpstr>
      <vt:lpstr>Sluch </vt:lpstr>
      <vt:lpstr>Člověk a  pes</vt:lpstr>
      <vt:lpstr>Doplň text:</vt:lpstr>
      <vt:lpstr>Doplň text:</vt:lpstr>
      <vt:lpstr>Použité zdroje:  URSULA SCHNEIDER. http://cs.wikipedia.org/wiki/Pes_dom%C3%A1c%C3%AD [online]. [cit. 26.2.2013]. Dostupný na WWW: http://cs.wikipedia.org/wiki/Soubor:Helos_11.jpg  PŘISPĚVATALÉ. http://cs.wikipedia.org/wiki/Pes_dom%C3%A1c%C3%AD [online]. [cit. 26.2.2013]. Dostupný na WWW: http://cs.wikipedia.org/wiki/Pes_dom%C3%A1c%C3%AD  PRSKAVKA. http://cs.wikipedia.org/wiki/Exteri%C3%A9r_psa [online]. [cit. 26.2.2013]. Dostupný na WWW: http://cs.wikipedia.org/wiki/Soubor:T%C4%9Blo_psa_(%C4%8Desky).svg  AUTOR NEUVEDEN. kynologicky.blog.cz/0704 [online]. [cit. 26.2.2013]. Dostupný na WWW: http://obrazky.cz/detail?q=kostra%20psa&amp;offset=1&amp;limit=20&amp;bUrlPar=filter%3D1&amp;resNum=2&amp;ref=http%3A//www.seznam.cz/&amp;resID=hQG5iQG5T63dCZ4Zk-0HzCcWl8499VsZu17qn4rzAe4&amp;imgURL=http%3A//nd01.jxs.cz/703/449/8c0e5cd256_2168354_o2.jpg&amp;pageURL=http%3A//kynologicky.blog.cz/0704&amp;imgX=604&amp;imgY=550&amp;imgSize=57&amp;thURL=http%3A//media1.picsearch.com/is%3FhQG5iQG5T63dCZ4Zk-0HzCcWl8499VsZu17qn4rzAe4&amp;thX=128&amp;thY=117&amp;qNoSite=kostra%2Bpsa&amp;siteWWW=&amp;sId=YInMvCpvwc6OdjUusXOe MIDER. http://cs.wikipedia.org/wiki/Anatomie_psa_dom%C3%A1c%C3%ADho [online]. [cit. 26.2.2013]. Dostupný na WWW: http://cs.wikipedia.org/wiki/Soubor:Dog_anatomy.jpg   vlastní zdroj 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12</cp:revision>
  <dcterms:created xsi:type="dcterms:W3CDTF">2013-02-26T06:37:26Z</dcterms:created>
  <dcterms:modified xsi:type="dcterms:W3CDTF">2013-02-26T14:15:17Z</dcterms:modified>
</cp:coreProperties>
</file>