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6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84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547863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640451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764704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VY_32_INOVACE_290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77281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II.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212976"/>
          <a:ext cx="5897880" cy="3246628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Arial"/>
                          <a:ea typeface="Times New Roman"/>
                          <a:cs typeface="Times New Roman"/>
                        </a:rPr>
                        <a:t>Posloupnosti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Definice posloupnosti, posloupnost konečná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, nekonečná, </a:t>
                      </a:r>
                      <a:r>
                        <a:rPr lang="cs-CZ" sz="160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Fibonnacciho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posloupnost, 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vzorec pro  n-</a:t>
                      </a:r>
                      <a:r>
                        <a:rPr lang="cs-CZ" sz="160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tý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člen, graf, typové příklady.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posloupnost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1187624" y="1844824"/>
            <a:ext cx="648446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Posloupnost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79512" y="138118"/>
            <a:ext cx="8855967" cy="550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Příklady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: posloupnost událostí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</a:t>
            </a:r>
            <a:r>
              <a:rPr kumimoji="0" lang="cs-CZ" sz="4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 posloupnost kroků   vedoucích k cíli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: posloupnost českých králů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Posloupnost naznačuje, že jde o pořadí a o to, jak po sobě následují dané události jdou.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0" y="1578278"/>
            <a:ext cx="9144000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Definice: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Posloupnost je funkce, jejímž definičním oborem je množina N všech přirozených čísel.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0" y="-16351"/>
            <a:ext cx="9036496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Příklady: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2, 4, 6, 8, 10, . . .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každému přirozenému </a:t>
            </a: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přiřadíme číslo </a:t>
            </a: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2n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2852936"/>
            <a:ext cx="806624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1, 4, 9, 16, 25, . . .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každému přirozenému </a:t>
            </a: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přiřadíme číslo </a:t>
            </a: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n²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5877272"/>
            <a:ext cx="91440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každému přirozenému </a:t>
            </a: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přiřadíme číslo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0" y="14192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504" y="4725144"/>
            <a:ext cx="2232248" cy="1013561"/>
          </a:xfrm>
          <a:prstGeom prst="rect">
            <a:avLst/>
          </a:prstGeom>
          <a:noFill/>
        </p:spPr>
      </p:pic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24328" y="5733256"/>
            <a:ext cx="1114425" cy="1038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528112"/>
            <a:ext cx="3096344" cy="625976"/>
          </a:xfrm>
          <a:prstGeom prst="rect">
            <a:avLst/>
          </a:prstGeom>
          <a:noFill/>
        </p:spPr>
      </p:pic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1" y="1474331"/>
            <a:ext cx="874846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každému přirozenému </a:t>
            </a: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přiřadíme číslo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8001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452320" y="1412776"/>
            <a:ext cx="648072" cy="780632"/>
          </a:xfrm>
          <a:prstGeom prst="rect">
            <a:avLst/>
          </a:prstGeom>
          <a:noFill/>
        </p:spPr>
      </p:pic>
      <p:sp>
        <p:nvSpPr>
          <p:cNvPr id="5129" name="Rectangle 9"/>
          <p:cNvSpPr>
            <a:spLocks noChangeArrowheads="1"/>
          </p:cNvSpPr>
          <p:nvPr/>
        </p:nvSpPr>
        <p:spPr bwMode="auto">
          <a:xfrm>
            <a:off x="0" y="2708920"/>
            <a:ext cx="7667099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a₁, </a:t>
            </a:r>
            <a:r>
              <a:rPr kumimoji="0" lang="cs-CZ" sz="4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₂, </a:t>
            </a:r>
            <a:r>
              <a:rPr kumimoji="0" lang="cs-CZ" sz="4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₃, </a:t>
            </a:r>
            <a:r>
              <a:rPr kumimoji="0" lang="cs-CZ" sz="4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₄, . . .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každému přirozenému </a:t>
            </a: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přiřadíme číslo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30" name="Rectangle 10"/>
          <p:cNvSpPr>
            <a:spLocks noChangeArrowheads="1"/>
          </p:cNvSpPr>
          <p:nvPr/>
        </p:nvSpPr>
        <p:spPr bwMode="auto">
          <a:xfrm>
            <a:off x="0" y="7620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3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3429000"/>
            <a:ext cx="521023" cy="6202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2123728" y="548680"/>
            <a:ext cx="630019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. . posloupnost s n-tým členem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1076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476672"/>
            <a:ext cx="1314744" cy="908720"/>
          </a:xfrm>
          <a:prstGeom prst="rect">
            <a:avLst/>
          </a:prstGeom>
          <a:noFill/>
        </p:spPr>
      </p:pic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1822994"/>
            <a:ext cx="3960440" cy="794496"/>
          </a:xfrm>
          <a:prstGeom prst="rect">
            <a:avLst/>
          </a:prstGeom>
          <a:noFill/>
        </p:spPr>
      </p:pic>
      <p:sp>
        <p:nvSpPr>
          <p:cNvPr id="4107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717032"/>
            <a:ext cx="576064" cy="748883"/>
          </a:xfrm>
          <a:prstGeom prst="rect">
            <a:avLst/>
          </a:prstGeom>
          <a:noFill/>
        </p:spPr>
      </p:pic>
      <p:sp>
        <p:nvSpPr>
          <p:cNvPr id="4108" name="Rectangle 12"/>
          <p:cNvSpPr>
            <a:spLocks noChangeArrowheads="1"/>
          </p:cNvSpPr>
          <p:nvPr/>
        </p:nvSpPr>
        <p:spPr bwMode="auto">
          <a:xfrm>
            <a:off x="899592" y="3717032"/>
            <a:ext cx="741580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. .</a:t>
            </a: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n-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tý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člen posloupnosti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10" name="Rectangle 14"/>
          <p:cNvSpPr>
            <a:spLocks noChangeArrowheads="1"/>
          </p:cNvSpPr>
          <p:nvPr/>
        </p:nvSpPr>
        <p:spPr bwMode="auto">
          <a:xfrm>
            <a:off x="179512" y="4653136"/>
            <a:ext cx="333238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. . .index členu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11" name="Rectangle 15"/>
          <p:cNvSpPr>
            <a:spLocks noChangeArrowheads="1"/>
          </p:cNvSpPr>
          <p:nvPr/>
        </p:nvSpPr>
        <p:spPr bwMode="auto">
          <a:xfrm>
            <a:off x="0" y="7620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13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4725144"/>
            <a:ext cx="514350" cy="619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251520" y="1340768"/>
            <a:ext cx="834767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Nekonečná posloupnost:</a:t>
            </a:r>
            <a:r>
              <a:rPr kumimoji="0" lang="cs-CZ" sz="4400" b="0" i="0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posloupnost s definičním oborem N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0" y="3933056"/>
            <a:ext cx="2814603" cy="1132706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692696"/>
            <a:ext cx="9144000" cy="307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Konečná posloupnost: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posloupnost, jejíž  definiční obor je množina{1, 2, 3, 4, 5,  . . k}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4135132"/>
            <a:ext cx="2592288" cy="1122271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141277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3573016"/>
            <a:ext cx="2698174" cy="835149"/>
          </a:xfrm>
          <a:prstGeom prst="rect">
            <a:avLst/>
          </a:prstGeom>
          <a:noFill/>
        </p:spPr>
      </p:pic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4559021"/>
            <a:ext cx="2952328" cy="1410847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07504" y="282134"/>
            <a:ext cx="9036496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vzorec pro n-</a:t>
            </a:r>
            <a:r>
              <a:rPr kumimoji="0" lang="cs-CZ" sz="4400" b="1" i="0" u="sng" strike="noStrike" cap="none" normalizeH="0" baseline="0" dirty="0" err="1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tý</a:t>
            </a:r>
            <a:r>
              <a:rPr kumimoji="0" lang="cs-CZ" sz="4400" b="1" i="0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člen: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vyjádření n-</a:t>
            </a:r>
            <a:r>
              <a:rPr kumimoji="0" lang="cs-CZ" sz="4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tého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členu posloupnosti funkcí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1076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21050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107504" y="116632"/>
            <a:ext cx="6365717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Graf:</a:t>
            </a:r>
            <a:endParaRPr kumimoji="0" lang="cs-CZ" sz="44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množina izolovaných bodů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72200" y="908720"/>
            <a:ext cx="1257300" cy="619125"/>
          </a:xfrm>
          <a:prstGeom prst="rect">
            <a:avLst/>
          </a:prstGeom>
          <a:noFill/>
        </p:spPr>
      </p:pic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1076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204864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808" y="1916832"/>
            <a:ext cx="345638" cy="4320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282134"/>
            <a:ext cx="9036495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sng" strike="noStrike" cap="none" normalizeH="0" baseline="0" dirty="0" err="1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Fibonacciho</a:t>
            </a:r>
            <a:r>
              <a:rPr kumimoji="0" lang="cs-CZ" sz="4400" b="1" i="0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posloupnost: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nekonečná posloupnost přirozených čísel 0, 1, </a:t>
            </a:r>
            <a:r>
              <a:rPr kumimoji="0" lang="cs-CZ" sz="4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2, 3, 5, 8, 13, 21, . . . ,kde každé číslo je součtem dvou předchozích.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5229200"/>
            <a:ext cx="8269531" cy="764282"/>
          </a:xfrm>
          <a:prstGeom prst="rect">
            <a:avLst/>
          </a:prstGeom>
          <a:noFill/>
        </p:spPr>
      </p:pic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9334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9036496" cy="307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Příklad1: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Máme dánu posloupnost vzorcem pro n-</a:t>
            </a:r>
            <a:r>
              <a:rPr kumimoji="0" lang="cs-CZ" sz="4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tý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člen: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3933056"/>
            <a:ext cx="7175493" cy="988690"/>
          </a:xfrm>
          <a:prstGeom prst="rect">
            <a:avLst/>
          </a:prstGeom>
          <a:noFill/>
        </p:spPr>
      </p:pic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764704"/>
            <a:ext cx="81948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1) Urči prvních pět členů posloupnosti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956376" y="908720"/>
            <a:ext cx="876300" cy="619125"/>
          </a:xfrm>
          <a:prstGeom prst="rect">
            <a:avLst/>
          </a:prstGeom>
          <a:noFill/>
        </p:spPr>
      </p:pic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76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1916832"/>
            <a:ext cx="266021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2) Urči člen: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1988840"/>
            <a:ext cx="2016224" cy="665252"/>
          </a:xfrm>
          <a:prstGeom prst="rect">
            <a:avLst/>
          </a:prstGeom>
          <a:noFill/>
        </p:spPr>
      </p:pic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1076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3140968"/>
            <a:ext cx="597785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3) Načrtni graf posloupnosti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27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3212976"/>
            <a:ext cx="971550" cy="619125"/>
          </a:xfrm>
          <a:prstGeom prst="rect">
            <a:avLst/>
          </a:prstGeom>
          <a:noFill/>
        </p:spPr>
      </p:pic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76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2492896"/>
            <a:ext cx="4025723" cy="629791"/>
          </a:xfrm>
          <a:prstGeom prst="rect">
            <a:avLst/>
          </a:prstGeom>
          <a:noFill/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3356992"/>
            <a:ext cx="3947686" cy="613817"/>
          </a:xfrm>
          <a:prstGeom prst="rect">
            <a:avLst/>
          </a:prstGeom>
          <a:noFill/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4149080"/>
            <a:ext cx="4464496" cy="623806"/>
          </a:xfrm>
          <a:prstGeom prst="rect">
            <a:avLst/>
          </a:prstGeom>
          <a:noFill/>
        </p:spPr>
      </p:pic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4941168"/>
            <a:ext cx="4309746" cy="629791"/>
          </a:xfrm>
          <a:prstGeom prst="rect">
            <a:avLst/>
          </a:prstGeom>
          <a:noFill/>
        </p:spPr>
      </p:pic>
      <p:pic>
        <p:nvPicPr>
          <p:cNvPr id="29697" name="Picture 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5661248"/>
            <a:ext cx="4309746" cy="629791"/>
          </a:xfrm>
          <a:prstGeom prst="rect">
            <a:avLst/>
          </a:prstGeom>
          <a:noFill/>
        </p:spPr>
      </p:pic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0" y="0"/>
            <a:ext cx="2074286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400" i="1" u="sng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   1)</a:t>
            </a:r>
            <a:endParaRPr kumimoji="0" lang="cs-CZ" sz="4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0" y="9429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0" y="1428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5" name="Rectangle 9"/>
          <p:cNvSpPr>
            <a:spLocks noChangeArrowheads="1"/>
          </p:cNvSpPr>
          <p:nvPr/>
        </p:nvSpPr>
        <p:spPr bwMode="auto">
          <a:xfrm>
            <a:off x="0" y="1914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 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6" name="Rectangle 10"/>
          <p:cNvSpPr>
            <a:spLocks noChangeArrowheads="1"/>
          </p:cNvSpPr>
          <p:nvPr/>
        </p:nvSpPr>
        <p:spPr bwMode="auto">
          <a:xfrm>
            <a:off x="0" y="2400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0" y="28860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3140968"/>
            <a:ext cx="8276673" cy="807852"/>
          </a:xfrm>
          <a:prstGeom prst="rect">
            <a:avLst/>
          </a:prstGeom>
          <a:noFill/>
        </p:spPr>
      </p:pic>
      <p:pic>
        <p:nvPicPr>
          <p:cNvPr id="28673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4293096"/>
            <a:ext cx="4930940" cy="855367"/>
          </a:xfrm>
          <a:prstGeom prst="rect">
            <a:avLst/>
          </a:prstGeom>
          <a:noFill/>
        </p:spPr>
      </p:pic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0" y="9620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0" y="1447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395536" y="980728"/>
            <a:ext cx="769763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2)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8678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980728"/>
            <a:ext cx="239085" cy="1412776"/>
          </a:xfrm>
          <a:prstGeom prst="rect">
            <a:avLst/>
          </a:prstGeom>
          <a:noFill/>
        </p:spPr>
      </p:pic>
      <p:sp>
        <p:nvSpPr>
          <p:cNvPr id="28680" name="Rectangle 8"/>
          <p:cNvSpPr>
            <a:spLocks noChangeArrowheads="1"/>
          </p:cNvSpPr>
          <p:nvPr/>
        </p:nvSpPr>
        <p:spPr bwMode="auto">
          <a:xfrm>
            <a:off x="0" y="619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1162487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764704"/>
            <a:ext cx="395536" cy="4944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116632"/>
            <a:ext cx="9144000" cy="307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Příklad2: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Vzorcem pro n-</a:t>
            </a:r>
            <a:r>
              <a:rPr kumimoji="0" lang="cs-CZ" sz="4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tý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člen urči posloupnost s prvními šesti členy: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3212976"/>
            <a:ext cx="4536504" cy="1412421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251520" y="836712"/>
            <a:ext cx="1809791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0" y="1647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8" y="1988840"/>
            <a:ext cx="3456384" cy="1707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251520" y="1135777"/>
            <a:ext cx="878396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doc.RNDr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Emil CALDA, CSc. : Matematika pro netechnické obory SOŠ a SOU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329</Words>
  <Application>Microsoft Office PowerPoint</Application>
  <PresentationFormat>Předvádění na obrazovce (4:3)</PresentationFormat>
  <Paragraphs>83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22</cp:revision>
  <dcterms:modified xsi:type="dcterms:W3CDTF">2013-02-26T15:29:34Z</dcterms:modified>
</cp:coreProperties>
</file>