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75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72570" y="2547863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92182" y="4640451"/>
            <a:ext cx="47596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CZ.1.07/1.5.00/34.0233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404664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VY_32_INOVACE_292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1196752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II.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1.1.2013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6" y="2636912"/>
          <a:ext cx="5897880" cy="3606668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Posloupnosti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Definice aritmetické posloupnosti, posloupnost rostoucí, klesající, konstantní,rekurentní</a:t>
                      </a:r>
                      <a:r>
                        <a:rPr lang="cs-CZ" sz="16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vyjádření, n-</a:t>
                      </a:r>
                      <a:r>
                        <a:rPr lang="cs-CZ" sz="160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tý</a:t>
                      </a:r>
                      <a:r>
                        <a:rPr lang="cs-CZ" sz="16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člen, součet prvních n členů, typové příklady s řešením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Aritmetická posloupnost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Výukový </a:t>
                      </a: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700808"/>
            <a:ext cx="9144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Aritmetická posloupnost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1556792"/>
            <a:ext cx="936104" cy="651203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229200"/>
            <a:ext cx="4211631" cy="880864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-36676"/>
            <a:ext cx="341741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Definice: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posloupnost 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132856"/>
            <a:ext cx="9144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 nazývá aritmetická posloupnost, jestliže existuje číslo </a:t>
            </a:r>
            <a:r>
              <a:rPr kumimoji="0" lang="cs-CZ" sz="4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 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tak, že pro všechna přirozená čísla </a:t>
            </a:r>
            <a:r>
              <a:rPr kumimoji="0" lang="cs-CZ" sz="4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platí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0668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1196752"/>
            <a:ext cx="2232248" cy="566920"/>
          </a:xfrm>
          <a:prstGeom prst="rect">
            <a:avLst/>
          </a:prstGeom>
          <a:noFill/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3573016"/>
            <a:ext cx="2808312" cy="587359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332656"/>
            <a:ext cx="748050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rozdíl každých dvou sousedních členů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libri" pitchFamily="34" charset="0"/>
                <a:cs typeface="Times New Roman" pitchFamily="18" charset="0"/>
              </a:rPr>
            </a:b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1844824"/>
            <a:ext cx="292233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 konstantní.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6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číslo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4159623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 nazývá diference aritmetické posloupnosti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Graf: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množina izolovaných bodů, které leží na přímce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79512" y="548680"/>
            <a:ext cx="896448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  <a:r>
              <a:rPr kumimoji="0" lang="cs-CZ" sz="4800" b="0" i="1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1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jsou dány členy aritmetické posloupnosti: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35696" y="4509120"/>
            <a:ext cx="5175599" cy="1128514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10096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708920"/>
            <a:ext cx="8890047" cy="1416546"/>
          </a:xfrm>
          <a:prstGeom prst="rect">
            <a:avLst/>
          </a:prstGeom>
          <a:noFill/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5373216"/>
            <a:ext cx="7167031" cy="448816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10096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1771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1124744"/>
            <a:ext cx="6120680" cy="1334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12776"/>
            <a:ext cx="5760720" cy="453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980728"/>
            <a:ext cx="333375" cy="40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4797152"/>
            <a:ext cx="7556605" cy="702940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79512" y="548680"/>
            <a:ext cx="896448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  <a:r>
              <a:rPr kumimoji="0" lang="cs-CZ" sz="4800" b="0" i="1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1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jsou dány členy aritmetické posloupnosti: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412776"/>
            <a:ext cx="6516216" cy="739552"/>
          </a:xfrm>
          <a:prstGeom prst="rect">
            <a:avLst/>
          </a:prstGeom>
          <a:noFill/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72616" y="2564904"/>
            <a:ext cx="8712968" cy="613963"/>
          </a:xfrm>
          <a:prstGeom prst="rect">
            <a:avLst/>
          </a:prstGeom>
          <a:noFill/>
        </p:spPr>
      </p:pic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4797152"/>
            <a:ext cx="8208912" cy="514061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1600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0" y="2362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40" y="1162487"/>
            <a:ext cx="5760720" cy="453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620688"/>
            <a:ext cx="333375" cy="40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4746508"/>
            <a:ext cx="5472608" cy="931508"/>
          </a:xfrm>
          <a:prstGeom prst="rect">
            <a:avLst/>
          </a:prstGeom>
          <a:noFill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9512" y="548680"/>
            <a:ext cx="896448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  <a:r>
              <a:rPr kumimoji="0" lang="cs-CZ" sz="4800" b="0" i="1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1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jsou dány členy aritmetické posloupnosti: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1484784"/>
            <a:ext cx="5040560" cy="857968"/>
          </a:xfrm>
          <a:prstGeom prst="rect">
            <a:avLst/>
          </a:prstGeom>
          <a:noFill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8520" y="2564904"/>
            <a:ext cx="7782957" cy="736848"/>
          </a:xfrm>
          <a:prstGeom prst="rect">
            <a:avLst/>
          </a:prstGeom>
          <a:noFill/>
        </p:spPr>
      </p:pic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4869160"/>
            <a:ext cx="7920880" cy="589461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1524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2286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40" y="1162487"/>
            <a:ext cx="5760720" cy="453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620688"/>
            <a:ext cx="333375" cy="40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1772816"/>
            <a:ext cx="3168352" cy="1275068"/>
          </a:xfrm>
          <a:prstGeom prst="rect">
            <a:avLst/>
          </a:prstGeom>
          <a:noFill/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5517232"/>
            <a:ext cx="4697373" cy="1008112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404664"/>
            <a:ext cx="687438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 aritmetické posloupnosti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3140968"/>
            <a:ext cx="91440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platí: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1)rekurentní definice      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1533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764704"/>
            <a:ext cx="695844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2)n-</a:t>
            </a:r>
            <a:r>
              <a:rPr kumimoji="0" lang="cs-CZ" sz="4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tý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člen posloupnosti je 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2996952"/>
            <a:ext cx="6492241" cy="1008112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980728"/>
            <a:ext cx="1584176" cy="870426"/>
          </a:xfrm>
          <a:prstGeom prst="rect">
            <a:avLst/>
          </a:prstGeom>
          <a:noFill/>
        </p:spPr>
      </p:pic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3645024"/>
            <a:ext cx="5544616" cy="874545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95536" y="980728"/>
            <a:ext cx="497546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3)libovolné členy    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933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1866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07504" y="980728"/>
            <a:ext cx="630890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4)součet prvních </a:t>
            </a:r>
            <a:r>
              <a:rPr kumimoji="0" lang="cs-CZ" sz="4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členů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3590673"/>
            <a:ext cx="5112568" cy="1259065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085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636747"/>
            <a:ext cx="9144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5)každý člen, mimo první člen, je </a:t>
            </a: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aritmetickým průměrem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sousedních členů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3789040"/>
            <a:ext cx="4686658" cy="136778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1104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692696"/>
            <a:ext cx="903649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Příklad1: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Napiš první tři členy aritmetické posloupnosti 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2996952"/>
            <a:ext cx="1051317" cy="720080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3933056"/>
            <a:ext cx="38795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je-li  a₁=-1, d=2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07504" y="675363"/>
            <a:ext cx="581601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a₂=a₁+d=1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a₃=a₁+2d=3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323364"/>
            <a:ext cx="629274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Příklad2: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Urči, zda je posloupnost 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3140968"/>
            <a:ext cx="3744416" cy="1672035"/>
          </a:xfrm>
          <a:prstGeom prst="rect">
            <a:avLst/>
          </a:prstGeom>
          <a:noFill/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5474350"/>
            <a:ext cx="32469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aritmetická.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260648"/>
            <a:ext cx="195636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5358408"/>
            <a:ext cx="9144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posloupnost je aritmetická.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556792"/>
            <a:ext cx="8099951" cy="1229097"/>
          </a:xfrm>
          <a:prstGeom prst="rect">
            <a:avLst/>
          </a:prstGeom>
          <a:noFill/>
        </p:spPr>
      </p:pic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3414598"/>
            <a:ext cx="1656184" cy="1324948"/>
          </a:xfrm>
          <a:prstGeom prst="rect">
            <a:avLst/>
          </a:prstGeom>
          <a:noFill/>
        </p:spPr>
      </p:pic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0" y="1609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1052736"/>
            <a:ext cx="9144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Příklad3: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Urči n-</a:t>
            </a:r>
            <a:r>
              <a:rPr kumimoji="0" lang="cs-CZ" sz="4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tý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člen aritmetické posloupnosti je-li a₁=3 a d=4.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3645024"/>
            <a:ext cx="9548335" cy="1538089"/>
          </a:xfrm>
          <a:prstGeom prst="rect">
            <a:avLst/>
          </a:prstGeom>
          <a:noFill/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251520" y="1340768"/>
            <a:ext cx="195636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51520" y="1495817"/>
            <a:ext cx="874846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doc. RNDr. Emil CALDA, CSc.: Matematika pro netechnické obory SOŠ a SOU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282</Words>
  <Application>Microsoft Office PowerPoint</Application>
  <PresentationFormat>Předvádění na obrazovce (4:3)</PresentationFormat>
  <Paragraphs>83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5</cp:revision>
  <dcterms:modified xsi:type="dcterms:W3CDTF">2013-01-29T09:01:20Z</dcterms:modified>
</cp:coreProperties>
</file>