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commentAuthors.xml" ContentType="application/vnd.openxmlformats-officedocument.presentationml.commentAuthors+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08" r:id="rId1"/>
  </p:sldMasterIdLst>
  <p:notesMasterIdLst>
    <p:notesMasterId r:id="rId13"/>
  </p:notesMasterIdLst>
  <p:sldIdLst>
    <p:sldId id="271" r:id="rId2"/>
    <p:sldId id="257" r:id="rId3"/>
    <p:sldId id="272" r:id="rId4"/>
    <p:sldId id="275" r:id="rId5"/>
    <p:sldId id="280" r:id="rId6"/>
    <p:sldId id="278" r:id="rId7"/>
    <p:sldId id="279" r:id="rId8"/>
    <p:sldId id="277" r:id="rId9"/>
    <p:sldId id="276" r:id="rId10"/>
    <p:sldId id="274" r:id="rId11"/>
    <p:sldId id="273"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Fiser" initials="JaFi"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rgbClr val="FF0000"/>
    </p:penClr>
  </p:showPr>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34587" autoAdjust="0"/>
    <p:restoredTop sz="94713" autoAdjust="0"/>
  </p:normalViewPr>
  <p:slideViewPr>
    <p:cSldViewPr>
      <p:cViewPr varScale="1">
        <p:scale>
          <a:sx n="98" d="100"/>
          <a:sy n="98" d="100"/>
        </p:scale>
        <p:origin x="-90" y="-22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ED375F-FDFE-4141-B1B4-13B04D382072}" type="datetimeFigureOut">
              <a:rPr lang="cs-CZ" smtClean="0"/>
              <a:pPr/>
              <a:t>27.2.2013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A5CD996-7439-422A-959B-ADCBFF2E3B66}" type="slidenum">
              <a:rPr lang="cs-CZ" smtClean="0"/>
              <a:pPr/>
              <a:t>‹#›</a:t>
            </a:fld>
            <a:endParaRPr lang="cs-CZ"/>
          </a:p>
        </p:txBody>
      </p:sp>
    </p:spTree>
    <p:extLst>
      <p:ext uri="{BB962C8B-B14F-4D97-AF65-F5344CB8AC3E}">
        <p14:creationId xmlns="" xmlns:p14="http://schemas.microsoft.com/office/powerpoint/2010/main" val="23123461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DA5CD996-7439-422A-959B-ADCBFF2E3B66}" type="slidenum">
              <a:rPr lang="cs-CZ" smtClean="0"/>
              <a:pPr/>
              <a:t>1</a:t>
            </a:fld>
            <a:endParaRPr lang="cs-CZ"/>
          </a:p>
        </p:txBody>
      </p:sp>
    </p:spTree>
    <p:extLst>
      <p:ext uri="{BB962C8B-B14F-4D97-AF65-F5344CB8AC3E}">
        <p14:creationId xmlns="" xmlns:p14="http://schemas.microsoft.com/office/powerpoint/2010/main" val="41797075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r>
              <a:rPr lang="cs-CZ" smtClean="0"/>
              <a:t>23.11.2012</a:t>
            </a:r>
            <a:endParaRPr lang="cs-CZ"/>
          </a:p>
        </p:txBody>
      </p:sp>
      <p:sp>
        <p:nvSpPr>
          <p:cNvPr id="5" name="Zástupný symbol pro zápatí 4"/>
          <p:cNvSpPr>
            <a:spLocks noGrp="1"/>
          </p:cNvSpPr>
          <p:nvPr>
            <p:ph type="ftr" sz="quarter" idx="11"/>
          </p:nvPr>
        </p:nvSpPr>
        <p:spPr/>
        <p:txBody>
          <a:bodyPr/>
          <a:lstStyle/>
          <a:p>
            <a:r>
              <a:rPr lang="cs-CZ" smtClean="0"/>
              <a:t>OA a JŠ Jihlava VY_32_INOVACE_021.ICT.34</a:t>
            </a:r>
            <a:endParaRPr lang="cs-CZ"/>
          </a:p>
        </p:txBody>
      </p:sp>
      <p:sp>
        <p:nvSpPr>
          <p:cNvPr id="6" name="Zástupný symbol pro číslo snímku 5"/>
          <p:cNvSpPr>
            <a:spLocks noGrp="1"/>
          </p:cNvSpPr>
          <p:nvPr>
            <p:ph type="sldNum" sz="quarter" idx="12"/>
          </p:nvPr>
        </p:nvSpPr>
        <p:spPr/>
        <p:txBody>
          <a:bodyPr/>
          <a:lstStyle/>
          <a:p>
            <a:fld id="{3A9E9A01-A3AF-431D-8598-4A9DDF73672E}"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r>
              <a:rPr lang="cs-CZ" smtClean="0"/>
              <a:t>23.11.2012</a:t>
            </a:r>
            <a:endParaRPr lang="cs-CZ"/>
          </a:p>
        </p:txBody>
      </p:sp>
      <p:sp>
        <p:nvSpPr>
          <p:cNvPr id="5" name="Zástupný symbol pro zápatí 4"/>
          <p:cNvSpPr>
            <a:spLocks noGrp="1"/>
          </p:cNvSpPr>
          <p:nvPr>
            <p:ph type="ftr" sz="quarter" idx="11"/>
          </p:nvPr>
        </p:nvSpPr>
        <p:spPr/>
        <p:txBody>
          <a:bodyPr/>
          <a:lstStyle/>
          <a:p>
            <a:r>
              <a:rPr lang="cs-CZ" smtClean="0"/>
              <a:t>OA a JŠ Jihlava VY_32_INOVACE_021.ICT.34</a:t>
            </a:r>
            <a:endParaRPr lang="cs-CZ"/>
          </a:p>
        </p:txBody>
      </p:sp>
      <p:sp>
        <p:nvSpPr>
          <p:cNvPr id="6" name="Zástupný symbol pro číslo snímku 5"/>
          <p:cNvSpPr>
            <a:spLocks noGrp="1"/>
          </p:cNvSpPr>
          <p:nvPr>
            <p:ph type="sldNum" sz="quarter" idx="12"/>
          </p:nvPr>
        </p:nvSpPr>
        <p:spPr/>
        <p:txBody>
          <a:bodyPr/>
          <a:lstStyle/>
          <a:p>
            <a:fld id="{3A9E9A01-A3AF-431D-8598-4A9DDF73672E}"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r>
              <a:rPr lang="cs-CZ" smtClean="0"/>
              <a:t>23.11.2012</a:t>
            </a:r>
            <a:endParaRPr lang="cs-CZ"/>
          </a:p>
        </p:txBody>
      </p:sp>
      <p:sp>
        <p:nvSpPr>
          <p:cNvPr id="5" name="Zástupný symbol pro zápatí 4"/>
          <p:cNvSpPr>
            <a:spLocks noGrp="1"/>
          </p:cNvSpPr>
          <p:nvPr>
            <p:ph type="ftr" sz="quarter" idx="11"/>
          </p:nvPr>
        </p:nvSpPr>
        <p:spPr/>
        <p:txBody>
          <a:bodyPr/>
          <a:lstStyle/>
          <a:p>
            <a:r>
              <a:rPr lang="cs-CZ" smtClean="0"/>
              <a:t>OA a JŠ Jihlava VY_32_INOVACE_021.ICT.34</a:t>
            </a:r>
            <a:endParaRPr lang="cs-CZ"/>
          </a:p>
        </p:txBody>
      </p:sp>
      <p:sp>
        <p:nvSpPr>
          <p:cNvPr id="6" name="Zástupný symbol pro číslo snímku 5"/>
          <p:cNvSpPr>
            <a:spLocks noGrp="1"/>
          </p:cNvSpPr>
          <p:nvPr>
            <p:ph type="sldNum" sz="quarter" idx="12"/>
          </p:nvPr>
        </p:nvSpPr>
        <p:spPr/>
        <p:txBody>
          <a:bodyPr/>
          <a:lstStyle/>
          <a:p>
            <a:fld id="{3A9E9A01-A3AF-431D-8598-4A9DDF73672E}"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r>
              <a:rPr lang="cs-CZ" smtClean="0"/>
              <a:t>23.11.2012</a:t>
            </a:r>
            <a:endParaRPr lang="cs-CZ"/>
          </a:p>
        </p:txBody>
      </p:sp>
      <p:sp>
        <p:nvSpPr>
          <p:cNvPr id="6" name="Zástupný symbol pro zápatí 5"/>
          <p:cNvSpPr>
            <a:spLocks noGrp="1"/>
          </p:cNvSpPr>
          <p:nvPr>
            <p:ph type="ftr" sz="quarter" idx="11"/>
          </p:nvPr>
        </p:nvSpPr>
        <p:spPr/>
        <p:txBody>
          <a:bodyPr/>
          <a:lstStyle/>
          <a:p>
            <a:r>
              <a:rPr lang="cs-CZ" smtClean="0"/>
              <a:t>OA a JŠ Jihlava VY_32_INOVACE_021.ICT.34</a:t>
            </a:r>
            <a:endParaRPr lang="cs-CZ"/>
          </a:p>
        </p:txBody>
      </p:sp>
      <p:sp>
        <p:nvSpPr>
          <p:cNvPr id="7" name="Zástupný symbol pro číslo snímku 6"/>
          <p:cNvSpPr>
            <a:spLocks noGrp="1"/>
          </p:cNvSpPr>
          <p:nvPr>
            <p:ph type="sldNum" sz="quarter" idx="12"/>
          </p:nvPr>
        </p:nvSpPr>
        <p:spPr/>
        <p:txBody>
          <a:bodyPr/>
          <a:lstStyle/>
          <a:p>
            <a:fld id="{3A9E9A01-A3AF-431D-8598-4A9DDF73672E}"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r>
              <a:rPr lang="cs-CZ" smtClean="0"/>
              <a:t>23.11.2012</a:t>
            </a:r>
            <a:endParaRPr lang="cs-CZ"/>
          </a:p>
        </p:txBody>
      </p:sp>
      <p:sp>
        <p:nvSpPr>
          <p:cNvPr id="8" name="Zástupný symbol pro zápatí 7"/>
          <p:cNvSpPr>
            <a:spLocks noGrp="1"/>
          </p:cNvSpPr>
          <p:nvPr>
            <p:ph type="ftr" sz="quarter" idx="11"/>
          </p:nvPr>
        </p:nvSpPr>
        <p:spPr/>
        <p:txBody>
          <a:bodyPr/>
          <a:lstStyle/>
          <a:p>
            <a:r>
              <a:rPr lang="cs-CZ" smtClean="0"/>
              <a:t>OA a JŠ Jihlava VY_32_INOVACE_021.ICT.34</a:t>
            </a:r>
            <a:endParaRPr lang="cs-CZ"/>
          </a:p>
        </p:txBody>
      </p:sp>
      <p:sp>
        <p:nvSpPr>
          <p:cNvPr id="9" name="Zástupný symbol pro číslo snímku 8"/>
          <p:cNvSpPr>
            <a:spLocks noGrp="1"/>
          </p:cNvSpPr>
          <p:nvPr>
            <p:ph type="sldNum" sz="quarter" idx="12"/>
          </p:nvPr>
        </p:nvSpPr>
        <p:spPr/>
        <p:txBody>
          <a:bodyPr/>
          <a:lstStyle/>
          <a:p>
            <a:fld id="{3A9E9A01-A3AF-431D-8598-4A9DDF73672E}"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r>
              <a:rPr lang="cs-CZ" smtClean="0"/>
              <a:t>23.11.2012</a:t>
            </a:r>
            <a:endParaRPr lang="cs-CZ"/>
          </a:p>
        </p:txBody>
      </p:sp>
      <p:sp>
        <p:nvSpPr>
          <p:cNvPr id="4" name="Zástupný symbol pro zápatí 3"/>
          <p:cNvSpPr>
            <a:spLocks noGrp="1"/>
          </p:cNvSpPr>
          <p:nvPr>
            <p:ph type="ftr" sz="quarter" idx="11"/>
          </p:nvPr>
        </p:nvSpPr>
        <p:spPr/>
        <p:txBody>
          <a:bodyPr/>
          <a:lstStyle/>
          <a:p>
            <a:r>
              <a:rPr lang="cs-CZ" smtClean="0"/>
              <a:t>OA a JŠ Jihlava VY_32_INOVACE_021.ICT.34</a:t>
            </a:r>
            <a:endParaRPr lang="cs-CZ"/>
          </a:p>
        </p:txBody>
      </p:sp>
      <p:sp>
        <p:nvSpPr>
          <p:cNvPr id="5" name="Zástupný symbol pro číslo snímku 4"/>
          <p:cNvSpPr>
            <a:spLocks noGrp="1"/>
          </p:cNvSpPr>
          <p:nvPr>
            <p:ph type="sldNum" sz="quarter" idx="12"/>
          </p:nvPr>
        </p:nvSpPr>
        <p:spPr/>
        <p:txBody>
          <a:bodyPr/>
          <a:lstStyle/>
          <a:p>
            <a:fld id="{3A9E9A01-A3AF-431D-8598-4A9DDF73672E}"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r>
              <a:rPr lang="cs-CZ" smtClean="0"/>
              <a:t>23.11.2012</a:t>
            </a:r>
            <a:endParaRPr lang="cs-CZ"/>
          </a:p>
        </p:txBody>
      </p:sp>
      <p:sp>
        <p:nvSpPr>
          <p:cNvPr id="3" name="Zástupný symbol pro zápatí 2"/>
          <p:cNvSpPr>
            <a:spLocks noGrp="1"/>
          </p:cNvSpPr>
          <p:nvPr>
            <p:ph type="ftr" sz="quarter" idx="11"/>
          </p:nvPr>
        </p:nvSpPr>
        <p:spPr/>
        <p:txBody>
          <a:bodyPr/>
          <a:lstStyle/>
          <a:p>
            <a:r>
              <a:rPr lang="cs-CZ" smtClean="0"/>
              <a:t>OA a JŠ Jihlava VY_32_INOVACE_021.ICT.34</a:t>
            </a:r>
            <a:endParaRPr lang="cs-CZ"/>
          </a:p>
        </p:txBody>
      </p:sp>
      <p:sp>
        <p:nvSpPr>
          <p:cNvPr id="4" name="Zástupný symbol pro číslo snímku 3"/>
          <p:cNvSpPr>
            <a:spLocks noGrp="1"/>
          </p:cNvSpPr>
          <p:nvPr>
            <p:ph type="sldNum" sz="quarter" idx="12"/>
          </p:nvPr>
        </p:nvSpPr>
        <p:spPr/>
        <p:txBody>
          <a:bodyPr/>
          <a:lstStyle/>
          <a:p>
            <a:fld id="{3A9E9A01-A3AF-431D-8598-4A9DDF73672E}"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r>
              <a:rPr lang="cs-CZ" smtClean="0"/>
              <a:t>23.11.2012</a:t>
            </a:r>
            <a:endParaRPr lang="cs-CZ"/>
          </a:p>
        </p:txBody>
      </p:sp>
      <p:sp>
        <p:nvSpPr>
          <p:cNvPr id="6" name="Zástupný symbol pro zápatí 5"/>
          <p:cNvSpPr>
            <a:spLocks noGrp="1"/>
          </p:cNvSpPr>
          <p:nvPr>
            <p:ph type="ftr" sz="quarter" idx="11"/>
          </p:nvPr>
        </p:nvSpPr>
        <p:spPr/>
        <p:txBody>
          <a:bodyPr/>
          <a:lstStyle/>
          <a:p>
            <a:r>
              <a:rPr lang="cs-CZ" smtClean="0"/>
              <a:t>OA a JŠ Jihlava VY_32_INOVACE_021.ICT.34</a:t>
            </a:r>
            <a:endParaRPr lang="cs-CZ"/>
          </a:p>
        </p:txBody>
      </p:sp>
      <p:sp>
        <p:nvSpPr>
          <p:cNvPr id="7" name="Zástupný symbol pro číslo snímku 6"/>
          <p:cNvSpPr>
            <a:spLocks noGrp="1"/>
          </p:cNvSpPr>
          <p:nvPr>
            <p:ph type="sldNum" sz="quarter" idx="12"/>
          </p:nvPr>
        </p:nvSpPr>
        <p:spPr/>
        <p:txBody>
          <a:bodyPr/>
          <a:lstStyle/>
          <a:p>
            <a:fld id="{3A9E9A01-A3AF-431D-8598-4A9DDF73672E}"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r>
              <a:rPr lang="cs-CZ" smtClean="0"/>
              <a:t>23.11.2012</a:t>
            </a:r>
            <a:endParaRPr lang="cs-CZ"/>
          </a:p>
        </p:txBody>
      </p:sp>
      <p:sp>
        <p:nvSpPr>
          <p:cNvPr id="6" name="Zástupný symbol pro zápatí 5"/>
          <p:cNvSpPr>
            <a:spLocks noGrp="1"/>
          </p:cNvSpPr>
          <p:nvPr>
            <p:ph type="ftr" sz="quarter" idx="11"/>
          </p:nvPr>
        </p:nvSpPr>
        <p:spPr/>
        <p:txBody>
          <a:bodyPr/>
          <a:lstStyle/>
          <a:p>
            <a:r>
              <a:rPr lang="cs-CZ" smtClean="0"/>
              <a:t>OA a JŠ Jihlava VY_32_INOVACE_021.ICT.34</a:t>
            </a:r>
            <a:endParaRPr lang="cs-CZ"/>
          </a:p>
        </p:txBody>
      </p:sp>
      <p:sp>
        <p:nvSpPr>
          <p:cNvPr id="7" name="Zástupný symbol pro číslo snímku 6"/>
          <p:cNvSpPr>
            <a:spLocks noGrp="1"/>
          </p:cNvSpPr>
          <p:nvPr>
            <p:ph type="sldNum" sz="quarter" idx="12"/>
          </p:nvPr>
        </p:nvSpPr>
        <p:spPr/>
        <p:txBody>
          <a:bodyPr/>
          <a:lstStyle/>
          <a:p>
            <a:fld id="{3A9E9A01-A3AF-431D-8598-4A9DDF73672E}"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r>
              <a:rPr lang="cs-CZ" smtClean="0"/>
              <a:t>23.11.2012</a:t>
            </a:r>
            <a:endParaRPr lang="cs-CZ"/>
          </a:p>
        </p:txBody>
      </p:sp>
      <p:sp>
        <p:nvSpPr>
          <p:cNvPr id="5" name="Zástupný symbol pro zápatí 4"/>
          <p:cNvSpPr>
            <a:spLocks noGrp="1"/>
          </p:cNvSpPr>
          <p:nvPr>
            <p:ph type="ftr" sz="quarter" idx="11"/>
          </p:nvPr>
        </p:nvSpPr>
        <p:spPr/>
        <p:txBody>
          <a:bodyPr/>
          <a:lstStyle/>
          <a:p>
            <a:r>
              <a:rPr lang="cs-CZ" smtClean="0"/>
              <a:t>OA a JŠ Jihlava VY_32_INOVACE_021.ICT.34</a:t>
            </a:r>
            <a:endParaRPr lang="cs-CZ"/>
          </a:p>
        </p:txBody>
      </p:sp>
      <p:sp>
        <p:nvSpPr>
          <p:cNvPr id="6" name="Zástupný symbol pro číslo snímku 5"/>
          <p:cNvSpPr>
            <a:spLocks noGrp="1"/>
          </p:cNvSpPr>
          <p:nvPr>
            <p:ph type="sldNum" sz="quarter" idx="12"/>
          </p:nvPr>
        </p:nvSpPr>
        <p:spPr/>
        <p:txBody>
          <a:bodyPr/>
          <a:lstStyle/>
          <a:p>
            <a:fld id="{3A9E9A01-A3AF-431D-8598-4A9DDF73672E}"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r>
              <a:rPr lang="cs-CZ" smtClean="0"/>
              <a:t>23.11.2012</a:t>
            </a:r>
            <a:endParaRPr lang="cs-CZ"/>
          </a:p>
        </p:txBody>
      </p:sp>
      <p:sp>
        <p:nvSpPr>
          <p:cNvPr id="5" name="Zástupný symbol pro zápatí 4"/>
          <p:cNvSpPr>
            <a:spLocks noGrp="1"/>
          </p:cNvSpPr>
          <p:nvPr>
            <p:ph type="ftr" sz="quarter" idx="11"/>
          </p:nvPr>
        </p:nvSpPr>
        <p:spPr/>
        <p:txBody>
          <a:bodyPr/>
          <a:lstStyle/>
          <a:p>
            <a:r>
              <a:rPr lang="cs-CZ" smtClean="0"/>
              <a:t>OA a JŠ Jihlava VY_32_INOVACE_021.ICT.34</a:t>
            </a:r>
            <a:endParaRPr lang="cs-CZ"/>
          </a:p>
        </p:txBody>
      </p:sp>
      <p:sp>
        <p:nvSpPr>
          <p:cNvPr id="6" name="Zástupný symbol pro číslo snímku 5"/>
          <p:cNvSpPr>
            <a:spLocks noGrp="1"/>
          </p:cNvSpPr>
          <p:nvPr>
            <p:ph type="sldNum" sz="quarter" idx="12"/>
          </p:nvPr>
        </p:nvSpPr>
        <p:spPr/>
        <p:txBody>
          <a:bodyPr/>
          <a:lstStyle/>
          <a:p>
            <a:fld id="{3A9E9A01-A3AF-431D-8598-4A9DDF73672E}"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cs-CZ" smtClean="0"/>
              <a:t>23.11.2012</a:t>
            </a:r>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cs-CZ" smtClean="0"/>
              <a:t>OA a JŠ Jihlava VY_32_INOVACE_021.ICT.34</a:t>
            </a:r>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9E9A01-A3AF-431D-8598-4A9DDF73672E}"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upload.wikimedia.org/wikipedia/commons/8/89/Kierkegaard.jpg"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cs.wikipedia.org/wiki/Soubor:S%C3%B8ren_Kierkegaard_i_Corsaren.jpg"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cs.wikipedia.org/wiki/Soubor:S%C3%B8ren_Kierkegaard_i_Corsaren.jpg" TargetMode="External"/><Relationship Id="rId2" Type="http://schemas.openxmlformats.org/officeDocument/2006/relationships/hyperlink" Target="http://cs.wikipedia.org/wiki/Soubor:Regine_olsen.jp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395536" y="3356992"/>
            <a:ext cx="8136904" cy="2362185"/>
          </a:xfrm>
          <a:prstGeom prst="rect">
            <a:avLst/>
          </a:prstGeom>
        </p:spPr>
        <p:txBody>
          <a:bodyPr wrap="square">
            <a:spAutoFit/>
          </a:bodyPr>
          <a:lstStyle/>
          <a:p>
            <a:pPr algn="ctr"/>
            <a:endParaRPr lang="cs-CZ" dirty="0" smtClean="0"/>
          </a:p>
          <a:p>
            <a:pPr algn="ctr"/>
            <a:r>
              <a:rPr lang="cs-CZ" sz="2400" dirty="0" smtClean="0"/>
              <a:t>Obchodní </a:t>
            </a:r>
            <a:r>
              <a:rPr lang="cs-CZ" sz="2400" dirty="0"/>
              <a:t>akademie a Jazyková škola</a:t>
            </a:r>
            <a:br>
              <a:rPr lang="cs-CZ" sz="2400" dirty="0"/>
            </a:br>
            <a:r>
              <a:rPr lang="cs-CZ" sz="2400" dirty="0"/>
              <a:t>s právem státní jazykové zkoušky Jihlava</a:t>
            </a:r>
          </a:p>
          <a:p>
            <a:pPr algn="ctr"/>
            <a:endParaRPr lang="cs-CZ" dirty="0" smtClean="0"/>
          </a:p>
          <a:p>
            <a:pPr algn="ctr">
              <a:spcBef>
                <a:spcPts val="300"/>
              </a:spcBef>
            </a:pPr>
            <a:r>
              <a:rPr lang="cs-CZ" dirty="0" smtClean="0"/>
              <a:t>Šablona 32</a:t>
            </a:r>
          </a:p>
          <a:p>
            <a:pPr algn="ctr">
              <a:spcBef>
                <a:spcPts val="300"/>
              </a:spcBef>
            </a:pPr>
            <a:r>
              <a:rPr lang="cs-CZ" dirty="0" smtClean="0"/>
              <a:t>VY_32_INOVACE_330.FIL.34</a:t>
            </a:r>
          </a:p>
          <a:p>
            <a:pPr algn="ctr">
              <a:spcBef>
                <a:spcPts val="300"/>
              </a:spcBef>
            </a:pPr>
            <a:r>
              <a:rPr lang="cs-CZ" dirty="0" err="1" smtClean="0"/>
              <a:t>Sören</a:t>
            </a:r>
            <a:r>
              <a:rPr lang="cs-CZ" dirty="0" smtClean="0"/>
              <a:t>  </a:t>
            </a:r>
            <a:r>
              <a:rPr lang="cs-CZ" dirty="0" err="1" smtClean="0"/>
              <a:t>Aabye</a:t>
            </a:r>
            <a:r>
              <a:rPr lang="cs-CZ" dirty="0" smtClean="0"/>
              <a:t>  Kierkegaard</a:t>
            </a:r>
            <a:endParaRPr lang="cs-CZ" dirty="0"/>
          </a:p>
        </p:txBody>
      </p:sp>
      <p:pic>
        <p:nvPicPr>
          <p:cNvPr id="2050" name="Picture 2"/>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3954400" y="2420888"/>
            <a:ext cx="1019175" cy="104775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pic>
        <p:nvPicPr>
          <p:cNvPr id="4" name="Obrázek 3"/>
          <p:cNvPicPr>
            <a:picLocks noChangeAspect="1"/>
          </p:cNvPicPr>
          <p:nvPr/>
        </p:nvPicPr>
        <p:blipFill>
          <a:blip r:embed="rId4" cstate="print">
            <a:extLst>
              <a:ext uri="{28A0092B-C50C-407E-A947-70E740481C1C}">
                <a14:useLocalDpi xmlns="" xmlns:a14="http://schemas.microsoft.com/office/drawing/2010/main" val="0"/>
              </a:ext>
            </a:extLst>
          </a:blip>
          <a:stretch>
            <a:fillRect/>
          </a:stretch>
        </p:blipFill>
        <p:spPr>
          <a:xfrm>
            <a:off x="719519" y="543201"/>
            <a:ext cx="7488936" cy="1637191"/>
          </a:xfrm>
          <a:prstGeom prst="rect">
            <a:avLst/>
          </a:prstGeom>
        </p:spPr>
      </p:pic>
    </p:spTree>
    <p:extLst>
      <p:ext uri="{BB962C8B-B14F-4D97-AF65-F5344CB8AC3E}">
        <p14:creationId xmlns="" xmlns:p14="http://schemas.microsoft.com/office/powerpoint/2010/main" val="263060428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00034" y="785794"/>
            <a:ext cx="8176422" cy="5808138"/>
          </a:xfrm>
        </p:spPr>
        <p:txBody>
          <a:bodyPr>
            <a:normAutofit fontScale="92500" lnSpcReduction="20000"/>
          </a:bodyPr>
          <a:lstStyle/>
          <a:p>
            <a:pPr algn="just"/>
            <a:r>
              <a:rPr lang="cs-CZ" sz="2800" b="1" u="sng" dirty="0" smtClean="0"/>
              <a:t>Číslo projektu:</a:t>
            </a:r>
            <a:r>
              <a:rPr lang="cs-CZ" sz="2800" dirty="0" smtClean="0"/>
              <a:t> </a:t>
            </a:r>
            <a:r>
              <a:rPr lang="cs-CZ" sz="2800" dirty="0" err="1" smtClean="0"/>
              <a:t>CZ.1.07</a:t>
            </a:r>
            <a:r>
              <a:rPr lang="cs-CZ" sz="2800" dirty="0" smtClean="0"/>
              <a:t>/1.5.00/34.0744</a:t>
            </a:r>
          </a:p>
          <a:p>
            <a:pPr algn="just"/>
            <a:r>
              <a:rPr lang="cs-CZ" sz="2800" b="1" u="sng" dirty="0"/>
              <a:t>Šablona</a:t>
            </a:r>
            <a:r>
              <a:rPr lang="cs-CZ" sz="2800" dirty="0"/>
              <a:t>: </a:t>
            </a:r>
            <a:r>
              <a:rPr lang="cs-CZ" sz="2800" dirty="0" err="1" smtClean="0"/>
              <a:t>VY_32_INOVACE</a:t>
            </a:r>
            <a:endParaRPr lang="cs-CZ" sz="2800" dirty="0" smtClean="0"/>
          </a:p>
          <a:p>
            <a:pPr algn="just"/>
            <a:r>
              <a:rPr lang="cs-CZ" sz="2800" b="1" u="sng" dirty="0" smtClean="0"/>
              <a:t>Číslo </a:t>
            </a:r>
            <a:r>
              <a:rPr lang="cs-CZ" sz="2800" b="1" u="sng" dirty="0"/>
              <a:t>DUMU</a:t>
            </a:r>
            <a:r>
              <a:rPr lang="cs-CZ" sz="2800" dirty="0"/>
              <a:t>: </a:t>
            </a:r>
            <a:r>
              <a:rPr lang="cs-CZ" sz="2800" dirty="0" smtClean="0"/>
              <a:t>330. FIL.34</a:t>
            </a:r>
            <a:endParaRPr lang="cs-CZ" sz="2800" dirty="0"/>
          </a:p>
          <a:p>
            <a:pPr algn="just"/>
            <a:r>
              <a:rPr lang="cs-CZ" sz="2800" b="1" u="sng" dirty="0"/>
              <a:t>Předmět</a:t>
            </a:r>
            <a:r>
              <a:rPr lang="cs-CZ" sz="2800" dirty="0"/>
              <a:t>: </a:t>
            </a:r>
            <a:r>
              <a:rPr lang="cs-CZ" sz="2800" dirty="0" smtClean="0"/>
              <a:t>Filozofie</a:t>
            </a:r>
            <a:endParaRPr lang="cs-CZ" sz="2800" dirty="0"/>
          </a:p>
          <a:p>
            <a:pPr algn="just"/>
            <a:r>
              <a:rPr lang="cs-CZ" sz="2800" b="1" u="sng" dirty="0" smtClean="0"/>
              <a:t>Název materiálu</a:t>
            </a:r>
            <a:r>
              <a:rPr lang="cs-CZ" sz="2800" dirty="0" smtClean="0"/>
              <a:t>: </a:t>
            </a:r>
            <a:r>
              <a:rPr lang="cs-CZ" sz="2800" dirty="0" err="1" smtClean="0"/>
              <a:t>Sören</a:t>
            </a:r>
            <a:r>
              <a:rPr lang="cs-CZ" sz="2800" dirty="0" smtClean="0"/>
              <a:t> </a:t>
            </a:r>
            <a:r>
              <a:rPr lang="cs-CZ" sz="2800" dirty="0" err="1" smtClean="0"/>
              <a:t>Aabye</a:t>
            </a:r>
            <a:r>
              <a:rPr lang="cs-CZ" sz="2800" dirty="0" smtClean="0"/>
              <a:t> Kierkegaard</a:t>
            </a:r>
          </a:p>
          <a:p>
            <a:pPr algn="just"/>
            <a:r>
              <a:rPr lang="cs-CZ" sz="2800" b="1" u="sng" dirty="0" smtClean="0"/>
              <a:t>Autor</a:t>
            </a:r>
            <a:r>
              <a:rPr lang="cs-CZ" sz="2800" dirty="0" smtClean="0"/>
              <a:t>: PaedDr. Marian Gurka</a:t>
            </a:r>
          </a:p>
          <a:p>
            <a:pPr algn="just"/>
            <a:r>
              <a:rPr lang="cs-CZ" sz="2800" b="1" u="sng" dirty="0" smtClean="0"/>
              <a:t>Formát</a:t>
            </a:r>
            <a:r>
              <a:rPr lang="cs-CZ" sz="2800" dirty="0" smtClean="0"/>
              <a:t>: Prezentace Microsoft </a:t>
            </a:r>
            <a:r>
              <a:rPr lang="cs-CZ" sz="2800" dirty="0" err="1" smtClean="0"/>
              <a:t>Powerpoint</a:t>
            </a:r>
            <a:r>
              <a:rPr lang="cs-CZ" sz="2800" dirty="0" smtClean="0"/>
              <a:t> </a:t>
            </a:r>
          </a:p>
          <a:p>
            <a:pPr algn="just"/>
            <a:r>
              <a:rPr lang="cs-CZ" sz="2800" b="1" u="sng" dirty="0" smtClean="0"/>
              <a:t>Velikost</a:t>
            </a:r>
            <a:r>
              <a:rPr lang="cs-CZ" sz="2800" dirty="0" smtClean="0"/>
              <a:t>: 283 kB</a:t>
            </a:r>
          </a:p>
          <a:p>
            <a:pPr algn="just"/>
            <a:r>
              <a:rPr lang="cs-CZ" sz="2800" b="1" u="sng" dirty="0" smtClean="0"/>
              <a:t>Stupeň a typ vzdělávání</a:t>
            </a:r>
            <a:r>
              <a:rPr lang="cs-CZ" sz="2800" dirty="0" smtClean="0"/>
              <a:t>: SŠ – odborné vzdělávání</a:t>
            </a:r>
          </a:p>
          <a:p>
            <a:pPr algn="just"/>
            <a:r>
              <a:rPr lang="cs-CZ" sz="2800" b="1" u="sng" dirty="0" smtClean="0"/>
              <a:t>Licence k obrazovému materiálu</a:t>
            </a:r>
            <a:r>
              <a:rPr lang="cs-CZ" sz="2800" dirty="0" smtClean="0"/>
              <a:t>: CC BY, </a:t>
            </a:r>
            <a:r>
              <a:rPr lang="cs-CZ" sz="2800" dirty="0" smtClean="0">
                <a:latin typeface="Calibri" pitchFamily="34" charset="0"/>
                <a:cs typeface="Calibri" pitchFamily="34" charset="0"/>
              </a:rPr>
              <a:t>CC BY-SA</a:t>
            </a:r>
            <a:endParaRPr lang="cs-CZ" sz="2800" dirty="0" smtClean="0"/>
          </a:p>
          <a:p>
            <a:pPr algn="just"/>
            <a:r>
              <a:rPr lang="cs-CZ" sz="2800" b="1" u="sng" dirty="0" smtClean="0"/>
              <a:t>Datum vytvoření</a:t>
            </a:r>
            <a:r>
              <a:rPr lang="cs-CZ" sz="2800" dirty="0" smtClean="0"/>
              <a:t>: 20. 2. 2013</a:t>
            </a:r>
          </a:p>
          <a:p>
            <a:pPr algn="just"/>
            <a:r>
              <a:rPr lang="cs-CZ" sz="2800" b="1" u="sng" dirty="0" smtClean="0"/>
              <a:t>Klíčová slova</a:t>
            </a:r>
            <a:r>
              <a:rPr lang="cs-CZ" sz="2800" dirty="0" smtClean="0"/>
              <a:t>: existence, subjekt, úzkost, volba, svoboda</a:t>
            </a:r>
          </a:p>
          <a:p>
            <a:pPr algn="just"/>
            <a:r>
              <a:rPr lang="cs-CZ" sz="2800" b="1" u="sng" dirty="0" smtClean="0"/>
              <a:t>Anotace</a:t>
            </a:r>
            <a:r>
              <a:rPr lang="cs-CZ" sz="2800" dirty="0" smtClean="0"/>
              <a:t>: prezentace slouží k lepšímu pochopení názorů S. Kierkegaarda</a:t>
            </a:r>
            <a:endParaRPr lang="cs-CZ" sz="2800" dirty="0"/>
          </a:p>
          <a:p>
            <a:pPr algn="just"/>
            <a:endParaRPr lang="cs-CZ" dirty="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ástupný symbol pro číslo snímku 4"/>
          <p:cNvSpPr>
            <a:spLocks noGrp="1"/>
          </p:cNvSpPr>
          <p:nvPr>
            <p:ph type="sldNum" sz="quarter" idx="12"/>
          </p:nvPr>
        </p:nvSpPr>
        <p:spPr/>
        <p:txBody>
          <a:bodyPr/>
          <a:lstStyle/>
          <a:p>
            <a:fld id="{3A9E9A01-A3AF-431D-8598-4A9DDF73672E}" type="slidenum">
              <a:rPr lang="cs-CZ" smtClean="0"/>
              <a:pPr/>
              <a:t>3</a:t>
            </a:fld>
            <a:endParaRPr lang="cs-CZ"/>
          </a:p>
        </p:txBody>
      </p:sp>
      <p:sp>
        <p:nvSpPr>
          <p:cNvPr id="7" name="Obdélník 6"/>
          <p:cNvSpPr/>
          <p:nvPr/>
        </p:nvSpPr>
        <p:spPr>
          <a:xfrm>
            <a:off x="642910" y="2214554"/>
            <a:ext cx="4786346" cy="1214446"/>
          </a:xfrm>
          <a:prstGeom prst="rect">
            <a:avLst/>
          </a:prstGeom>
        </p:spPr>
        <p:txBody>
          <a:bodyPr wrap="square">
            <a:spAutoFit/>
          </a:bodyPr>
          <a:lstStyle/>
          <a:p>
            <a:pPr algn="just">
              <a:buNone/>
            </a:pPr>
            <a:r>
              <a:rPr lang="cs-CZ" dirty="0" smtClean="0"/>
              <a:t>„Člověk, jenž jako fyzická bytost se stále obrací mimo sebe a myslí si, že jeho štěstí leží mimo něj, nakonec svoji pozornost obrací do svého nitra a zjišťuje, že zdroj štěstí nosí v srdci.“</a:t>
            </a:r>
          </a:p>
        </p:txBody>
      </p:sp>
      <p:sp>
        <p:nvSpPr>
          <p:cNvPr id="1026" name="Rectangle 2"/>
          <p:cNvSpPr>
            <a:spLocks noChangeArrowheads="1"/>
          </p:cNvSpPr>
          <p:nvPr/>
        </p:nvSpPr>
        <p:spPr bwMode="auto">
          <a:xfrm>
            <a:off x="2357422" y="3500438"/>
            <a:ext cx="2928958" cy="27699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cs-CZ" sz="1200" b="1" i="1"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Sören Aabye Kierkegaard</a:t>
            </a:r>
            <a:endParaRPr kumimoji="0" lang="cs-CZ" sz="1200" b="0" i="1" u="none" strike="noStrike" cap="none" normalizeH="0" baseline="0" dirty="0" smtClean="0">
              <a:ln>
                <a:noFill/>
              </a:ln>
              <a:solidFill>
                <a:schemeClr val="tx1"/>
              </a:solidFill>
              <a:effectLst/>
              <a:latin typeface="Arial" pitchFamily="34" charset="0"/>
              <a:cs typeface="Arial" pitchFamily="34" charset="0"/>
            </a:endParaRPr>
          </a:p>
        </p:txBody>
      </p:sp>
      <p:sp>
        <p:nvSpPr>
          <p:cNvPr id="11" name="Obdélník 10"/>
          <p:cNvSpPr/>
          <p:nvPr/>
        </p:nvSpPr>
        <p:spPr>
          <a:xfrm>
            <a:off x="3995936" y="4797152"/>
            <a:ext cx="4857784" cy="646331"/>
          </a:xfrm>
          <a:prstGeom prst="rect">
            <a:avLst/>
          </a:prstGeom>
        </p:spPr>
        <p:txBody>
          <a:bodyPr wrap="square">
            <a:spAutoFit/>
          </a:bodyPr>
          <a:lstStyle/>
          <a:p>
            <a:endParaRPr lang="cs-CZ" dirty="0" smtClean="0">
              <a:ea typeface="Calibri"/>
              <a:cs typeface="Times New Roman"/>
            </a:endParaRPr>
          </a:p>
          <a:p>
            <a:r>
              <a:rPr lang="cs-CZ" dirty="0" smtClean="0"/>
              <a:t> </a:t>
            </a:r>
            <a:endParaRPr lang="cs-CZ" dirty="0"/>
          </a:p>
        </p:txBody>
      </p:sp>
      <p:pic>
        <p:nvPicPr>
          <p:cNvPr id="9218" name="Picture 2" descr="Soubor:Kierkegaard.jpg">
            <a:hlinkClick r:id="rId2"/>
          </p:cNvPr>
          <p:cNvPicPr>
            <a:picLocks noChangeAspect="1" noChangeArrowheads="1"/>
          </p:cNvPicPr>
          <p:nvPr/>
        </p:nvPicPr>
        <p:blipFill>
          <a:blip r:embed="rId3" cstate="print"/>
          <a:srcRect/>
          <a:stretch>
            <a:fillRect/>
          </a:stretch>
        </p:blipFill>
        <p:spPr bwMode="auto">
          <a:xfrm>
            <a:off x="5724128" y="188640"/>
            <a:ext cx="2664296" cy="4104456"/>
          </a:xfrm>
          <a:prstGeom prst="rect">
            <a:avLst/>
          </a:prstGeom>
          <a:noFill/>
        </p:spPr>
      </p:pic>
      <p:sp>
        <p:nvSpPr>
          <p:cNvPr id="8" name="Obdélník 7"/>
          <p:cNvSpPr/>
          <p:nvPr/>
        </p:nvSpPr>
        <p:spPr>
          <a:xfrm>
            <a:off x="5364088" y="4581129"/>
            <a:ext cx="3024336" cy="553998"/>
          </a:xfrm>
          <a:prstGeom prst="rect">
            <a:avLst/>
          </a:prstGeom>
        </p:spPr>
        <p:txBody>
          <a:bodyPr wrap="square">
            <a:spAutoFit/>
          </a:bodyPr>
          <a:lstStyle/>
          <a:p>
            <a:r>
              <a:rPr lang="cs-CZ" sz="1000" dirty="0" smtClean="0"/>
              <a:t>KIERKEGAARD, </a:t>
            </a:r>
            <a:r>
              <a:rPr lang="cs-CZ" sz="1000" dirty="0" err="1" smtClean="0"/>
              <a:t>Neils</a:t>
            </a:r>
            <a:r>
              <a:rPr lang="cs-CZ" sz="1000" dirty="0" smtClean="0"/>
              <a:t> Christian. </a:t>
            </a:r>
            <a:r>
              <a:rPr lang="cs-CZ" sz="1000" i="1" dirty="0" err="1" smtClean="0"/>
              <a:t>wikipedia.cz</a:t>
            </a:r>
            <a:r>
              <a:rPr lang="cs-CZ" sz="1000" dirty="0" smtClean="0"/>
              <a:t> [online]. [cit. 20.2.2013]. Dostupný na WWW: http://cs.wikipedia.org/wiki/Soubor:Kierkegaard.jpg </a:t>
            </a:r>
            <a:endParaRPr lang="cs-CZ" sz="10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57158" y="928670"/>
            <a:ext cx="8229600" cy="796908"/>
          </a:xfrm>
        </p:spPr>
        <p:txBody>
          <a:bodyPr>
            <a:normAutofit/>
          </a:bodyPr>
          <a:lstStyle/>
          <a:p>
            <a:r>
              <a:rPr lang="cs-CZ" sz="2000" b="1" dirty="0" smtClean="0">
                <a:latin typeface="+mn-lt"/>
              </a:rPr>
              <a:t>Sören Aabye Kierkegaard	</a:t>
            </a:r>
            <a:r>
              <a:rPr lang="cs-CZ" sz="2000" dirty="0" smtClean="0">
                <a:latin typeface="+mn-lt"/>
              </a:rPr>
              <a:t>1813-1855</a:t>
            </a:r>
            <a:endParaRPr lang="cs-CZ" sz="2000" dirty="0"/>
          </a:p>
        </p:txBody>
      </p:sp>
      <p:sp>
        <p:nvSpPr>
          <p:cNvPr id="3" name="Zástupný symbol pro obsah 2"/>
          <p:cNvSpPr>
            <a:spLocks noGrp="1"/>
          </p:cNvSpPr>
          <p:nvPr>
            <p:ph idx="1"/>
          </p:nvPr>
        </p:nvSpPr>
        <p:spPr>
          <a:xfrm>
            <a:off x="500034" y="2143116"/>
            <a:ext cx="8072494" cy="4071966"/>
          </a:xfrm>
        </p:spPr>
        <p:txBody>
          <a:bodyPr>
            <a:normAutofit/>
          </a:bodyPr>
          <a:lstStyle/>
          <a:p>
            <a:r>
              <a:rPr lang="cs-CZ" sz="1500" dirty="0" smtClean="0"/>
              <a:t>Dánský filozof žijící a tvořící v Kodani</a:t>
            </a:r>
          </a:p>
          <a:p>
            <a:endParaRPr lang="cs-CZ" sz="1500" dirty="0" smtClean="0"/>
          </a:p>
          <a:p>
            <a:r>
              <a:rPr lang="cs-CZ" sz="1500" dirty="0" smtClean="0"/>
              <a:t>Zakladatel filozofie existence, navazovali na něj například  Jaspers, Marcel, Heidegger</a:t>
            </a:r>
          </a:p>
          <a:p>
            <a:endParaRPr lang="cs-CZ" sz="1500" dirty="0" smtClean="0"/>
          </a:p>
          <a:p>
            <a:r>
              <a:rPr lang="cs-CZ" sz="1500" dirty="0" smtClean="0"/>
              <a:t>I na jeho příkladě je možné vidět, jak jsou často názory filozofů  ovlivněny jejich osobním životem </a:t>
            </a:r>
          </a:p>
          <a:p>
            <a:endParaRPr lang="cs-CZ" sz="1500" dirty="0" smtClean="0"/>
          </a:p>
          <a:p>
            <a:r>
              <a:rPr lang="cs-CZ" sz="1500" dirty="0" smtClean="0"/>
              <a:t>K. pocházel ze sedmi dětí, z nichž pět zemřelo, otec si nesl po celý život svůj hřích – v nelehkém dětství jednou proklel Boha a výčitky měl neustále. Kletba za toto leží podle K. na celé rodině, je značně </a:t>
            </a:r>
            <a:r>
              <a:rPr lang="cs-CZ" sz="1500" i="1" u="sng" dirty="0" smtClean="0"/>
              <a:t>pesimistický</a:t>
            </a:r>
            <a:r>
              <a:rPr lang="cs-CZ" sz="1500" i="1" dirty="0" smtClean="0"/>
              <a:t> po celý krátký život</a:t>
            </a:r>
          </a:p>
          <a:p>
            <a:endParaRPr lang="cs-CZ" sz="1500" dirty="0" smtClean="0"/>
          </a:p>
          <a:p>
            <a:r>
              <a:rPr lang="cs-CZ" sz="1500" b="1" i="1" dirty="0" smtClean="0"/>
              <a:t>„…každá existence ve mně vyvolává strach, od nejmenšího komára až po tajemství inkarnace, vše je mi nevysvětlitelné, ale nejvíce já sám sobě.“</a:t>
            </a:r>
          </a:p>
          <a:p>
            <a:endParaRPr lang="cs-CZ" sz="1400" dirty="0" smtClean="0"/>
          </a:p>
        </p:txBody>
      </p:sp>
      <p:sp>
        <p:nvSpPr>
          <p:cNvPr id="5" name="Zástupný symbol pro číslo snímku 4"/>
          <p:cNvSpPr>
            <a:spLocks noGrp="1"/>
          </p:cNvSpPr>
          <p:nvPr>
            <p:ph type="sldNum" sz="quarter" idx="12"/>
          </p:nvPr>
        </p:nvSpPr>
        <p:spPr/>
        <p:txBody>
          <a:bodyPr/>
          <a:lstStyle/>
          <a:p>
            <a:fld id="{3A9E9A01-A3AF-431D-8598-4A9DDF73672E}" type="slidenum">
              <a:rPr lang="cs-CZ" smtClean="0"/>
              <a:pPr/>
              <a:t>4</a:t>
            </a:fld>
            <a:endParaRPr lang="cs-CZ"/>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brázek 5" descr="http://upload.wikimedia.org/wikipedia/commons/thumb/4/47/Regine_olsen.jpg/220px-Regine_olsen.jpg"/>
          <p:cNvPicPr/>
          <p:nvPr/>
        </p:nvPicPr>
        <p:blipFill>
          <a:blip r:embed="rId2" cstate="print"/>
          <a:srcRect/>
          <a:stretch>
            <a:fillRect/>
          </a:stretch>
        </p:blipFill>
        <p:spPr bwMode="auto">
          <a:xfrm>
            <a:off x="6357950" y="1857364"/>
            <a:ext cx="2092325" cy="2725420"/>
          </a:xfrm>
          <a:prstGeom prst="rect">
            <a:avLst/>
          </a:prstGeom>
          <a:noFill/>
          <a:ln w="9525">
            <a:solidFill>
              <a:schemeClr val="tx1">
                <a:alpha val="43000"/>
              </a:schemeClr>
            </a:solidFill>
            <a:miter lim="800000"/>
            <a:headEnd/>
            <a:tailEnd/>
          </a:ln>
          <a:effectLst>
            <a:outerShdw blurRad="76200" dir="13500000" sy="23000" kx="1200000" algn="br" rotWithShape="0">
              <a:prstClr val="black">
                <a:alpha val="20000"/>
              </a:prstClr>
            </a:outerShdw>
          </a:effectLst>
          <a:scene3d>
            <a:camera prst="orthographicFront"/>
            <a:lightRig rig="threePt" dir="t"/>
          </a:scene3d>
          <a:sp3d>
            <a:bevelT prst="relaxedInset"/>
            <a:bevelB/>
          </a:sp3d>
        </p:spPr>
      </p:pic>
      <p:sp>
        <p:nvSpPr>
          <p:cNvPr id="3" name="Zástupný symbol pro obsah 2"/>
          <p:cNvSpPr>
            <a:spLocks noGrp="1"/>
          </p:cNvSpPr>
          <p:nvPr>
            <p:ph idx="1"/>
          </p:nvPr>
        </p:nvSpPr>
        <p:spPr>
          <a:xfrm>
            <a:off x="500034" y="1285860"/>
            <a:ext cx="5543560" cy="4186254"/>
          </a:xfrm>
        </p:spPr>
        <p:txBody>
          <a:bodyPr>
            <a:normAutofit fontScale="85000" lnSpcReduction="10000"/>
          </a:bodyPr>
          <a:lstStyle/>
          <a:p>
            <a:r>
              <a:rPr lang="cs-CZ" sz="1800" dirty="0" smtClean="0"/>
              <a:t>K. velmi poznamenal vztah ke snoubence </a:t>
            </a:r>
            <a:r>
              <a:rPr lang="cs-CZ" sz="1800" i="1" dirty="0" smtClean="0"/>
              <a:t>Regině Olsen</a:t>
            </a:r>
            <a:r>
              <a:rPr lang="cs-CZ" sz="1800" dirty="0" smtClean="0"/>
              <a:t>, když si uvědomil, že sám není schopen žít v manželství (to, podle K., vyžaduje otevřenost, na kterou se necítí) a choval se tak, aby dívka sama zrušila zasnoubení</a:t>
            </a:r>
          </a:p>
          <a:p>
            <a:endParaRPr lang="cs-CZ" sz="1800" dirty="0" smtClean="0"/>
          </a:p>
          <a:p>
            <a:r>
              <a:rPr lang="cs-CZ" sz="1800" b="1" i="1" dirty="0" smtClean="0"/>
              <a:t>„Odejít z tohoto vztahu jako lotr, pokud možno jako arcilotr, bylo to jediné, co se dalo dělat, aby znovu byla volná.“</a:t>
            </a:r>
          </a:p>
          <a:p>
            <a:endParaRPr lang="cs-CZ" sz="1800" dirty="0" smtClean="0"/>
          </a:p>
          <a:p>
            <a:r>
              <a:rPr lang="cs-CZ" sz="1800" dirty="0" smtClean="0"/>
              <a:t>Myšlenek na Reginu se nezbavuje po celý život, věnuje jí poznámky ve svém deníku</a:t>
            </a:r>
          </a:p>
          <a:p>
            <a:endParaRPr lang="cs-CZ" sz="1800" dirty="0" smtClean="0"/>
          </a:p>
          <a:p>
            <a:r>
              <a:rPr lang="cs-CZ" sz="1800" dirty="0" smtClean="0"/>
              <a:t>K. má ve svém charakteru i </a:t>
            </a:r>
            <a:r>
              <a:rPr lang="cs-CZ" sz="1800" i="1" u="sng" dirty="0" smtClean="0"/>
              <a:t>vztahovačnost</a:t>
            </a:r>
            <a:r>
              <a:rPr lang="cs-CZ" sz="1800" dirty="0" smtClean="0"/>
              <a:t> -  když publikuje, činí tak většinou pod pseudonymy, i když je v Kodani zřejmé, kdo je pravým autorem spisů</a:t>
            </a:r>
          </a:p>
          <a:p>
            <a:endParaRPr lang="cs-CZ" sz="1800" dirty="0" smtClean="0"/>
          </a:p>
          <a:p>
            <a:r>
              <a:rPr lang="cs-CZ" sz="1800" dirty="0" smtClean="0"/>
              <a:t>K. </a:t>
            </a:r>
            <a:r>
              <a:rPr lang="cs-CZ" sz="1800" i="1" dirty="0" smtClean="0"/>
              <a:t>se </a:t>
            </a:r>
            <a:r>
              <a:rPr lang="cs-CZ" sz="1800" i="1" u="sng" dirty="0" smtClean="0"/>
              <a:t>přetvařuje</a:t>
            </a:r>
            <a:r>
              <a:rPr lang="cs-CZ" sz="1800" dirty="0" smtClean="0"/>
              <a:t> -  na veřejnosti lehkomyslný, nonkonformně oblékaný, navštěvuje zábavní podniky, divadlo, ve skutečnosti je spíše </a:t>
            </a:r>
            <a:r>
              <a:rPr lang="cs-CZ" sz="1800" i="1" u="sng" dirty="0" smtClean="0"/>
              <a:t>přemýšlivý introvert</a:t>
            </a:r>
            <a:endParaRPr lang="cs-CZ" sz="1800" dirty="0" smtClean="0"/>
          </a:p>
          <a:p>
            <a:endParaRPr lang="cs-CZ" dirty="0"/>
          </a:p>
        </p:txBody>
      </p:sp>
      <p:sp>
        <p:nvSpPr>
          <p:cNvPr id="5" name="Zástupný symbol pro číslo snímku 4"/>
          <p:cNvSpPr>
            <a:spLocks noGrp="1"/>
          </p:cNvSpPr>
          <p:nvPr>
            <p:ph type="sldNum" sz="quarter" idx="12"/>
          </p:nvPr>
        </p:nvSpPr>
        <p:spPr/>
        <p:txBody>
          <a:bodyPr/>
          <a:lstStyle/>
          <a:p>
            <a:fld id="{3A9E9A01-A3AF-431D-8598-4A9DDF73672E}" type="slidenum">
              <a:rPr lang="cs-CZ" smtClean="0"/>
              <a:pPr/>
              <a:t>5</a:t>
            </a:fld>
            <a:endParaRPr lang="cs-CZ" dirty="0"/>
          </a:p>
        </p:txBody>
      </p:sp>
      <p:sp>
        <p:nvSpPr>
          <p:cNvPr id="20481" name="Rectangle 1"/>
          <p:cNvSpPr>
            <a:spLocks noChangeArrowheads="1"/>
          </p:cNvSpPr>
          <p:nvPr/>
        </p:nvSpPr>
        <p:spPr bwMode="auto">
          <a:xfrm>
            <a:off x="5000628" y="5580724"/>
            <a:ext cx="3891852" cy="101566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fontAlgn="base">
              <a:spcBef>
                <a:spcPct val="0"/>
              </a:spcBef>
              <a:spcAft>
                <a:spcPct val="0"/>
              </a:spcAft>
            </a:pPr>
            <a:r>
              <a:rPr lang="cs-CZ" sz="1000" dirty="0" smtClean="0"/>
              <a:t>BAERENTZEN, Emil. </a:t>
            </a:r>
            <a:r>
              <a:rPr lang="cs-CZ" sz="1000" i="1" dirty="0" err="1" smtClean="0"/>
              <a:t>wikipedia.cz</a:t>
            </a:r>
            <a:r>
              <a:rPr lang="cs-CZ" sz="1000" dirty="0" smtClean="0"/>
              <a:t> [online]. [cit. 20.2.2013]. </a:t>
            </a:r>
          </a:p>
          <a:p>
            <a:pPr fontAlgn="base">
              <a:spcBef>
                <a:spcPct val="0"/>
              </a:spcBef>
              <a:spcAft>
                <a:spcPct val="0"/>
              </a:spcAft>
            </a:pPr>
            <a:r>
              <a:rPr lang="cs-CZ" sz="1000" dirty="0" smtClean="0"/>
              <a:t>Dostupný na WWW: http://cs.wikipedia.org/wiki/Soubor:Regine_olsen.jpg</a:t>
            </a:r>
          </a:p>
          <a:p>
            <a:pPr marL="0" marR="0" lvl="0" indent="0" algn="l" defTabSz="914400" rtl="0" eaLnBrk="1" fontAlgn="base" latinLnBrk="0" hangingPunct="1">
              <a:lnSpc>
                <a:spcPct val="100000"/>
              </a:lnSpc>
              <a:spcBef>
                <a:spcPct val="0"/>
              </a:spcBef>
              <a:spcAft>
                <a:spcPct val="0"/>
              </a:spcAft>
              <a:buClrTx/>
              <a:buSzTx/>
              <a:buFontTx/>
              <a:buNone/>
              <a:tabLst/>
            </a:pPr>
            <a:r>
              <a:rPr kumimoji="0" lang="cs-CZ" sz="1000" b="1" i="0" u="none" strike="noStrike" cap="none" normalizeH="0" baseline="0" dirty="0" smtClean="0">
                <a:ln>
                  <a:noFill/>
                </a:ln>
                <a:solidFill>
                  <a:schemeClr val="tx1"/>
                </a:solidFill>
                <a:effectLst/>
                <a:latin typeface="Calibri" pitchFamily="34" charset="0"/>
                <a:ea typeface="Times New Roman" pitchFamily="18" charset="0"/>
                <a:cs typeface="Calibri" pitchFamily="34" charset="0"/>
              </a:rPr>
              <a:t>	</a:t>
            </a:r>
            <a:endParaRPr lang="cs-CZ" dirty="0" smtClean="0">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s-CZ" sz="1000" b="1" i="0" u="none" strike="noStrike" cap="none" normalizeH="0" baseline="0" dirty="0" smtClean="0">
              <a:ln>
                <a:noFill/>
              </a:ln>
              <a:solidFill>
                <a:schemeClr val="tx1"/>
              </a:solidFill>
              <a:effectLst/>
              <a:latin typeface="Calibri" pitchFamily="34" charset="0"/>
              <a:ea typeface="Times New Roman" pitchFamily="18" charset="0"/>
              <a:cs typeface="Calibri"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cs-CZ" sz="1000" b="1" dirty="0" smtClean="0">
              <a:latin typeface="Calibri" pitchFamily="34" charset="0"/>
              <a:ea typeface="Calibri" pitchFamily="34" charset="0"/>
              <a:cs typeface="Calibri" pitchFamily="34"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71472" y="1500174"/>
            <a:ext cx="7643866" cy="4214842"/>
          </a:xfrm>
        </p:spPr>
        <p:txBody>
          <a:bodyPr>
            <a:noAutofit/>
          </a:bodyPr>
          <a:lstStyle/>
          <a:p>
            <a:r>
              <a:rPr lang="cs-CZ" sz="1500" dirty="0" smtClean="0"/>
              <a:t>Společnosti, církvi, lidem … vyčítá </a:t>
            </a:r>
            <a:r>
              <a:rPr lang="cs-CZ" sz="1500" i="1" dirty="0" smtClean="0"/>
              <a:t>„neopravdovost“-</a:t>
            </a:r>
            <a:r>
              <a:rPr lang="cs-CZ" sz="1500" dirty="0" smtClean="0"/>
              <a:t> neboť nejdou do podstaty věci, </a:t>
            </a:r>
            <a:r>
              <a:rPr lang="cs-CZ" sz="1500" i="1" dirty="0" smtClean="0"/>
              <a:t>bojí se</a:t>
            </a:r>
            <a:r>
              <a:rPr lang="cs-CZ" sz="1500" dirty="0" smtClean="0"/>
              <a:t> </a:t>
            </a:r>
            <a:r>
              <a:rPr lang="cs-CZ" sz="1500" i="1" dirty="0" smtClean="0"/>
              <a:t>rozhodovat </a:t>
            </a:r>
            <a:r>
              <a:rPr lang="cs-CZ" sz="1500" dirty="0" smtClean="0"/>
              <a:t>sami za sebe</a:t>
            </a:r>
          </a:p>
          <a:p>
            <a:endParaRPr lang="cs-CZ" sz="1500" dirty="0" smtClean="0"/>
          </a:p>
          <a:p>
            <a:endParaRPr lang="cs-CZ" sz="1500" dirty="0" smtClean="0"/>
          </a:p>
          <a:p>
            <a:r>
              <a:rPr lang="cs-CZ" sz="1500" dirty="0" smtClean="0"/>
              <a:t>Filozofovi by nemělo jít o obecné otázky lidstva, ale vždy </a:t>
            </a:r>
            <a:r>
              <a:rPr lang="cs-CZ" sz="1500" b="1" i="1" dirty="0" smtClean="0"/>
              <a:t>o konkrétního člověka</a:t>
            </a:r>
            <a:r>
              <a:rPr lang="cs-CZ" sz="1500" dirty="0" smtClean="0"/>
              <a:t>, jeho vlastní </a:t>
            </a:r>
            <a:r>
              <a:rPr lang="cs-CZ" sz="1500" b="1" dirty="0" smtClean="0"/>
              <a:t>podstatu a existenci = filozofie existence.</a:t>
            </a:r>
            <a:r>
              <a:rPr lang="cs-CZ" sz="1500" dirty="0" smtClean="0"/>
              <a:t> Existence neznamená to, jak se živím, co si oblékám…je to </a:t>
            </a:r>
            <a:r>
              <a:rPr lang="cs-CZ" sz="1500" b="1" i="1" dirty="0" smtClean="0"/>
              <a:t>vnitřní záležitost člověka</a:t>
            </a:r>
            <a:r>
              <a:rPr lang="cs-CZ" sz="1500" dirty="0" smtClean="0"/>
              <a:t>, jakési jáství, jsme projektem konečnosti a nekonečnosti, minulosti a budoucnosti, naše </a:t>
            </a:r>
            <a:r>
              <a:rPr lang="cs-CZ" sz="1500" b="1" i="1" dirty="0" smtClean="0"/>
              <a:t>rozhodnutí je přítomné</a:t>
            </a:r>
          </a:p>
          <a:p>
            <a:endParaRPr lang="cs-CZ" sz="1500" dirty="0" smtClean="0"/>
          </a:p>
          <a:p>
            <a:endParaRPr lang="cs-CZ" sz="1500" dirty="0" smtClean="0"/>
          </a:p>
          <a:p>
            <a:r>
              <a:rPr lang="cs-CZ" sz="1500" b="1" i="1" dirty="0" smtClean="0"/>
              <a:t>„Zatímco myslící subjekt a jeho existence jsou objektivnímu myšlení lhostejné, subjektivní myslitel jakožto existující bytost je na svém vlastním bytí zainteresován, existuje v něm. Proto je jeho myšlení charakterizováno jiným druhem reflexe, totiž reflexí niternosti…a tím toto myšlení náleží tomuto subjektu a žádnému jinému…toto myšlení patří právě mysliteli, který jde svou cestou…“</a:t>
            </a:r>
          </a:p>
        </p:txBody>
      </p:sp>
      <p:sp>
        <p:nvSpPr>
          <p:cNvPr id="5" name="Zástupný symbol pro číslo snímku 4"/>
          <p:cNvSpPr>
            <a:spLocks noGrp="1"/>
          </p:cNvSpPr>
          <p:nvPr>
            <p:ph type="sldNum" sz="quarter" idx="12"/>
          </p:nvPr>
        </p:nvSpPr>
        <p:spPr/>
        <p:txBody>
          <a:bodyPr/>
          <a:lstStyle/>
          <a:p>
            <a:fld id="{3A9E9A01-A3AF-431D-8598-4A9DDF73672E}" type="slidenum">
              <a:rPr lang="cs-CZ" smtClean="0"/>
              <a:pPr/>
              <a:t>6</a:t>
            </a:fld>
            <a:endParaRPr lang="cs-CZ"/>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28596" y="1000108"/>
            <a:ext cx="5186370" cy="4900634"/>
          </a:xfrm>
        </p:spPr>
        <p:txBody>
          <a:bodyPr>
            <a:normAutofit fontScale="47500" lnSpcReduction="20000"/>
          </a:bodyPr>
          <a:lstStyle/>
          <a:p>
            <a:endParaRPr lang="cs-CZ" dirty="0" smtClean="0"/>
          </a:p>
          <a:p>
            <a:r>
              <a:rPr lang="cs-CZ" b="1" i="1" dirty="0" smtClean="0"/>
              <a:t>„Bytostné poznání je to, co se vztahuje k existenci.“</a:t>
            </a:r>
          </a:p>
          <a:p>
            <a:endParaRPr lang="cs-CZ" dirty="0" smtClean="0"/>
          </a:p>
          <a:p>
            <a:r>
              <a:rPr lang="cs-CZ" dirty="0" smtClean="0"/>
              <a:t>Rozlišuje smysl života můj a smysl života jako obecný filozofický problém, </a:t>
            </a:r>
            <a:r>
              <a:rPr lang="cs-CZ" i="1" dirty="0" smtClean="0"/>
              <a:t>pravdu moji</a:t>
            </a:r>
            <a:r>
              <a:rPr lang="cs-CZ" dirty="0" smtClean="0"/>
              <a:t> a </a:t>
            </a:r>
            <a:r>
              <a:rPr lang="cs-CZ" i="1" dirty="0" smtClean="0"/>
              <a:t>pravdu vůbec</a:t>
            </a:r>
          </a:p>
          <a:p>
            <a:endParaRPr lang="cs-CZ" dirty="0" smtClean="0"/>
          </a:p>
          <a:p>
            <a:r>
              <a:rPr lang="cs-CZ" dirty="0" smtClean="0"/>
              <a:t>Člověk ne jako vědecký problém, objekt, ale </a:t>
            </a:r>
            <a:r>
              <a:rPr lang="cs-CZ" b="1" i="1" dirty="0" smtClean="0"/>
              <a:t>subjekt</a:t>
            </a:r>
            <a:r>
              <a:rPr lang="cs-CZ" dirty="0" smtClean="0"/>
              <a:t>, který se musí v </a:t>
            </a:r>
            <a:r>
              <a:rPr lang="cs-CZ" b="1" i="1" dirty="0" smtClean="0"/>
              <a:t>každé konkrétní situaci</a:t>
            </a:r>
            <a:r>
              <a:rPr lang="cs-CZ" dirty="0" smtClean="0"/>
              <a:t> </a:t>
            </a:r>
            <a:r>
              <a:rPr lang="cs-CZ" b="1" i="1" dirty="0" smtClean="0"/>
              <a:t>rozhodovat</a:t>
            </a:r>
          </a:p>
          <a:p>
            <a:endParaRPr lang="cs-CZ" dirty="0" smtClean="0"/>
          </a:p>
          <a:p>
            <a:r>
              <a:rPr lang="cs-CZ" i="1" u="sng" dirty="0" smtClean="0"/>
              <a:t>„Subjektivita je pravda“</a:t>
            </a:r>
            <a:r>
              <a:rPr lang="cs-CZ" i="1" dirty="0" smtClean="0"/>
              <a:t> – tím nemyslí, že není objektivní pravda, ale skutečná pravda je dle něho osobní, ta, která přetváří existenci člověka. Pravda, kterou člověk přijme za svou a realizuje ji</a:t>
            </a:r>
          </a:p>
          <a:p>
            <a:endParaRPr lang="cs-CZ" i="1" dirty="0" smtClean="0"/>
          </a:p>
          <a:p>
            <a:r>
              <a:rPr lang="cs-CZ" i="1" dirty="0" smtClean="0"/>
              <a:t>„Je nutno najít pravdu, která může být pravdou pro mne, najít ideu, za niž chci žít i zemřít.“</a:t>
            </a:r>
          </a:p>
          <a:p>
            <a:endParaRPr lang="cs-CZ" i="1" dirty="0" smtClean="0"/>
          </a:p>
          <a:p>
            <a:r>
              <a:rPr lang="cs-CZ" i="1" dirty="0" smtClean="0"/>
              <a:t>Lidská existence je podle K. spjata s úzkostí, v níž je člověk paradoxně svobodný, neboť si volí z možností</a:t>
            </a:r>
          </a:p>
          <a:p>
            <a:endParaRPr lang="cs-CZ" dirty="0"/>
          </a:p>
        </p:txBody>
      </p:sp>
      <p:sp>
        <p:nvSpPr>
          <p:cNvPr id="5" name="Zástupný symbol pro číslo snímku 4"/>
          <p:cNvSpPr>
            <a:spLocks noGrp="1"/>
          </p:cNvSpPr>
          <p:nvPr>
            <p:ph type="sldNum" sz="quarter" idx="12"/>
          </p:nvPr>
        </p:nvSpPr>
        <p:spPr/>
        <p:txBody>
          <a:bodyPr/>
          <a:lstStyle/>
          <a:p>
            <a:fld id="{3A9E9A01-A3AF-431D-8598-4A9DDF73672E}" type="slidenum">
              <a:rPr lang="cs-CZ" smtClean="0"/>
              <a:pPr/>
              <a:t>7</a:t>
            </a:fld>
            <a:endParaRPr lang="cs-CZ"/>
          </a:p>
        </p:txBody>
      </p:sp>
      <p:pic>
        <p:nvPicPr>
          <p:cNvPr id="6" name="Obrázek 5" descr="http://upload.wikimedia.org/wikipedia/commons/thumb/c/c5/S%C3%B8ren_Kierkegaard_i_Corsaren.jpg/100px-S%C3%B8ren_Kierkegaard_i_Corsaren.jpg">
            <a:hlinkClick r:id="rId2"/>
          </p:cNvPr>
          <p:cNvPicPr/>
          <p:nvPr/>
        </p:nvPicPr>
        <p:blipFill>
          <a:blip r:embed="rId3" cstate="print"/>
          <a:srcRect/>
          <a:stretch>
            <a:fillRect/>
          </a:stretch>
        </p:blipFill>
        <p:spPr bwMode="auto">
          <a:xfrm>
            <a:off x="6429388" y="1214422"/>
            <a:ext cx="1520829" cy="3714776"/>
          </a:xfrm>
          <a:prstGeom prst="rect">
            <a:avLst/>
          </a:prstGeom>
          <a:noFill/>
          <a:ln w="9525">
            <a:noFill/>
            <a:miter lim="800000"/>
            <a:headEnd/>
            <a:tailEnd/>
          </a:ln>
        </p:spPr>
      </p:pic>
      <p:sp>
        <p:nvSpPr>
          <p:cNvPr id="21505" name="Rectangle 1"/>
          <p:cNvSpPr>
            <a:spLocks noChangeArrowheads="1"/>
          </p:cNvSpPr>
          <p:nvPr/>
        </p:nvSpPr>
        <p:spPr bwMode="auto">
          <a:xfrm>
            <a:off x="4355976" y="5688615"/>
            <a:ext cx="4464496" cy="73866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fontAlgn="base">
              <a:spcBef>
                <a:spcPct val="0"/>
              </a:spcBef>
              <a:spcAft>
                <a:spcPct val="0"/>
              </a:spcAft>
            </a:pPr>
            <a:r>
              <a:rPr lang="cs-CZ" sz="1050" dirty="0" smtClean="0"/>
              <a:t>SADDHIYAMA. </a:t>
            </a:r>
            <a:r>
              <a:rPr lang="cs-CZ" sz="1050" i="1" dirty="0" err="1" smtClean="0"/>
              <a:t>wikipedia.cz</a:t>
            </a:r>
            <a:r>
              <a:rPr lang="cs-CZ" sz="1050" dirty="0" smtClean="0"/>
              <a:t> [online]. [cit. 20.2.2013]. </a:t>
            </a:r>
          </a:p>
          <a:p>
            <a:pPr fontAlgn="base">
              <a:spcBef>
                <a:spcPct val="0"/>
              </a:spcBef>
              <a:spcAft>
                <a:spcPct val="0"/>
              </a:spcAft>
            </a:pPr>
            <a:r>
              <a:rPr lang="cs-CZ" sz="1050" dirty="0" smtClean="0"/>
              <a:t>Dostupný na WWW: http://cs.wikipedia.org/wiki/Soubor:S%C3%B8ren_Kierkegaard_i_Corsaren.jpg</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05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28596" y="928670"/>
            <a:ext cx="8186766" cy="868346"/>
          </a:xfrm>
        </p:spPr>
        <p:txBody>
          <a:bodyPr>
            <a:normAutofit/>
          </a:bodyPr>
          <a:lstStyle/>
          <a:p>
            <a:r>
              <a:rPr lang="cs-CZ" sz="2000" b="1" i="1" dirty="0" smtClean="0">
                <a:latin typeface="+mn-lt"/>
              </a:rPr>
              <a:t>Stadia života neboli možnosti existence podle K.</a:t>
            </a:r>
            <a:endParaRPr lang="cs-CZ" sz="2000" i="1" dirty="0"/>
          </a:p>
        </p:txBody>
      </p:sp>
      <p:sp>
        <p:nvSpPr>
          <p:cNvPr id="3" name="Zástupný symbol pro obsah 2"/>
          <p:cNvSpPr>
            <a:spLocks noGrp="1"/>
          </p:cNvSpPr>
          <p:nvPr>
            <p:ph idx="1"/>
          </p:nvPr>
        </p:nvSpPr>
        <p:spPr>
          <a:xfrm>
            <a:off x="357158" y="2071678"/>
            <a:ext cx="8229600" cy="3543312"/>
          </a:xfrm>
        </p:spPr>
        <p:txBody>
          <a:bodyPr>
            <a:normAutofit lnSpcReduction="10000"/>
          </a:bodyPr>
          <a:lstStyle/>
          <a:p>
            <a:r>
              <a:rPr lang="cs-CZ" sz="1500" b="1" i="1" dirty="0" smtClean="0"/>
              <a:t>1. Estetické</a:t>
            </a:r>
            <a:r>
              <a:rPr lang="cs-CZ" sz="1500" dirty="0" smtClean="0"/>
              <a:t> – máme hodně možností, ale nevyužíváme je, </a:t>
            </a:r>
            <a:r>
              <a:rPr lang="cs-CZ" sz="1500" u="sng" dirty="0" smtClean="0"/>
              <a:t>nejdeme do rozhodnutí pro nějakou z nich</a:t>
            </a:r>
          </a:p>
          <a:p>
            <a:endParaRPr lang="cs-CZ" sz="1500" dirty="0" smtClean="0"/>
          </a:p>
          <a:p>
            <a:pPr>
              <a:buNone/>
            </a:pPr>
            <a:r>
              <a:rPr lang="cs-CZ" sz="1500" dirty="0" smtClean="0"/>
              <a:t>	Pokud žijeme „esteticky“ jsme vlastně „existenčně prázdní“ a „neskuteční“</a:t>
            </a:r>
          </a:p>
          <a:p>
            <a:endParaRPr lang="cs-CZ" sz="1500" dirty="0" smtClean="0"/>
          </a:p>
          <a:p>
            <a:r>
              <a:rPr lang="cs-CZ" sz="1500" b="1" i="1" dirty="0" smtClean="0"/>
              <a:t>2. Etické</a:t>
            </a:r>
            <a:r>
              <a:rPr lang="cs-CZ" sz="1500" dirty="0" smtClean="0"/>
              <a:t> – rozhodneme se pro nějakou možnost, naše volba něčeho znamená, že „existujeme“. Není to ale vrchol, protože zjistíme, že se nemůžeme stát pravdivými „sami ze sebe“, že lidské bytí je vlastně nicotné. Naše bytost je spojením konečnosti a nekonečnosti, kdo pochopí rozměr nekonečnosti, může žít v dalším stadiu, které nazývá K.</a:t>
            </a:r>
          </a:p>
          <a:p>
            <a:endParaRPr lang="cs-CZ" sz="1500" dirty="0" smtClean="0"/>
          </a:p>
          <a:p>
            <a:r>
              <a:rPr lang="cs-CZ" sz="1500" b="1" i="1" dirty="0" smtClean="0"/>
              <a:t>3. Náboženské</a:t>
            </a:r>
            <a:r>
              <a:rPr lang="cs-CZ" sz="1500" dirty="0" smtClean="0"/>
              <a:t> – volíme a rozhodujeme se před Bohem, před jeho absolutním nárokem. Máme svojí volbou velkou odpovědnost.</a:t>
            </a:r>
          </a:p>
          <a:p>
            <a:endParaRPr lang="cs-CZ" sz="1500" dirty="0" smtClean="0"/>
          </a:p>
          <a:p>
            <a:pPr>
              <a:buNone/>
            </a:pPr>
            <a:r>
              <a:rPr lang="cs-CZ" sz="1500" dirty="0" smtClean="0"/>
              <a:t>	</a:t>
            </a:r>
            <a:r>
              <a:rPr lang="cs-CZ" sz="1500" b="1" i="1" dirty="0" smtClean="0"/>
              <a:t>„Záleží na tom, že se člověk odváží, docela sám, jednotlivý člověk, být tímto určitým jednotlivým člověkem, pouze před Bohem, pouze v tomto obrovském úsilí a s touto obrovskou zodpovědností.“</a:t>
            </a:r>
          </a:p>
          <a:p>
            <a:endParaRPr lang="cs-CZ" dirty="0"/>
          </a:p>
        </p:txBody>
      </p:sp>
      <p:sp>
        <p:nvSpPr>
          <p:cNvPr id="5" name="Zástupný symbol pro číslo snímku 4"/>
          <p:cNvSpPr>
            <a:spLocks noGrp="1"/>
          </p:cNvSpPr>
          <p:nvPr>
            <p:ph type="sldNum" sz="quarter" idx="12"/>
          </p:nvPr>
        </p:nvSpPr>
        <p:spPr/>
        <p:txBody>
          <a:bodyPr/>
          <a:lstStyle/>
          <a:p>
            <a:fld id="{3A9E9A01-A3AF-431D-8598-4A9DDF73672E}" type="slidenum">
              <a:rPr lang="cs-CZ" smtClean="0"/>
              <a:pPr/>
              <a:t>8</a:t>
            </a:fld>
            <a:endParaRPr lang="cs-CZ"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1071538" y="1571612"/>
            <a:ext cx="7329510" cy="4525963"/>
          </a:xfrm>
        </p:spPr>
        <p:txBody>
          <a:bodyPr>
            <a:normAutofit/>
          </a:bodyPr>
          <a:lstStyle/>
          <a:p>
            <a:pPr>
              <a:buNone/>
            </a:pPr>
            <a:r>
              <a:rPr lang="cs-CZ" sz="1500" b="1" i="1" dirty="0" smtClean="0"/>
              <a:t>K. kritizuje dobu, v níž žije:</a:t>
            </a:r>
            <a:endParaRPr lang="cs-CZ" sz="1500" dirty="0" smtClean="0"/>
          </a:p>
          <a:p>
            <a:pPr>
              <a:buNone/>
            </a:pPr>
            <a:r>
              <a:rPr lang="cs-CZ" sz="1500" b="1" i="1" dirty="0" smtClean="0"/>
              <a:t> </a:t>
            </a:r>
            <a:endParaRPr lang="cs-CZ" sz="1500" dirty="0" smtClean="0"/>
          </a:p>
          <a:p>
            <a:r>
              <a:rPr lang="cs-CZ" sz="1500" i="1" dirty="0" smtClean="0"/>
              <a:t>„Současná doba je dobou zoufalství.“</a:t>
            </a:r>
          </a:p>
          <a:p>
            <a:endParaRPr lang="cs-CZ" sz="1500" dirty="0" smtClean="0"/>
          </a:p>
          <a:p>
            <a:r>
              <a:rPr lang="cs-CZ" sz="1500" i="1" dirty="0" smtClean="0"/>
              <a:t>„…celá Evropa jde vstříc totálnímu bankrotu.“</a:t>
            </a:r>
          </a:p>
          <a:p>
            <a:endParaRPr lang="cs-CZ" sz="1500" dirty="0" smtClean="0"/>
          </a:p>
          <a:p>
            <a:r>
              <a:rPr lang="cs-CZ" sz="1500" i="1" dirty="0" smtClean="0"/>
              <a:t>„…člověk si vystačuje s tím, že vytváří výbory a výbory. Ale množství je nepravda.“</a:t>
            </a:r>
          </a:p>
          <a:p>
            <a:endParaRPr lang="cs-CZ" sz="1500" dirty="0" smtClean="0"/>
          </a:p>
          <a:p>
            <a:pPr>
              <a:buNone/>
            </a:pPr>
            <a:endParaRPr lang="cs-CZ" sz="1500" dirty="0" smtClean="0"/>
          </a:p>
          <a:p>
            <a:pPr>
              <a:buNone/>
            </a:pPr>
            <a:r>
              <a:rPr lang="cs-CZ" sz="1500" i="1" dirty="0" smtClean="0"/>
              <a:t> </a:t>
            </a:r>
            <a:endParaRPr lang="cs-CZ" sz="1500" dirty="0" smtClean="0"/>
          </a:p>
          <a:p>
            <a:pPr>
              <a:buNone/>
            </a:pPr>
            <a:r>
              <a:rPr lang="cs-CZ" sz="1500" b="1" i="1" dirty="0" smtClean="0"/>
              <a:t>K. rozlišuje pravé křesťanské bytí a zdánlivé křesťanství</a:t>
            </a:r>
          </a:p>
          <a:p>
            <a:endParaRPr lang="cs-CZ" sz="1500" dirty="0" smtClean="0"/>
          </a:p>
          <a:p>
            <a:r>
              <a:rPr lang="cs-CZ" sz="1500" i="1" dirty="0" smtClean="0"/>
              <a:t>„Věřit znamená ztratit rozum, abychom získali Boha.“</a:t>
            </a:r>
            <a:endParaRPr lang="cs-CZ" sz="1500" dirty="0" smtClean="0"/>
          </a:p>
          <a:p>
            <a:endParaRPr lang="cs-CZ" dirty="0"/>
          </a:p>
        </p:txBody>
      </p:sp>
      <p:sp>
        <p:nvSpPr>
          <p:cNvPr id="5" name="Zástupný symbol pro číslo snímku 4"/>
          <p:cNvSpPr>
            <a:spLocks noGrp="1"/>
          </p:cNvSpPr>
          <p:nvPr>
            <p:ph type="sldNum" sz="quarter" idx="12"/>
          </p:nvPr>
        </p:nvSpPr>
        <p:spPr/>
        <p:txBody>
          <a:bodyPr/>
          <a:lstStyle/>
          <a:p>
            <a:fld id="{3A9E9A01-A3AF-431D-8598-4A9DDF73672E}" type="slidenum">
              <a:rPr lang="cs-CZ" smtClean="0"/>
              <a:pPr/>
              <a:t>9</a:t>
            </a:fld>
            <a:endParaRPr lang="cs-CZ"/>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ástupný symbol pro číslo snímku 4"/>
          <p:cNvSpPr>
            <a:spLocks noGrp="1"/>
          </p:cNvSpPr>
          <p:nvPr>
            <p:ph type="sldNum" sz="quarter" idx="12"/>
          </p:nvPr>
        </p:nvSpPr>
        <p:spPr/>
        <p:txBody>
          <a:bodyPr/>
          <a:lstStyle/>
          <a:p>
            <a:fld id="{3A9E9A01-A3AF-431D-8598-4A9DDF73672E}" type="slidenum">
              <a:rPr lang="cs-CZ" smtClean="0"/>
              <a:pPr/>
              <a:t>10</a:t>
            </a:fld>
            <a:endParaRPr lang="cs-CZ"/>
          </a:p>
        </p:txBody>
      </p:sp>
      <p:sp>
        <p:nvSpPr>
          <p:cNvPr id="19457" name="Rectangle 1"/>
          <p:cNvSpPr>
            <a:spLocks noChangeArrowheads="1"/>
          </p:cNvSpPr>
          <p:nvPr/>
        </p:nvSpPr>
        <p:spPr bwMode="auto">
          <a:xfrm>
            <a:off x="1357290" y="527433"/>
            <a:ext cx="4857784" cy="440120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1" u="none" strike="noStrike" cap="none" normalizeH="0" baseline="0" dirty="0" smtClean="0">
                <a:ln>
                  <a:noFill/>
                </a:ln>
                <a:solidFill>
                  <a:schemeClr val="tx1"/>
                </a:solidFill>
                <a:effectLst/>
                <a:ea typeface="Calibri" pitchFamily="34" charset="0"/>
                <a:cs typeface="Times New Roman" pitchFamily="18" charset="0"/>
              </a:rPr>
              <a:t>Otázky a úkoly:</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200" b="1" i="0" u="none" strike="noStrike" cap="none" normalizeH="0" baseline="0" dirty="0" smtClean="0">
              <a:ln>
                <a:noFill/>
              </a:ln>
              <a:solidFill>
                <a:schemeClr val="tx1"/>
              </a:solidFill>
              <a:effectLst/>
              <a:ea typeface="Calibri"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200" b="1" i="0" u="none" strike="noStrike" cap="none" normalizeH="0" baseline="0" dirty="0" smtClean="0">
              <a:ln>
                <a:noFill/>
              </a:ln>
              <a:solidFill>
                <a:schemeClr val="tx1"/>
              </a:solidFill>
              <a:effectLst/>
              <a:cs typeface="Arial" pitchFamily="34" charset="0"/>
            </a:endParaRPr>
          </a:p>
          <a:p>
            <a:pPr marL="457200" indent="-457200">
              <a:buAutoNum type="arabicPeriod"/>
            </a:pPr>
            <a:endParaRPr lang="cs-CZ" sz="1200" b="1" dirty="0" smtClean="0"/>
          </a:p>
          <a:p>
            <a:pPr marL="457200" indent="-457200">
              <a:buAutoNum type="arabicPeriod"/>
            </a:pPr>
            <a:endParaRPr lang="cs-CZ" sz="1200" b="1" dirty="0" smtClean="0"/>
          </a:p>
          <a:p>
            <a:pPr marL="457200" indent="-457200"/>
            <a:r>
              <a:rPr lang="cs-CZ" sz="1600" b="1" dirty="0" smtClean="0"/>
              <a:t>1. Jaké zážitky z osobního života ovlivnily myšlení a</a:t>
            </a:r>
          </a:p>
          <a:p>
            <a:pPr marL="457200" indent="-457200"/>
            <a:r>
              <a:rPr lang="cs-CZ" sz="1600" b="1" dirty="0" smtClean="0"/>
              <a:t>    názory Kierkegaarda?</a:t>
            </a:r>
          </a:p>
          <a:p>
            <a:pPr marL="457200" indent="-457200"/>
            <a:endParaRPr lang="cs-CZ" sz="1600" b="1" dirty="0" smtClean="0"/>
          </a:p>
          <a:p>
            <a:pPr algn="just"/>
            <a:r>
              <a:rPr lang="cs-CZ" sz="1600" b="1" dirty="0" smtClean="0"/>
              <a:t>2. Jaké vlastnosti se K. připisují?</a:t>
            </a:r>
          </a:p>
          <a:p>
            <a:endParaRPr lang="cs-CZ" sz="1600" b="1" dirty="0" smtClean="0"/>
          </a:p>
          <a:p>
            <a:r>
              <a:rPr lang="cs-CZ" sz="1600" b="1" dirty="0" smtClean="0"/>
              <a:t>3. Co rozumí K. existencí, resp. filozofií existence?</a:t>
            </a:r>
          </a:p>
          <a:p>
            <a:endParaRPr lang="cs-CZ" sz="1600" b="1" dirty="0" smtClean="0"/>
          </a:p>
          <a:p>
            <a:r>
              <a:rPr lang="cs-CZ" sz="1600" b="1" dirty="0" smtClean="0"/>
              <a:t>4. Vysvětli „subjektivitu pravdy“ v K. pojetí.</a:t>
            </a:r>
          </a:p>
          <a:p>
            <a:endParaRPr lang="cs-CZ" sz="1600" b="1" dirty="0" smtClean="0"/>
          </a:p>
          <a:p>
            <a:r>
              <a:rPr lang="cs-CZ" sz="1600" b="1" dirty="0" smtClean="0"/>
              <a:t>5. Za co K. kritizuje tehdejší společnost, případně</a:t>
            </a:r>
          </a:p>
          <a:p>
            <a:r>
              <a:rPr lang="cs-CZ" sz="1600" b="1" dirty="0" smtClean="0"/>
              <a:t>    církev?      	</a:t>
            </a:r>
          </a:p>
          <a:p>
            <a:endParaRPr lang="cs-CZ" sz="1600" b="1" dirty="0" smtClean="0"/>
          </a:p>
          <a:p>
            <a:r>
              <a:rPr lang="cs-CZ" sz="1600" b="1" dirty="0" smtClean="0"/>
              <a:t>6. Jak a čím K. názory a dílo ovlivnily další filozofy?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cs-CZ" sz="1200" b="1" i="0" u="none" strike="noStrike" cap="none" normalizeH="0" baseline="0" dirty="0" smtClean="0">
              <a:ln>
                <a:noFill/>
              </a:ln>
              <a:solidFill>
                <a:schemeClr val="tx1"/>
              </a:solidFill>
              <a:effectLst/>
              <a:cs typeface="Arial" pitchFamily="34"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ástupný symbol pro číslo snímku 4"/>
          <p:cNvSpPr>
            <a:spLocks noGrp="1"/>
          </p:cNvSpPr>
          <p:nvPr>
            <p:ph type="sldNum" sz="quarter" idx="12"/>
          </p:nvPr>
        </p:nvSpPr>
        <p:spPr/>
        <p:txBody>
          <a:bodyPr/>
          <a:lstStyle/>
          <a:p>
            <a:fld id="{3A9E9A01-A3AF-431D-8598-4A9DDF73672E}" type="slidenum">
              <a:rPr lang="cs-CZ" smtClean="0"/>
              <a:pPr/>
              <a:t>11</a:t>
            </a:fld>
            <a:endParaRPr lang="cs-CZ"/>
          </a:p>
        </p:txBody>
      </p:sp>
      <p:sp>
        <p:nvSpPr>
          <p:cNvPr id="18433" name="Rectangle 1"/>
          <p:cNvSpPr>
            <a:spLocks noChangeArrowheads="1"/>
          </p:cNvSpPr>
          <p:nvPr/>
        </p:nvSpPr>
        <p:spPr bwMode="auto">
          <a:xfrm>
            <a:off x="785786" y="1038580"/>
            <a:ext cx="6357950" cy="26161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Seznam pramenů a literatury:</a:t>
            </a:r>
            <a:endParaRPr kumimoji="0" lang="cs-CZ" sz="1100" b="0" i="0" u="none" strike="noStrike" cap="none" normalizeH="0" baseline="0" dirty="0" smtClean="0">
              <a:ln>
                <a:noFill/>
              </a:ln>
              <a:solidFill>
                <a:schemeClr val="tx1"/>
              </a:solidFill>
              <a:effectLst/>
              <a:latin typeface="Arial" pitchFamily="34" charset="0"/>
              <a:cs typeface="Arial" pitchFamily="34" charset="0"/>
            </a:endParaRPr>
          </a:p>
        </p:txBody>
      </p:sp>
      <p:sp>
        <p:nvSpPr>
          <p:cNvPr id="8" name="Obdélník 7"/>
          <p:cNvSpPr/>
          <p:nvPr/>
        </p:nvSpPr>
        <p:spPr>
          <a:xfrm>
            <a:off x="857224" y="2500306"/>
            <a:ext cx="7715304" cy="1938992"/>
          </a:xfrm>
          <a:prstGeom prst="rect">
            <a:avLst/>
          </a:prstGeom>
        </p:spPr>
        <p:txBody>
          <a:bodyPr wrap="square">
            <a:spAutoFit/>
          </a:bodyPr>
          <a:lstStyle/>
          <a:p>
            <a:pPr lvl="0" eaLnBrk="0" fontAlgn="base" hangingPunct="0">
              <a:spcBef>
                <a:spcPct val="0"/>
              </a:spcBef>
              <a:spcAft>
                <a:spcPct val="0"/>
              </a:spcAft>
            </a:pPr>
            <a:r>
              <a:rPr lang="cs-CZ" sz="1200" dirty="0" smtClean="0">
                <a:ea typeface="Calibri" pitchFamily="34" charset="0"/>
                <a:cs typeface="Times New Roman" pitchFamily="18" charset="0"/>
              </a:rPr>
              <a:t>http://citaty.net/autori/sren-kierkegaard/?page=2</a:t>
            </a:r>
          </a:p>
          <a:p>
            <a:pPr lvl="0" eaLnBrk="0" fontAlgn="base" hangingPunct="0">
              <a:spcBef>
                <a:spcPct val="0"/>
              </a:spcBef>
              <a:spcAft>
                <a:spcPct val="0"/>
              </a:spcAft>
            </a:pPr>
            <a:endParaRPr lang="cs-CZ" sz="1200" dirty="0" smtClean="0">
              <a:ea typeface="Calibri" pitchFamily="34" charset="0"/>
              <a:cs typeface="Times New Roman" pitchFamily="18" charset="0"/>
            </a:endParaRPr>
          </a:p>
          <a:p>
            <a:pPr lvl="0" eaLnBrk="0" fontAlgn="base" hangingPunct="0">
              <a:spcBef>
                <a:spcPct val="0"/>
              </a:spcBef>
              <a:spcAft>
                <a:spcPct val="0"/>
              </a:spcAft>
            </a:pPr>
            <a:r>
              <a:rPr lang="cs-CZ" sz="1200" dirty="0" smtClean="0">
                <a:ea typeface="Calibri" pitchFamily="34" charset="0"/>
                <a:cs typeface="Times New Roman" pitchFamily="18" charset="0"/>
              </a:rPr>
              <a:t>http://cs.wikipedia.org/wiki/S%C3%B8ren_Kierkegaard</a:t>
            </a:r>
          </a:p>
          <a:p>
            <a:pPr lvl="0" eaLnBrk="0" fontAlgn="base" hangingPunct="0">
              <a:spcBef>
                <a:spcPct val="0"/>
              </a:spcBef>
              <a:spcAft>
                <a:spcPct val="0"/>
              </a:spcAft>
            </a:pPr>
            <a:endParaRPr lang="cs-CZ" sz="1200" dirty="0" smtClean="0">
              <a:ea typeface="Calibri" pitchFamily="34" charset="0"/>
              <a:cs typeface="Times New Roman" pitchFamily="18" charset="0"/>
            </a:endParaRPr>
          </a:p>
          <a:p>
            <a:pPr eaLnBrk="0" fontAlgn="base" hangingPunct="0">
              <a:spcBef>
                <a:spcPct val="0"/>
              </a:spcBef>
              <a:spcAft>
                <a:spcPct val="0"/>
              </a:spcAft>
            </a:pPr>
            <a:endParaRPr lang="cs-CZ" sz="1200" dirty="0" smtClean="0">
              <a:ea typeface="Calibri" pitchFamily="34" charset="0"/>
              <a:cs typeface="Times New Roman" pitchFamily="18" charset="0"/>
            </a:endParaRPr>
          </a:p>
          <a:p>
            <a:pPr eaLnBrk="0" fontAlgn="base" hangingPunct="0">
              <a:spcBef>
                <a:spcPct val="0"/>
              </a:spcBef>
              <a:spcAft>
                <a:spcPct val="0"/>
              </a:spcAft>
            </a:pPr>
            <a:endParaRPr lang="cs-CZ" sz="1200" dirty="0" smtClean="0"/>
          </a:p>
          <a:p>
            <a:pPr eaLnBrk="0" fontAlgn="base" hangingPunct="0">
              <a:spcBef>
                <a:spcPct val="0"/>
              </a:spcBef>
              <a:spcAft>
                <a:spcPct val="0"/>
              </a:spcAft>
            </a:pPr>
            <a:endParaRPr lang="cs-CZ" sz="1200" dirty="0" smtClean="0"/>
          </a:p>
          <a:p>
            <a:pPr lvl="0" eaLnBrk="0" fontAlgn="base" hangingPunct="0">
              <a:spcBef>
                <a:spcPct val="0"/>
              </a:spcBef>
              <a:spcAft>
                <a:spcPct val="0"/>
              </a:spcAft>
            </a:pPr>
            <a:endParaRPr lang="cs-CZ" sz="1200" dirty="0" smtClean="0">
              <a:ea typeface="Calibri" pitchFamily="34" charset="0"/>
              <a:cs typeface="Times New Roman" pitchFamily="18" charset="0"/>
            </a:endParaRPr>
          </a:p>
          <a:p>
            <a:pPr lvl="0" eaLnBrk="0" fontAlgn="base" hangingPunct="0">
              <a:spcBef>
                <a:spcPct val="0"/>
              </a:spcBef>
              <a:spcAft>
                <a:spcPct val="0"/>
              </a:spcAft>
            </a:pPr>
            <a:endParaRPr lang="cs-CZ" sz="1200" dirty="0" smtClean="0">
              <a:ea typeface="Calibri" pitchFamily="34" charset="0"/>
              <a:cs typeface="Times New Roman" pitchFamily="18" charset="0"/>
            </a:endParaRPr>
          </a:p>
          <a:p>
            <a:pPr lvl="0" eaLnBrk="0" fontAlgn="base" hangingPunct="0">
              <a:spcBef>
                <a:spcPct val="0"/>
              </a:spcBef>
              <a:spcAft>
                <a:spcPct val="0"/>
              </a:spcAft>
            </a:pPr>
            <a:endParaRPr lang="cs-CZ" sz="1200" dirty="0" smtClean="0">
              <a:latin typeface="Calibri" pitchFamily="34" charset="0"/>
              <a:ea typeface="Calibri" pitchFamily="34" charset="0"/>
              <a:cs typeface="Times New Roman" pitchFamily="18" charset="0"/>
            </a:endParaRPr>
          </a:p>
        </p:txBody>
      </p:sp>
      <p:sp>
        <p:nvSpPr>
          <p:cNvPr id="9" name="Obdélník 8"/>
          <p:cNvSpPr/>
          <p:nvPr/>
        </p:nvSpPr>
        <p:spPr>
          <a:xfrm>
            <a:off x="785786" y="1357298"/>
            <a:ext cx="6643734" cy="600164"/>
          </a:xfrm>
          <a:prstGeom prst="rect">
            <a:avLst/>
          </a:prstGeom>
        </p:spPr>
        <p:txBody>
          <a:bodyPr wrap="square">
            <a:spAutoFit/>
          </a:bodyPr>
          <a:lstStyle/>
          <a:p>
            <a:pPr lvl="0" eaLnBrk="0" fontAlgn="base" hangingPunct="0">
              <a:spcBef>
                <a:spcPct val="0"/>
              </a:spcBef>
              <a:spcAft>
                <a:spcPct val="0"/>
              </a:spcAft>
            </a:pPr>
            <a:r>
              <a:rPr lang="cs-CZ" sz="1100" dirty="0" smtClean="0">
                <a:ea typeface="Times New Roman" pitchFamily="18" charset="0"/>
                <a:cs typeface="Arial" pitchFamily="34" charset="0"/>
              </a:rPr>
              <a:t>ANZENBACHER, Arno. </a:t>
            </a:r>
            <a:r>
              <a:rPr lang="cs-CZ" sz="1100" i="1" dirty="0" smtClean="0">
                <a:ea typeface="Times New Roman" pitchFamily="18" charset="0"/>
                <a:cs typeface="Arial" pitchFamily="34" charset="0"/>
              </a:rPr>
              <a:t>Úvod do filozofie</a:t>
            </a:r>
            <a:r>
              <a:rPr lang="cs-CZ" sz="1100" dirty="0" smtClean="0">
                <a:ea typeface="Times New Roman" pitchFamily="18" charset="0"/>
                <a:cs typeface="Arial" pitchFamily="34" charset="0"/>
              </a:rPr>
              <a:t>. Praha: SPN, 1990. ISBN 80-04-25414-4. </a:t>
            </a:r>
            <a:endParaRPr lang="cs-CZ" sz="1100" dirty="0" smtClean="0">
              <a:cs typeface="Arial" pitchFamily="34" charset="0"/>
            </a:endParaRPr>
          </a:p>
          <a:p>
            <a:pPr lvl="0" eaLnBrk="0" fontAlgn="base" hangingPunct="0">
              <a:spcBef>
                <a:spcPct val="0"/>
              </a:spcBef>
              <a:spcAft>
                <a:spcPct val="0"/>
              </a:spcAft>
            </a:pPr>
            <a:r>
              <a:rPr lang="cs-CZ" sz="1100" dirty="0" smtClean="0">
                <a:ea typeface="Calibri" pitchFamily="34" charset="0"/>
                <a:cs typeface="Arial" pitchFamily="34" charset="0"/>
              </a:rPr>
              <a:t>WILHELM WEISCHEDEL. </a:t>
            </a:r>
            <a:r>
              <a:rPr lang="cs-CZ" sz="1100" i="1" dirty="0" smtClean="0">
                <a:ea typeface="Calibri" pitchFamily="34" charset="0"/>
                <a:cs typeface="Arial" pitchFamily="34" charset="0"/>
              </a:rPr>
              <a:t>Zadní schodiště filosofie</a:t>
            </a:r>
            <a:r>
              <a:rPr lang="cs-CZ" sz="1100" dirty="0" smtClean="0">
                <a:ea typeface="Calibri" pitchFamily="34" charset="0"/>
                <a:cs typeface="Arial" pitchFamily="34" charset="0"/>
              </a:rPr>
              <a:t>. 1995. vyd. Praha: Votobia, 1995. ISBN 80-7198-015-3</a:t>
            </a:r>
            <a:endParaRPr lang="cs-CZ" sz="1100" dirty="0" smtClean="0">
              <a:cs typeface="Arial" pitchFamily="34" charset="0"/>
            </a:endParaRPr>
          </a:p>
          <a:p>
            <a:pPr lvl="0" eaLnBrk="0" fontAlgn="base" hangingPunct="0">
              <a:spcBef>
                <a:spcPct val="0"/>
              </a:spcBef>
              <a:spcAft>
                <a:spcPct val="0"/>
              </a:spcAft>
            </a:pPr>
            <a:r>
              <a:rPr lang="cs-CZ" sz="1100" dirty="0" smtClean="0">
                <a:ea typeface="Times New Roman" pitchFamily="18" charset="0"/>
                <a:cs typeface="Arial" pitchFamily="34" charset="0"/>
              </a:rPr>
              <a:t>STÖRIG, Hans Joachim. </a:t>
            </a:r>
            <a:r>
              <a:rPr lang="cs-CZ" sz="1100" i="1" dirty="0" smtClean="0">
                <a:ea typeface="Times New Roman" pitchFamily="18" charset="0"/>
                <a:cs typeface="Arial" pitchFamily="34" charset="0"/>
              </a:rPr>
              <a:t>Malé dějiny filozofie</a:t>
            </a:r>
            <a:r>
              <a:rPr lang="cs-CZ" sz="1100" dirty="0" smtClean="0">
                <a:ea typeface="Times New Roman" pitchFamily="18" charset="0"/>
                <a:cs typeface="Arial" pitchFamily="34" charset="0"/>
              </a:rPr>
              <a:t>. Praha: Zvon, 1991. ISBN 80-7113-041-9.</a:t>
            </a:r>
            <a:endParaRPr lang="cs-CZ" sz="1100" dirty="0" smtClean="0">
              <a:cs typeface="Arial" pitchFamily="34" charset="0"/>
            </a:endParaRPr>
          </a:p>
        </p:txBody>
      </p:sp>
      <p:sp>
        <p:nvSpPr>
          <p:cNvPr id="10" name="Obdélník 9"/>
          <p:cNvSpPr/>
          <p:nvPr/>
        </p:nvSpPr>
        <p:spPr>
          <a:xfrm>
            <a:off x="971600" y="3284984"/>
            <a:ext cx="4968552" cy="3308598"/>
          </a:xfrm>
          <a:prstGeom prst="rect">
            <a:avLst/>
          </a:prstGeom>
        </p:spPr>
        <p:txBody>
          <a:bodyPr wrap="square">
            <a:spAutoFit/>
          </a:bodyPr>
          <a:lstStyle/>
          <a:p>
            <a:r>
              <a:rPr lang="cs-CZ" sz="1100" dirty="0" smtClean="0"/>
              <a:t>KIERKEGAARD, </a:t>
            </a:r>
            <a:r>
              <a:rPr lang="cs-CZ" sz="1100" dirty="0" err="1" smtClean="0"/>
              <a:t>Neils</a:t>
            </a:r>
            <a:r>
              <a:rPr lang="cs-CZ" sz="1100" dirty="0" smtClean="0"/>
              <a:t> Christian. </a:t>
            </a:r>
            <a:r>
              <a:rPr lang="cs-CZ" sz="1100" i="1" dirty="0" err="1" smtClean="0"/>
              <a:t>wikipedia.cz</a:t>
            </a:r>
            <a:r>
              <a:rPr lang="cs-CZ" sz="1100" dirty="0" smtClean="0"/>
              <a:t> [online]. [cit. 20.2.2013]. Dostupný na WWW: http://cs.wikipedia.org/wiki/Soubor:Kierkegaard.jpg </a:t>
            </a:r>
          </a:p>
          <a:p>
            <a:endParaRPr lang="cs-CZ" sz="1100" dirty="0" smtClean="0"/>
          </a:p>
          <a:p>
            <a:endParaRPr lang="cs-CZ" sz="1100" dirty="0" smtClean="0"/>
          </a:p>
          <a:p>
            <a:pPr fontAlgn="base">
              <a:spcBef>
                <a:spcPct val="0"/>
              </a:spcBef>
              <a:spcAft>
                <a:spcPct val="0"/>
              </a:spcAft>
            </a:pPr>
            <a:r>
              <a:rPr lang="cs-CZ" sz="1100" dirty="0" smtClean="0"/>
              <a:t>BAERENTZEN, Emil. </a:t>
            </a:r>
            <a:r>
              <a:rPr lang="cs-CZ" sz="1100" i="1" dirty="0" err="1" smtClean="0"/>
              <a:t>wikipedia.cz</a:t>
            </a:r>
            <a:r>
              <a:rPr lang="cs-CZ" sz="1100" dirty="0" smtClean="0"/>
              <a:t> [online]. [cit. 20.2.2013]. </a:t>
            </a:r>
          </a:p>
          <a:p>
            <a:pPr fontAlgn="base">
              <a:spcBef>
                <a:spcPct val="0"/>
              </a:spcBef>
              <a:spcAft>
                <a:spcPct val="0"/>
              </a:spcAft>
            </a:pPr>
            <a:r>
              <a:rPr lang="cs-CZ" sz="1100" dirty="0" smtClean="0"/>
              <a:t>Dostupný na WWW: </a:t>
            </a:r>
            <a:r>
              <a:rPr lang="cs-CZ" sz="1100" dirty="0" smtClean="0">
                <a:hlinkClick r:id="rId2"/>
              </a:rPr>
              <a:t>http://cs.wikipedia.org/wiki/Soubor:Regine_olsen.jpg</a:t>
            </a:r>
            <a:endParaRPr lang="cs-CZ" sz="1100" dirty="0" smtClean="0"/>
          </a:p>
          <a:p>
            <a:pPr fontAlgn="base">
              <a:spcBef>
                <a:spcPct val="0"/>
              </a:spcBef>
              <a:spcAft>
                <a:spcPct val="0"/>
              </a:spcAft>
            </a:pPr>
            <a:endParaRPr lang="cs-CZ" sz="1100" dirty="0" smtClean="0"/>
          </a:p>
          <a:p>
            <a:pPr fontAlgn="base">
              <a:spcBef>
                <a:spcPct val="0"/>
              </a:spcBef>
              <a:spcAft>
                <a:spcPct val="0"/>
              </a:spcAft>
            </a:pPr>
            <a:endParaRPr lang="cs-CZ" sz="1100" dirty="0" smtClean="0"/>
          </a:p>
          <a:p>
            <a:pPr fontAlgn="base">
              <a:spcBef>
                <a:spcPct val="0"/>
              </a:spcBef>
              <a:spcAft>
                <a:spcPct val="0"/>
              </a:spcAft>
            </a:pPr>
            <a:r>
              <a:rPr lang="cs-CZ" sz="1100" dirty="0" smtClean="0"/>
              <a:t>SADDHIYAMA. </a:t>
            </a:r>
            <a:r>
              <a:rPr lang="cs-CZ" sz="1100" i="1" dirty="0" err="1" smtClean="0"/>
              <a:t>wikipedia.cz</a:t>
            </a:r>
            <a:r>
              <a:rPr lang="cs-CZ" sz="1100" dirty="0" smtClean="0"/>
              <a:t> [online]. [cit. 20.2.2013]. </a:t>
            </a:r>
          </a:p>
          <a:p>
            <a:pPr fontAlgn="base">
              <a:spcBef>
                <a:spcPct val="0"/>
              </a:spcBef>
              <a:spcAft>
                <a:spcPct val="0"/>
              </a:spcAft>
            </a:pPr>
            <a:r>
              <a:rPr lang="cs-CZ" sz="1100" dirty="0" smtClean="0"/>
              <a:t>Dostupný na WWW: </a:t>
            </a:r>
            <a:r>
              <a:rPr lang="cs-CZ" sz="1100" dirty="0" smtClean="0">
                <a:hlinkClick r:id="rId3"/>
              </a:rPr>
              <a:t>http://</a:t>
            </a:r>
            <a:r>
              <a:rPr lang="cs-CZ" sz="1100" dirty="0" smtClean="0">
                <a:hlinkClick r:id="rId3"/>
              </a:rPr>
              <a:t>cs.wikipedia.org/wiki/Soubor:S%C3%B8ren_Kierkegaard_i_Corsaren.jpg</a:t>
            </a:r>
            <a:endParaRPr lang="cs-CZ" sz="1100" dirty="0" smtClean="0"/>
          </a:p>
          <a:p>
            <a:pPr fontAlgn="base">
              <a:spcBef>
                <a:spcPct val="0"/>
              </a:spcBef>
              <a:spcAft>
                <a:spcPct val="0"/>
              </a:spcAft>
            </a:pPr>
            <a:endParaRPr lang="cs-CZ" sz="1000" dirty="0" smtClean="0"/>
          </a:p>
          <a:p>
            <a:pPr fontAlgn="base">
              <a:spcBef>
                <a:spcPct val="0"/>
              </a:spcBef>
              <a:spcAft>
                <a:spcPct val="0"/>
              </a:spcAft>
            </a:pPr>
            <a:endParaRPr lang="cs-CZ" sz="1000" dirty="0" smtClean="0"/>
          </a:p>
          <a:p>
            <a:pPr lvl="0" fontAlgn="base">
              <a:spcBef>
                <a:spcPct val="0"/>
              </a:spcBef>
              <a:spcAft>
                <a:spcPct val="0"/>
              </a:spcAft>
            </a:pPr>
            <a:r>
              <a:rPr lang="cs-CZ" sz="1000" dirty="0" smtClean="0">
                <a:latin typeface="Calibri" pitchFamily="34" charset="0"/>
                <a:ea typeface="Calibri" pitchFamily="34" charset="0"/>
                <a:cs typeface="Times New Roman" pitchFamily="18" charset="0"/>
              </a:rPr>
              <a:t>Materiál je určen pro bezplatné používání pro potřeby výuky a vzdělávání na všech typech škol a školských zařízeních. Jakékoliv další využití podléhá autorskému zákonu. </a:t>
            </a:r>
          </a:p>
          <a:p>
            <a:pPr lvl="0" fontAlgn="base">
              <a:spcBef>
                <a:spcPct val="0"/>
              </a:spcBef>
              <a:spcAft>
                <a:spcPct val="0"/>
              </a:spcAft>
            </a:pPr>
            <a:endParaRPr lang="cs-CZ" sz="800" dirty="0" smtClean="0">
              <a:latin typeface="Arial" pitchFamily="34" charset="0"/>
            </a:endParaRPr>
          </a:p>
          <a:p>
            <a:pPr lvl="0" eaLnBrk="0" fontAlgn="base" hangingPunct="0">
              <a:spcBef>
                <a:spcPct val="0"/>
              </a:spcBef>
              <a:spcAft>
                <a:spcPct val="0"/>
              </a:spcAft>
            </a:pPr>
            <a:r>
              <a:rPr lang="cs-CZ" sz="1000" dirty="0" err="1" smtClean="0">
                <a:latin typeface="Calibri" pitchFamily="34" charset="0"/>
                <a:ea typeface="Calibri" pitchFamily="34" charset="0"/>
                <a:cs typeface="Times New Roman" pitchFamily="18" charset="0"/>
              </a:rPr>
              <a:t>gurkam</a:t>
            </a:r>
            <a:r>
              <a:rPr lang="cs-CZ" sz="1000" dirty="0" smtClean="0">
                <a:latin typeface="Calibri" pitchFamily="34" charset="0"/>
                <a:ea typeface="Calibri" pitchFamily="34" charset="0"/>
                <a:cs typeface="Times New Roman" pitchFamily="18" charset="0"/>
              </a:rPr>
              <a:t>@oa-ji.</a:t>
            </a:r>
            <a:r>
              <a:rPr lang="cs-CZ" sz="1000" dirty="0" err="1" smtClean="0">
                <a:latin typeface="Calibri" pitchFamily="34" charset="0"/>
                <a:ea typeface="Calibri" pitchFamily="34" charset="0"/>
                <a:cs typeface="Times New Roman" pitchFamily="18" charset="0"/>
              </a:rPr>
              <a:t>cz</a:t>
            </a:r>
            <a:endParaRPr lang="cs-CZ" sz="1050" dirty="0" smtClean="0">
              <a:latin typeface="Arial" pitchFamily="34" charset="0"/>
            </a:endParaRPr>
          </a:p>
          <a:p>
            <a:pPr fontAlgn="base">
              <a:spcBef>
                <a:spcPct val="0"/>
              </a:spcBef>
              <a:spcAft>
                <a:spcPct val="0"/>
              </a:spcAft>
            </a:pPr>
            <a:endParaRPr lang="cs-CZ" sz="1000" dirty="0" smtClean="0"/>
          </a:p>
          <a:p>
            <a:pPr fontAlgn="base">
              <a:spcBef>
                <a:spcPct val="0"/>
              </a:spcBef>
              <a:spcAft>
                <a:spcPct val="0"/>
              </a:spcAft>
            </a:pPr>
            <a:endParaRPr lang="cs-CZ" sz="1000" dirty="0" smtClean="0"/>
          </a:p>
          <a:p>
            <a:endParaRPr lang="cs-CZ" sz="1000"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361</TotalTime>
  <Words>490</Words>
  <Application>Microsoft Office PowerPoint</Application>
  <PresentationFormat>Předvádění na obrazovce (4:3)</PresentationFormat>
  <Paragraphs>145</Paragraphs>
  <Slides>11</Slides>
  <Notes>1</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Motiv sady Office</vt:lpstr>
      <vt:lpstr>Snímek 1</vt:lpstr>
      <vt:lpstr>Snímek 2</vt:lpstr>
      <vt:lpstr>Snímek 3</vt:lpstr>
      <vt:lpstr>Sören Aabye Kierkegaard 1813-1855</vt:lpstr>
      <vt:lpstr>Snímek 5</vt:lpstr>
      <vt:lpstr>Snímek 6</vt:lpstr>
      <vt:lpstr>Snímek 7</vt:lpstr>
      <vt:lpstr>Stadia života neboli možnosti existence podle K.</vt:lpstr>
      <vt:lpstr>Snímek 9</vt:lpstr>
      <vt:lpstr>Snímek 10</vt:lpstr>
      <vt:lpstr>Snímek 11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gurkam</dc:creator>
  <cp:lastModifiedBy>ZGurkaM</cp:lastModifiedBy>
  <cp:revision>80</cp:revision>
  <dcterms:created xsi:type="dcterms:W3CDTF">2012-10-03T08:25:35Z</dcterms:created>
  <dcterms:modified xsi:type="dcterms:W3CDTF">2013-02-27T06:12:21Z</dcterms:modified>
</cp:coreProperties>
</file>