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5" r:id="rId5"/>
    <p:sldId id="261" r:id="rId6"/>
    <p:sldId id="264" r:id="rId7"/>
    <p:sldId id="262" r:id="rId8"/>
    <p:sldId id="263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VY_32_INOVACE_13:hudebnívýchova1-4.roč.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Lucie </a:t>
          </a:r>
          <a:r>
            <a:rPr lang="cs-CZ" sz="2000" dirty="0" err="1" smtClean="0"/>
            <a:t>Vrchovecká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Zesilování a zeslabování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7D38600-0A86-4492-8472-09B82785FB19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BCFA9CC-8661-47EF-BBF7-B46BFD3E5760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54EB02F-1F07-4359-8EF0-C7417CFAE715}" type="presOf" srcId="{D1B46980-6531-4606-95E6-44980827E919}" destId="{2BE915AB-18AA-4053-B92C-3BFC9ED204BB}" srcOrd="1" destOrd="0" presId="urn:microsoft.com/office/officeart/2005/8/layout/target3"/>
    <dgm:cxn modelId="{46AB83EE-4D64-445E-8122-D6F4F68A4FA4}" type="presOf" srcId="{757F3AB3-0718-4624-B441-E567A8F0AB56}" destId="{333A1088-737F-45CB-B68E-254E46348037}" srcOrd="0" destOrd="0" presId="urn:microsoft.com/office/officeart/2005/8/layout/target3"/>
    <dgm:cxn modelId="{C524BFF1-DC02-4A7B-A34F-4D7607AB1438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80CDFB4-3923-4FFF-A313-1BBF1B94DD39}" type="presOf" srcId="{D8197B8C-B260-4A16-BDF4-0947B075E274}" destId="{5A5FFA88-C948-4069-8E93-59FA12366E83}" srcOrd="1" destOrd="0" presId="urn:microsoft.com/office/officeart/2005/8/layout/target3"/>
    <dgm:cxn modelId="{9D5CE2F5-BC3C-47F8-8054-2313832243A0}" type="presOf" srcId="{D1D4F407-5343-4D3F-B5B9-D407B03CAEB4}" destId="{AED2198E-93D5-4001-81B4-73124B309672}" srcOrd="1" destOrd="0" presId="urn:microsoft.com/office/officeart/2005/8/layout/target3"/>
    <dgm:cxn modelId="{4B2A8B37-12F2-4210-92DD-908CD60A2FDF}" type="presOf" srcId="{D1B46980-6531-4606-95E6-44980827E919}" destId="{6140AFEC-043D-4C43-A2F9-D0F5331DF3A3}" srcOrd="0" destOrd="0" presId="urn:microsoft.com/office/officeart/2005/8/layout/target3"/>
    <dgm:cxn modelId="{49DBC2AF-AE98-4E31-9124-0CA551EF0449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7E858C1-3B54-4539-A5AF-331E8F878483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0B10F34-5E31-4259-9348-6D2071307D6D}" type="presOf" srcId="{4C35D32F-0EAB-4CD7-82EE-45574DC2A586}" destId="{890E4F0B-2866-4A3F-A3C7-2A14B1797930}" srcOrd="1" destOrd="0" presId="urn:microsoft.com/office/officeart/2005/8/layout/target3"/>
    <dgm:cxn modelId="{8887FAEC-0BCA-4E74-967E-EB709E03A98B}" type="presParOf" srcId="{333A1088-737F-45CB-B68E-254E46348037}" destId="{F5ABB229-8D3B-4694-996A-96F23CF14429}" srcOrd="0" destOrd="0" presId="urn:microsoft.com/office/officeart/2005/8/layout/target3"/>
    <dgm:cxn modelId="{229E16C9-6C37-4341-B901-6F50A9B2951F}" type="presParOf" srcId="{333A1088-737F-45CB-B68E-254E46348037}" destId="{F41139FD-01EE-4571-8B17-4FB00FC51163}" srcOrd="1" destOrd="0" presId="urn:microsoft.com/office/officeart/2005/8/layout/target3"/>
    <dgm:cxn modelId="{D59F29EF-7293-4C2C-9D53-A0EAE0E08AAD}" type="presParOf" srcId="{333A1088-737F-45CB-B68E-254E46348037}" destId="{D005CE8C-CC26-4C3E-AC11-E15060ECD759}" srcOrd="2" destOrd="0" presId="urn:microsoft.com/office/officeart/2005/8/layout/target3"/>
    <dgm:cxn modelId="{65CF0BBC-C0FC-4E33-B60C-7C952514925C}" type="presParOf" srcId="{333A1088-737F-45CB-B68E-254E46348037}" destId="{2C702D82-9B77-49B7-9568-BB8EB47C3372}" srcOrd="3" destOrd="0" presId="urn:microsoft.com/office/officeart/2005/8/layout/target3"/>
    <dgm:cxn modelId="{2E3436DB-2CBF-49B5-9582-B437B962C9A5}" type="presParOf" srcId="{333A1088-737F-45CB-B68E-254E46348037}" destId="{A52A0455-90FF-4808-ABD0-F02540D31D5A}" srcOrd="4" destOrd="0" presId="urn:microsoft.com/office/officeart/2005/8/layout/target3"/>
    <dgm:cxn modelId="{3D8BEEE7-73DD-4AC9-B370-17CB1721158C}" type="presParOf" srcId="{333A1088-737F-45CB-B68E-254E46348037}" destId="{6140AFEC-043D-4C43-A2F9-D0F5331DF3A3}" srcOrd="5" destOrd="0" presId="urn:microsoft.com/office/officeart/2005/8/layout/target3"/>
    <dgm:cxn modelId="{C36F84C5-5AC1-409A-84AA-44AA162DA25D}" type="presParOf" srcId="{333A1088-737F-45CB-B68E-254E46348037}" destId="{9358AC05-5D7D-4327-9F80-1AD486AEA664}" srcOrd="6" destOrd="0" presId="urn:microsoft.com/office/officeart/2005/8/layout/target3"/>
    <dgm:cxn modelId="{73381AE9-2B95-46FC-B4D2-884420B8DF8B}" type="presParOf" srcId="{333A1088-737F-45CB-B68E-254E46348037}" destId="{313FC574-E1CD-4FB4-B054-0B805CE0447D}" srcOrd="7" destOrd="0" presId="urn:microsoft.com/office/officeart/2005/8/layout/target3"/>
    <dgm:cxn modelId="{79FC9B1F-BEB0-4B93-B3B5-B7C99578EE11}" type="presParOf" srcId="{333A1088-737F-45CB-B68E-254E46348037}" destId="{619D679B-A015-4ECF-8348-D1034C574F40}" srcOrd="8" destOrd="0" presId="urn:microsoft.com/office/officeart/2005/8/layout/target3"/>
    <dgm:cxn modelId="{751C3222-E5FC-473D-A5F2-CB14402DA8D6}" type="presParOf" srcId="{333A1088-737F-45CB-B68E-254E46348037}" destId="{322283A8-4A27-4CDA-BAE3-F381106A9174}" srcOrd="9" destOrd="0" presId="urn:microsoft.com/office/officeart/2005/8/layout/target3"/>
    <dgm:cxn modelId="{870A714F-347B-4808-AE19-75759F83D98B}" type="presParOf" srcId="{333A1088-737F-45CB-B68E-254E46348037}" destId="{FFC9F71D-1B4F-4AD9-A4A6-86ADEFC8AF5C}" srcOrd="10" destOrd="0" presId="urn:microsoft.com/office/officeart/2005/8/layout/target3"/>
    <dgm:cxn modelId="{C7206391-C8EF-42E8-BB84-9B5427DEAC78}" type="presParOf" srcId="{333A1088-737F-45CB-B68E-254E46348037}" destId="{25B08C86-7E15-44DC-BE7F-FFB55DD49D12}" srcOrd="11" destOrd="0" presId="urn:microsoft.com/office/officeart/2005/8/layout/target3"/>
    <dgm:cxn modelId="{0E028902-F57F-4A38-98F4-4B0D851D3FFB}" type="presParOf" srcId="{333A1088-737F-45CB-B68E-254E46348037}" destId="{76644BE8-9D7C-4C09-B250-3D10AF48CBB7}" srcOrd="12" destOrd="0" presId="urn:microsoft.com/office/officeart/2005/8/layout/target3"/>
    <dgm:cxn modelId="{92ACBF08-9E38-4EC0-A0D3-F9F787E091B6}" type="presParOf" srcId="{333A1088-737F-45CB-B68E-254E46348037}" destId="{EE85B701-7295-41C0-BA7A-34D3756A2AE6}" srcOrd="13" destOrd="0" presId="urn:microsoft.com/office/officeart/2005/8/layout/target3"/>
    <dgm:cxn modelId="{13DBF3AE-E52C-4F24-8713-BD6F61DD33EE}" type="presParOf" srcId="{333A1088-737F-45CB-B68E-254E46348037}" destId="{8BEBB6EC-1DAA-4CAC-8A25-BC0FCBD5DBD5}" srcOrd="14" destOrd="0" presId="urn:microsoft.com/office/officeart/2005/8/layout/target3"/>
    <dgm:cxn modelId="{50014E69-7D4D-4E70-9081-395EF55F1FFC}" type="presParOf" srcId="{333A1088-737F-45CB-B68E-254E46348037}" destId="{AED2198E-93D5-4001-81B4-73124B309672}" srcOrd="15" destOrd="0" presId="urn:microsoft.com/office/officeart/2005/8/layout/target3"/>
    <dgm:cxn modelId="{4E7CDE03-58DB-43CB-885A-9E1A33845725}" type="presParOf" srcId="{333A1088-737F-45CB-B68E-254E46348037}" destId="{2BE915AB-18AA-4053-B92C-3BFC9ED204BB}" srcOrd="16" destOrd="0" presId="urn:microsoft.com/office/officeart/2005/8/layout/target3"/>
    <dgm:cxn modelId="{A9DB1F20-CBCD-4FFD-8AFD-272A3CAC54A8}" type="presParOf" srcId="{333A1088-737F-45CB-B68E-254E46348037}" destId="{6BB5E863-4638-4E1D-BFDE-399D028AC4ED}" srcOrd="17" destOrd="0" presId="urn:microsoft.com/office/officeart/2005/8/layout/target3"/>
    <dgm:cxn modelId="{6E1C11CA-738D-4CE8-B160-9F19E4D0CE28}" type="presParOf" srcId="{333A1088-737F-45CB-B68E-254E46348037}" destId="{5A5FFA88-C948-4069-8E93-59FA12366E83}" srcOrd="18" destOrd="0" presId="urn:microsoft.com/office/officeart/2005/8/layout/target3"/>
    <dgm:cxn modelId="{2A455B9F-177C-41B3-9177-1BAA1731B13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Lucie </a:t>
          </a:r>
          <a:r>
            <a:rPr lang="cs-CZ" sz="2000" kern="1200" dirty="0" err="1" smtClean="0"/>
            <a:t>Vrchovecká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VY_32_INOVACE_13:hudebnívýchova1-4.roč.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Zesilování a zeslabování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5AA1FD-BDAA-4192-A5E0-91B1B9521EBB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187DC-EEDA-49CE-98FD-CAF262582E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3956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5AA1FD-BDAA-4192-A5E0-91B1B9521EBB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187DC-EEDA-49CE-98FD-CAF262582E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2072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5AA1FD-BDAA-4192-A5E0-91B1B9521EBB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187DC-EEDA-49CE-98FD-CAF262582E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9162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5AA1FD-BDAA-4192-A5E0-91B1B9521EBB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187DC-EEDA-49CE-98FD-CAF262582E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2922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5AA1FD-BDAA-4192-A5E0-91B1B9521EBB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187DC-EEDA-49CE-98FD-CAF262582E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47909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5AA1FD-BDAA-4192-A5E0-91B1B9521EBB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187DC-EEDA-49CE-98FD-CAF262582E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9885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5AA1FD-BDAA-4192-A5E0-91B1B9521EBB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187DC-EEDA-49CE-98FD-CAF262582E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2367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5AA1FD-BDAA-4192-A5E0-91B1B9521EBB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187DC-EEDA-49CE-98FD-CAF262582E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51266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5AA1FD-BDAA-4192-A5E0-91B1B9521EBB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187DC-EEDA-49CE-98FD-CAF262582E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04201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5AA1FD-BDAA-4192-A5E0-91B1B9521EBB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187DC-EEDA-49CE-98FD-CAF262582E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91691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5AA1FD-BDAA-4192-A5E0-91B1B9521EBB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187DC-EEDA-49CE-98FD-CAF262582E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31261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54000">
              <a:schemeClr val="bg1"/>
            </a:gs>
            <a:gs pos="29000">
              <a:schemeClr val="accent3">
                <a:lumMod val="60000"/>
                <a:lumOff val="40000"/>
              </a:schemeClr>
            </a:gs>
            <a:gs pos="97000">
              <a:schemeClr val="accent3">
                <a:lumMod val="60000"/>
                <a:lumOff val="4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5AA1FD-BDAA-4192-A5E0-91B1B9521EBB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6187DC-EEDA-49CE-98FD-CAF262582E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09993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6281836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0253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Tento materiál slouží k výkladu pojmů zesilování a zeslabování a zároveň slouží jako zápisek do sešitu</a:t>
            </a:r>
            <a:r>
              <a:rPr lang="cs-CZ" sz="2000" dirty="0" smtClean="0"/>
              <a:t>. V </a:t>
            </a:r>
            <a:r>
              <a:rPr lang="cs-CZ" sz="2000" dirty="0" smtClean="0"/>
              <a:t>následujícím c</a:t>
            </a:r>
            <a:r>
              <a:rPr lang="cs-CZ" sz="2000" dirty="0" smtClean="0"/>
              <a:t>vičeních si procvičí znalost </a:t>
            </a:r>
            <a:r>
              <a:rPr lang="cs-CZ" sz="2000" smtClean="0"/>
              <a:t>významu znamének.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946454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Zesilování a zeslabování</a:t>
            </a:r>
            <a:endParaRPr lang="cs-CZ" sz="50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to hudební dynamická znaménka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zesilovat =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crescendo</a:t>
            </a:r>
          </a:p>
          <a:p>
            <a:pPr marL="0" indent="0">
              <a:buNone/>
            </a:pPr>
            <a:r>
              <a:rPr lang="cs-CZ" dirty="0" smtClean="0"/>
              <a:t>znamená postupně přidávat na síle zvuku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zeslabovat =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decrescendo</a:t>
            </a:r>
          </a:p>
          <a:p>
            <a:pPr marL="0" indent="0">
              <a:buNone/>
            </a:pPr>
            <a:r>
              <a:rPr lang="cs-CZ" dirty="0" smtClean="0"/>
              <a:t>znamená postupně ubírat na síle zvuku</a:t>
            </a:r>
            <a:endParaRPr lang="cs-CZ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4735380" y="2852936"/>
            <a:ext cx="1728192" cy="360040"/>
            <a:chOff x="3779912" y="4149080"/>
            <a:chExt cx="1728192" cy="360040"/>
          </a:xfrm>
        </p:grpSpPr>
        <p:cxnSp>
          <p:nvCxnSpPr>
            <p:cNvPr id="7" name="Přímá spojnice 6"/>
            <p:cNvCxnSpPr/>
            <p:nvPr/>
          </p:nvCxnSpPr>
          <p:spPr>
            <a:xfrm flipV="1">
              <a:off x="3779912" y="4149080"/>
              <a:ext cx="1728192" cy="216024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3779912" y="4365104"/>
              <a:ext cx="1728192" cy="14401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6" name="Skupina 15"/>
          <p:cNvGrpSpPr/>
          <p:nvPr/>
        </p:nvGrpSpPr>
        <p:grpSpPr>
          <a:xfrm flipH="1">
            <a:off x="5508104" y="4699697"/>
            <a:ext cx="1728192" cy="360040"/>
            <a:chOff x="3779912" y="4149080"/>
            <a:chExt cx="1728192" cy="360040"/>
          </a:xfrm>
        </p:grpSpPr>
        <p:cxnSp>
          <p:nvCxnSpPr>
            <p:cNvPr id="17" name="Přímá spojnice 16"/>
            <p:cNvCxnSpPr/>
            <p:nvPr/>
          </p:nvCxnSpPr>
          <p:spPr>
            <a:xfrm flipV="1">
              <a:off x="3779912" y="4149080"/>
              <a:ext cx="1728192" cy="216024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3779912" y="4365104"/>
              <a:ext cx="1728192" cy="14401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778277090"/>
      </p:ext>
    </p:extLst>
  </p:cSld>
  <p:clrMapOvr>
    <a:masterClrMapping/>
  </p:clrMapOvr>
  <p:transition spd="slow">
    <p:cover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0"/>
                            </p:stCondLst>
                            <p:childTnLst>
                              <p:par>
                                <p:cTn id="15" presetID="2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9000"/>
                            </p:stCondLst>
                            <p:childTnLst>
                              <p:par>
                                <p:cTn id="19" presetID="2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300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7000"/>
                            </p:stCondLst>
                            <p:childTnLst>
                              <p:par>
                                <p:cTn id="27" presetID="22" presetClass="entr" presetSubtype="8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3000"/>
                            </p:stCondLst>
                            <p:childTnLst>
                              <p:par>
                                <p:cTn id="31" presetID="2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7000"/>
                            </p:stCondLst>
                            <p:childTnLst>
                              <p:par>
                                <p:cTn id="35" presetID="10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Procvičení pojmů</a:t>
            </a:r>
            <a:endParaRPr lang="cs-CZ" sz="50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8046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K znaménkům napiš jejich český význam</a:t>
            </a:r>
            <a:endParaRPr lang="cs-CZ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 = ______________</a:t>
            </a:r>
          </a:p>
          <a:p>
            <a:pPr marL="0" indent="0">
              <a:buNone/>
            </a:pPr>
            <a:r>
              <a:rPr lang="cs-CZ" dirty="0" smtClean="0"/>
              <a:t>		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			 = </a:t>
            </a:r>
            <a:r>
              <a:rPr lang="cs-CZ" dirty="0"/>
              <a:t>______________</a:t>
            </a:r>
          </a:p>
          <a:p>
            <a:pPr marL="0" indent="0">
              <a:buNone/>
            </a:pPr>
            <a:r>
              <a:rPr lang="cs-CZ" dirty="0" smtClean="0"/>
              <a:t>		</a:t>
            </a:r>
          </a:p>
        </p:txBody>
      </p:sp>
      <p:grpSp>
        <p:nvGrpSpPr>
          <p:cNvPr id="4" name="Skupina 3"/>
          <p:cNvGrpSpPr/>
          <p:nvPr/>
        </p:nvGrpSpPr>
        <p:grpSpPr>
          <a:xfrm>
            <a:off x="1444093" y="2309402"/>
            <a:ext cx="1728192" cy="360040"/>
            <a:chOff x="3779912" y="4149080"/>
            <a:chExt cx="1728192" cy="360040"/>
          </a:xfrm>
        </p:grpSpPr>
        <p:cxnSp>
          <p:nvCxnSpPr>
            <p:cNvPr id="5" name="Přímá spojnice 4"/>
            <p:cNvCxnSpPr/>
            <p:nvPr/>
          </p:nvCxnSpPr>
          <p:spPr>
            <a:xfrm flipV="1">
              <a:off x="3779912" y="4149080"/>
              <a:ext cx="1728192" cy="216024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>
              <a:off x="3779912" y="4365104"/>
              <a:ext cx="1728192" cy="14401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7" name="Skupina 6"/>
          <p:cNvGrpSpPr/>
          <p:nvPr/>
        </p:nvGrpSpPr>
        <p:grpSpPr>
          <a:xfrm flipH="1">
            <a:off x="1463706" y="3399007"/>
            <a:ext cx="1728192" cy="360040"/>
            <a:chOff x="3779912" y="4149080"/>
            <a:chExt cx="1728192" cy="360040"/>
          </a:xfrm>
        </p:grpSpPr>
        <p:cxnSp>
          <p:nvCxnSpPr>
            <p:cNvPr id="8" name="Přímá spojnice 7"/>
            <p:cNvCxnSpPr/>
            <p:nvPr/>
          </p:nvCxnSpPr>
          <p:spPr>
            <a:xfrm flipV="1">
              <a:off x="3779912" y="4149080"/>
              <a:ext cx="1728192" cy="216024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3779912" y="4365104"/>
              <a:ext cx="1728192" cy="14401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496505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7000"/>
                            </p:stCondLst>
                            <p:childTnLst>
                              <p:par>
                                <p:cTn id="19" presetID="2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1000"/>
                            </p:stCondLst>
                            <p:childTnLst>
                              <p:par>
                                <p:cTn id="2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Správné řešení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		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 = ______________	</a:t>
            </a:r>
            <a:r>
              <a:rPr lang="cs-CZ" b="1" dirty="0" smtClean="0">
                <a:solidFill>
                  <a:srgbClr val="FF0000"/>
                </a:solidFill>
              </a:rPr>
              <a:t>zesilovat</a:t>
            </a:r>
          </a:p>
          <a:p>
            <a:pPr marL="0" indent="0">
              <a:buNone/>
            </a:pPr>
            <a:r>
              <a:rPr lang="cs-CZ" dirty="0" smtClean="0"/>
              <a:t>		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			 = ______________	</a:t>
            </a:r>
            <a:r>
              <a:rPr lang="cs-CZ" b="1" dirty="0" smtClean="0">
                <a:solidFill>
                  <a:srgbClr val="FF0000"/>
                </a:solidFill>
              </a:rPr>
              <a:t>zeslabovat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		</a:t>
            </a:r>
          </a:p>
        </p:txBody>
      </p:sp>
      <p:grpSp>
        <p:nvGrpSpPr>
          <p:cNvPr id="4" name="Skupina 3"/>
          <p:cNvGrpSpPr/>
          <p:nvPr/>
        </p:nvGrpSpPr>
        <p:grpSpPr>
          <a:xfrm>
            <a:off x="1444093" y="2309402"/>
            <a:ext cx="1728192" cy="360040"/>
            <a:chOff x="3779912" y="4149080"/>
            <a:chExt cx="1728192" cy="360040"/>
          </a:xfrm>
        </p:grpSpPr>
        <p:cxnSp>
          <p:nvCxnSpPr>
            <p:cNvPr id="5" name="Přímá spojnice 4"/>
            <p:cNvCxnSpPr/>
            <p:nvPr/>
          </p:nvCxnSpPr>
          <p:spPr>
            <a:xfrm flipV="1">
              <a:off x="3779912" y="4149080"/>
              <a:ext cx="1728192" cy="216024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>
              <a:off x="3779912" y="4365104"/>
              <a:ext cx="1728192" cy="14401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7" name="Skupina 6"/>
          <p:cNvGrpSpPr/>
          <p:nvPr/>
        </p:nvGrpSpPr>
        <p:grpSpPr>
          <a:xfrm flipH="1">
            <a:off x="1463706" y="3399007"/>
            <a:ext cx="1728192" cy="360040"/>
            <a:chOff x="3779912" y="4149080"/>
            <a:chExt cx="1728192" cy="360040"/>
          </a:xfrm>
        </p:grpSpPr>
        <p:cxnSp>
          <p:nvCxnSpPr>
            <p:cNvPr id="8" name="Přímá spojnice 7"/>
            <p:cNvCxnSpPr/>
            <p:nvPr/>
          </p:nvCxnSpPr>
          <p:spPr>
            <a:xfrm flipV="1">
              <a:off x="3779912" y="4149080"/>
              <a:ext cx="1728192" cy="216024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3779912" y="4365104"/>
              <a:ext cx="1728192" cy="14401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010565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Napiš správně slova</a:t>
            </a:r>
            <a:endParaRPr lang="cs-CZ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dirty="0" err="1" smtClean="0"/>
              <a:t>drconesec</a:t>
            </a:r>
            <a:r>
              <a:rPr lang="cs-CZ" sz="4000" dirty="0" smtClean="0"/>
              <a:t>	= _____________</a:t>
            </a:r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r>
              <a:rPr lang="cs-CZ" sz="4000" dirty="0" err="1" smtClean="0"/>
              <a:t>nersecedod</a:t>
            </a:r>
            <a:r>
              <a:rPr lang="cs-CZ" sz="4000" dirty="0" smtClean="0"/>
              <a:t> 	= _____________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939207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3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Správné řešení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7929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dirty="0" err="1" smtClean="0"/>
              <a:t>drconesec</a:t>
            </a:r>
            <a:r>
              <a:rPr lang="cs-CZ" sz="4000" dirty="0" smtClean="0"/>
              <a:t>	= _____________	 </a:t>
            </a:r>
            <a:r>
              <a:rPr lang="cs-CZ" sz="2600" b="1" dirty="0" smtClean="0">
                <a:solidFill>
                  <a:srgbClr val="FF0000"/>
                </a:solidFill>
              </a:rPr>
              <a:t>crescendo</a:t>
            </a:r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dirty="0" err="1" smtClean="0"/>
              <a:t>nersecedod</a:t>
            </a:r>
            <a:r>
              <a:rPr lang="cs-CZ" sz="4000" dirty="0" smtClean="0"/>
              <a:t> 	= _____________ </a:t>
            </a:r>
            <a:r>
              <a:rPr lang="cs-CZ" sz="2400" b="1" dirty="0" smtClean="0">
                <a:solidFill>
                  <a:srgbClr val="FF0000"/>
                </a:solidFill>
              </a:rPr>
              <a:t>decrescendo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1580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b="1" dirty="0" smtClean="0"/>
              <a:t>Text:</a:t>
            </a:r>
          </a:p>
          <a:p>
            <a:pPr marL="0" indent="0">
              <a:buNone/>
            </a:pPr>
            <a:r>
              <a:rPr lang="cs-CZ" sz="2000" dirty="0" smtClean="0"/>
              <a:t>Autorem všech textů je autor tohoto materiálu, 5. 11. 2012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4546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115</Words>
  <Application>Microsoft Office PowerPoint</Application>
  <PresentationFormat>Předvádění na obrazovce (4:3)</PresentationFormat>
  <Paragraphs>41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Zesilování a zeslabování</vt:lpstr>
      <vt:lpstr>Procvičení pojmů</vt:lpstr>
      <vt:lpstr>1. K znaménkům napiš jejich český význam</vt:lpstr>
      <vt:lpstr>Správné řešení</vt:lpstr>
      <vt:lpstr>2. Napiš správně slova</vt:lpstr>
      <vt:lpstr>Správné řešení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08DJ</dc:creator>
  <cp:lastModifiedBy>08DJ</cp:lastModifiedBy>
  <cp:revision>14</cp:revision>
  <dcterms:created xsi:type="dcterms:W3CDTF">2012-12-15T21:25:55Z</dcterms:created>
  <dcterms:modified xsi:type="dcterms:W3CDTF">2013-01-13T21:16:07Z</dcterms:modified>
</cp:coreProperties>
</file>