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3788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69855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62245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73805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89552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1876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48907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68894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86068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63132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10545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78177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1258888" y="36449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dirty="0" smtClean="0"/>
              <a:t>Název školy:  </a:t>
            </a:r>
            <a:r>
              <a:rPr lang="cs-CZ" i="1" dirty="0" smtClean="0"/>
              <a:t>Základní škola a mateřská škola, </a:t>
            </a:r>
            <a:r>
              <a:rPr lang="cs-CZ" i="1" noProof="1" smtClean="0"/>
              <a:t>Hlušice</a:t>
            </a:r>
            <a:endParaRPr lang="cs-CZ" noProof="1" smtClean="0"/>
          </a:p>
          <a:p>
            <a:pPr>
              <a:defRPr/>
            </a:pPr>
            <a:r>
              <a:rPr lang="cs-CZ" dirty="0" smtClean="0"/>
              <a:t>Autor: </a:t>
            </a:r>
            <a:r>
              <a:rPr lang="cs-CZ" i="1" dirty="0" smtClean="0">
                <a:solidFill>
                  <a:srgbClr val="FFC000"/>
                </a:solidFill>
              </a:rPr>
              <a:t>Mgr. Miloslav Cajska</a:t>
            </a:r>
            <a:endParaRPr lang="cs-CZ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Číslo projektu: CZ.1.07/1.4.00/21.3235</a:t>
            </a:r>
          </a:p>
          <a:p>
            <a:pPr>
              <a:defRPr/>
            </a:pPr>
            <a:r>
              <a:rPr lang="cs-CZ" dirty="0" smtClean="0"/>
              <a:t>Název:	 </a:t>
            </a:r>
            <a:r>
              <a:rPr lang="cs-CZ" dirty="0" smtClean="0"/>
              <a:t>VY_52_INOVACE_</a:t>
            </a:r>
            <a:r>
              <a:rPr lang="cs-CZ" dirty="0" smtClean="0">
                <a:solidFill>
                  <a:srgbClr val="FFC000"/>
                </a:solidFill>
              </a:rPr>
              <a:t>1A_08_Jednobuněčné </a:t>
            </a:r>
            <a:r>
              <a:rPr lang="cs-CZ" dirty="0" smtClean="0">
                <a:solidFill>
                  <a:srgbClr val="FFC000"/>
                </a:solidFill>
              </a:rPr>
              <a:t>řasy</a:t>
            </a:r>
            <a:endParaRPr lang="en-GB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Téma: </a:t>
            </a:r>
            <a:r>
              <a:rPr lang="cs-CZ" dirty="0" smtClean="0">
                <a:solidFill>
                  <a:srgbClr val="FFC000"/>
                </a:solidFill>
              </a:rPr>
              <a:t>Přírodopis  </a:t>
            </a:r>
            <a:r>
              <a:rPr lang="cs-CZ" dirty="0">
                <a:solidFill>
                  <a:srgbClr val="FFC000"/>
                </a:solidFill>
              </a:rPr>
              <a:t>na 2. stupni ZŠ</a:t>
            </a:r>
            <a:endParaRPr lang="en-GB" dirty="0" smtClean="0">
              <a:solidFill>
                <a:srgbClr val="FFC000"/>
              </a:solidFill>
            </a:endParaRPr>
          </a:p>
          <a:p>
            <a:pPr>
              <a:defRPr/>
            </a:pP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79712" y="5517232"/>
            <a:ext cx="6400800" cy="1752600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/>
            </a:r>
            <a:br>
              <a:rPr lang="cs-CZ" smtClean="0"/>
            </a:br>
            <a:endParaRPr lang="cs-CZ"/>
          </a:p>
        </p:txBody>
      </p:sp>
      <p:pic>
        <p:nvPicPr>
          <p:cNvPr id="6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1052513"/>
            <a:ext cx="5753100" cy="1409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09046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/>
          <a:lstStyle/>
          <a:p>
            <a:r>
              <a:rPr lang="cs-CZ" dirty="0" smtClean="0"/>
              <a:t> V této prezentaci uvádíme základní znaky jednobuněčných řas, které jsou doplněny obrázky.</a:t>
            </a:r>
          </a:p>
          <a:p>
            <a:r>
              <a:rPr lang="cs-CZ" dirty="0" smtClean="0"/>
              <a:t>Velmi zajímavým zástupcem je váleč koulivý, na kterém žákům můžeme demonstrovat pravděpodobný přechod jednobuněčných organismů k mnohobuněčným.</a:t>
            </a:r>
          </a:p>
          <a:p>
            <a:r>
              <a:rPr lang="cs-CZ" dirty="0" smtClean="0"/>
              <a:t>6. </a:t>
            </a:r>
            <a:r>
              <a:rPr lang="cs-CZ" smtClean="0"/>
              <a:t>třída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z="2000" dirty="0" smtClean="0"/>
              <a:t>Anotace:</a:t>
            </a:r>
          </a:p>
        </p:txBody>
      </p:sp>
    </p:spTree>
    <p:extLst>
      <p:ext uri="{BB962C8B-B14F-4D97-AF65-F5344CB8AC3E}">
        <p14:creationId xmlns:p14="http://schemas.microsoft.com/office/powerpoint/2010/main" val="3279716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7200" dirty="0" smtClean="0">
              <a:solidFill>
                <a:schemeClr val="bg1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7200" dirty="0" smtClean="0">
                <a:solidFill>
                  <a:schemeClr val="bg1">
                    <a:lumMod val="50000"/>
                  </a:schemeClr>
                </a:solidFill>
              </a:rPr>
              <a:t>Jednobuněčné </a:t>
            </a:r>
            <a:r>
              <a:rPr lang="cs-CZ" sz="7200" dirty="0">
                <a:solidFill>
                  <a:schemeClr val="bg1">
                    <a:lumMod val="50000"/>
                  </a:schemeClr>
                </a:solidFill>
              </a:rPr>
              <a:t>řasy </a:t>
            </a:r>
            <a:endParaRPr lang="cs-CZ" sz="7200" dirty="0" smtClean="0">
              <a:solidFill>
                <a:schemeClr val="bg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endParaRPr lang="cs-CZ" sz="2800" b="1" dirty="0"/>
          </a:p>
          <a:p>
            <a:pPr marL="0" indent="0" algn="ctr">
              <a:buNone/>
            </a:pPr>
            <a:r>
              <a:rPr lang="cs-CZ" sz="2800" b="1" dirty="0" smtClean="0"/>
              <a:t>(JEDNOBUNĚČNÉ </a:t>
            </a:r>
            <a:r>
              <a:rPr lang="cs-CZ" sz="2800" b="1" dirty="0"/>
              <a:t>ORGANISMY S PRAVÝM </a:t>
            </a:r>
            <a:r>
              <a:rPr lang="cs-CZ" sz="2800" b="1" dirty="0" smtClean="0"/>
              <a:t>JÁDREM </a:t>
            </a:r>
          </a:p>
          <a:p>
            <a:pPr marL="0" indent="0" algn="ctr">
              <a:buNone/>
            </a:pPr>
            <a:r>
              <a:rPr lang="cs-CZ" sz="2800" b="1" dirty="0" smtClean="0"/>
              <a:t>-</a:t>
            </a:r>
            <a:endParaRPr lang="cs-CZ" sz="2800" b="1" dirty="0"/>
          </a:p>
          <a:p>
            <a:pPr marL="0" lvl="0" indent="0" algn="ctr">
              <a:buNone/>
            </a:pPr>
            <a:r>
              <a:rPr lang="cs-CZ" sz="2800" dirty="0"/>
              <a:t>jádro ohraničeno od </a:t>
            </a:r>
            <a:r>
              <a:rPr lang="cs-CZ" sz="2800" dirty="0" smtClean="0"/>
              <a:t>cytoplazmy)</a:t>
            </a:r>
            <a:endParaRPr lang="cs-CZ" sz="2800" dirty="0"/>
          </a:p>
          <a:p>
            <a:pPr marL="0" indent="0" algn="ctr">
              <a:buNone/>
            </a:pPr>
            <a:endParaRPr lang="cs-CZ" sz="7200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70886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/>
            </a:r>
            <a:br>
              <a:rPr lang="cs-CZ" dirty="0" smtClean="0"/>
            </a:br>
            <a:r>
              <a:rPr lang="cs-CZ" sz="4000" b="1" dirty="0" smtClean="0"/>
              <a:t>Jednobuněčné </a:t>
            </a:r>
            <a:r>
              <a:rPr lang="cs-CZ" sz="4000" b="1" dirty="0"/>
              <a:t>řasy (rostliny</a:t>
            </a:r>
            <a:r>
              <a:rPr lang="cs-CZ" sz="4000" b="1" dirty="0" smtClean="0"/>
              <a:t>) = zelené </a:t>
            </a:r>
            <a:r>
              <a:rPr lang="cs-CZ" sz="4000" b="1" dirty="0"/>
              <a:t>řasy</a:t>
            </a:r>
            <a:r>
              <a:rPr lang="cs-CZ" sz="3600" dirty="0"/>
              <a:t/>
            </a:r>
            <a:br>
              <a:rPr lang="cs-CZ" sz="3600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54461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Znaky:</a:t>
            </a:r>
          </a:p>
          <a:p>
            <a:pPr lvl="0"/>
            <a:r>
              <a:rPr lang="cs-CZ" dirty="0"/>
              <a:t>ohraničené jádro, b. stěna, plazmatická membrána, chloroplasty (chlorofyl)- schopnost fotosyntézy</a:t>
            </a:r>
          </a:p>
          <a:p>
            <a:pPr lvl="0"/>
            <a:r>
              <a:rPr lang="cs-CZ" dirty="0"/>
              <a:t>sladká a mořská voda, vlhká místa (skály, kůra stromů)</a:t>
            </a:r>
          </a:p>
          <a:p>
            <a:pPr lvl="0"/>
            <a:r>
              <a:rPr lang="cs-CZ" dirty="0"/>
              <a:t>pohyblivé (pohyb pomocí </a:t>
            </a:r>
            <a:r>
              <a:rPr lang="cs-CZ" dirty="0" smtClean="0"/>
              <a:t>bičíků) </a:t>
            </a:r>
            <a:r>
              <a:rPr lang="cs-CZ" dirty="0"/>
              <a:t>i nepohyblivé</a:t>
            </a:r>
          </a:p>
          <a:p>
            <a:pPr lvl="0"/>
            <a:r>
              <a:rPr lang="cs-CZ" dirty="0"/>
              <a:t>vodu obohacují kyslíkem</a:t>
            </a:r>
          </a:p>
          <a:p>
            <a:pPr lvl="0"/>
            <a:r>
              <a:rPr lang="cs-CZ" b="1" dirty="0"/>
              <a:t>producenti</a:t>
            </a:r>
            <a:r>
              <a:rPr lang="cs-CZ" dirty="0"/>
              <a:t> (výrobci)</a:t>
            </a:r>
          </a:p>
          <a:p>
            <a:pPr lvl="0"/>
            <a:r>
              <a:rPr lang="cs-CZ" dirty="0"/>
              <a:t>nejjednodušší organismy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13262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Autofit/>
          </a:bodyPr>
          <a:lstStyle/>
          <a:p>
            <a:r>
              <a:rPr lang="cs-CZ" sz="3600" b="1" dirty="0" smtClean="0"/>
              <a:t>Zástupci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b="1" dirty="0" smtClean="0"/>
              <a:t>Bičíkovci</a:t>
            </a:r>
            <a:r>
              <a:rPr lang="cs-CZ" sz="3600" dirty="0" smtClean="0"/>
              <a:t> – pohybují se pomocí </a:t>
            </a:r>
            <a:r>
              <a:rPr lang="cs-CZ" sz="3600" dirty="0"/>
              <a:t>bičíků </a:t>
            </a:r>
            <a:endParaRPr lang="cs-CZ" sz="36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12776"/>
            <a:ext cx="8568952" cy="5328592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Krásnoočko</a:t>
            </a:r>
            <a:r>
              <a:rPr lang="cs-CZ" dirty="0"/>
              <a:t> </a:t>
            </a:r>
            <a:endParaRPr lang="cs-CZ" dirty="0" smtClean="0"/>
          </a:p>
          <a:p>
            <a:r>
              <a:rPr lang="cs-CZ" dirty="0" smtClean="0"/>
              <a:t>energii </a:t>
            </a:r>
            <a:r>
              <a:rPr lang="cs-CZ" dirty="0"/>
              <a:t>získává i příjmem rozpuštěných </a:t>
            </a:r>
            <a:r>
              <a:rPr lang="cs-CZ" dirty="0" smtClean="0"/>
              <a:t>organických </a:t>
            </a:r>
            <a:r>
              <a:rPr lang="cs-CZ" dirty="0"/>
              <a:t>látek</a:t>
            </a:r>
          </a:p>
          <a:p>
            <a:r>
              <a:rPr lang="cs-CZ" dirty="0" smtClean="0"/>
              <a:t>podobnost </a:t>
            </a:r>
            <a:r>
              <a:rPr lang="cs-CZ" dirty="0"/>
              <a:t>s </a:t>
            </a:r>
            <a:r>
              <a:rPr lang="cs-CZ" dirty="0" smtClean="0"/>
              <a:t>živočichy</a:t>
            </a:r>
          </a:p>
          <a:p>
            <a:pPr marL="0" indent="0">
              <a:buNone/>
            </a:pPr>
            <a:endParaRPr lang="cs-CZ" sz="2400" dirty="0"/>
          </a:p>
          <a:p>
            <a:r>
              <a:rPr lang="cs-CZ" b="1" dirty="0" smtClean="0"/>
              <a:t>STIGMA</a:t>
            </a:r>
            <a:r>
              <a:rPr lang="cs-CZ" dirty="0" smtClean="0"/>
              <a:t> </a:t>
            </a:r>
            <a:r>
              <a:rPr lang="cs-CZ" dirty="0"/>
              <a:t>(očko) – světločivný orgán vnímající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světlo</a:t>
            </a:r>
            <a:endParaRPr lang="cs-CZ" dirty="0"/>
          </a:p>
          <a:p>
            <a:r>
              <a:rPr lang="cs-CZ" b="1" dirty="0" smtClean="0"/>
              <a:t>PELIKULA </a:t>
            </a:r>
            <a:r>
              <a:rPr lang="cs-CZ" dirty="0" smtClean="0"/>
              <a:t>- </a:t>
            </a:r>
            <a:r>
              <a:rPr lang="cs-CZ" dirty="0"/>
              <a:t>jemná a pružná blána, kryje </a:t>
            </a:r>
            <a:r>
              <a:rPr lang="cs-CZ" dirty="0" smtClean="0"/>
              <a:t>buněčný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obsah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55780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5" y="188640"/>
            <a:ext cx="5222807" cy="62646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313" t="22981" r="15333" b="25712"/>
          <a:stretch/>
        </p:blipFill>
        <p:spPr bwMode="auto">
          <a:xfrm rot="16200000">
            <a:off x="4692824" y="1835970"/>
            <a:ext cx="5112570" cy="26820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799963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pPr algn="l"/>
            <a:r>
              <a:rPr lang="cs-CZ" sz="3600" dirty="0" smtClean="0"/>
              <a:t>Pláštěnka</a:t>
            </a:r>
            <a:endParaRPr lang="cs-CZ" sz="36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8338"/>
          <a:stretch/>
        </p:blipFill>
        <p:spPr bwMode="auto">
          <a:xfrm>
            <a:off x="1331640" y="980728"/>
            <a:ext cx="6480720" cy="5291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813644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332656"/>
            <a:ext cx="8856984" cy="1143000"/>
          </a:xfrm>
        </p:spPr>
        <p:txBody>
          <a:bodyPr>
            <a:noAutofit/>
          </a:bodyPr>
          <a:lstStyle/>
          <a:p>
            <a:pPr algn="l"/>
            <a:r>
              <a:rPr lang="cs-CZ" sz="3200" b="1" dirty="0"/>
              <a:t>Váleč koulivý </a:t>
            </a:r>
            <a:r>
              <a:rPr lang="cs-CZ" sz="3200" dirty="0" smtClean="0"/>
              <a:t>– jednobuněčná </a:t>
            </a:r>
            <a:r>
              <a:rPr lang="cs-CZ" sz="3200" dirty="0"/>
              <a:t>řasa tvořící kolonie,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náznak </a:t>
            </a:r>
            <a:r>
              <a:rPr lang="cs-CZ" sz="3200" dirty="0"/>
              <a:t>vzniku mnohobuněčných </a:t>
            </a:r>
            <a:r>
              <a:rPr lang="cs-CZ" sz="3200" dirty="0" smtClean="0"/>
              <a:t>organismů.</a:t>
            </a:r>
            <a:endParaRPr lang="cs-CZ" sz="3200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883" t="472" r="1981" b="12510"/>
          <a:stretch/>
        </p:blipFill>
        <p:spPr bwMode="auto">
          <a:xfrm>
            <a:off x="0" y="1556792"/>
            <a:ext cx="4770056" cy="51125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097" t="15369" r="12669" b="16559"/>
          <a:stretch/>
        </p:blipFill>
        <p:spPr bwMode="auto">
          <a:xfrm>
            <a:off x="4722975" y="1844824"/>
            <a:ext cx="4279860" cy="4392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406082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836712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Zástupci nepohybliví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80728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err="1"/>
              <a:t>Zelenivka</a:t>
            </a:r>
            <a:r>
              <a:rPr lang="cs-CZ" dirty="0"/>
              <a:t> – vznáší se ve </a:t>
            </a:r>
            <a:r>
              <a:rPr lang="cs-CZ" dirty="0" smtClean="0"/>
              <a:t>vodě.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987" b="16998"/>
          <a:stretch/>
        </p:blipFill>
        <p:spPr bwMode="auto">
          <a:xfrm>
            <a:off x="1331640" y="1916832"/>
            <a:ext cx="6840760" cy="44533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504928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8864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Zrněnka</a:t>
            </a:r>
            <a:r>
              <a:rPr lang="cs-CZ" dirty="0"/>
              <a:t> – ve </a:t>
            </a:r>
            <a:r>
              <a:rPr lang="cs-CZ" dirty="0" smtClean="0"/>
              <a:t>vlhku, </a:t>
            </a:r>
            <a:r>
              <a:rPr lang="cs-CZ" dirty="0"/>
              <a:t>mimo vodní prostředí, skály, kůra, tvoří </a:t>
            </a:r>
            <a:r>
              <a:rPr lang="cs-CZ" dirty="0" smtClean="0"/>
              <a:t> zde povlaky.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340768"/>
            <a:ext cx="3888432" cy="51845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4401145" y="2375719"/>
            <a:ext cx="5184575" cy="3114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41313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/>
          <a:lstStyle/>
          <a:p>
            <a:pPr algn="l"/>
            <a:r>
              <a:rPr lang="cs-CZ" sz="2000" dirty="0" smtClean="0"/>
              <a:t>Citace: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61653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dirty="0" smtClean="0"/>
              <a:t>Obrázek: krásnoočko, pláštěnka,  váleč koulivý, </a:t>
            </a:r>
            <a:r>
              <a:rPr lang="cs-CZ" sz="1200" dirty="0" err="1" smtClean="0"/>
              <a:t>zelenivka</a:t>
            </a:r>
            <a:r>
              <a:rPr lang="cs-CZ" sz="1200" dirty="0" smtClean="0"/>
              <a:t>.</a:t>
            </a:r>
          </a:p>
          <a:p>
            <a:pPr marL="0" indent="0">
              <a:buNone/>
            </a:pPr>
            <a:r>
              <a:rPr lang="cs-CZ" sz="1200" i="1" dirty="0"/>
              <a:t>Přírodopis 1</a:t>
            </a:r>
            <a:r>
              <a:rPr lang="cs-CZ" sz="1200" dirty="0"/>
              <a:t>. Praha: SPN, 2004. ISBN 80-7235-068-4. </a:t>
            </a:r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/>
              <a:t>Krásnoočko</a:t>
            </a:r>
            <a:r>
              <a:rPr lang="cs-CZ" sz="1200" dirty="0"/>
              <a:t>. </a:t>
            </a:r>
            <a:r>
              <a:rPr lang="cs-CZ" sz="1200" i="1" dirty="0"/>
              <a:t>Www.google.cz</a:t>
            </a:r>
            <a:r>
              <a:rPr lang="cs-CZ" sz="1200" dirty="0"/>
              <a:t> [online]. 2010 [cit. 2011-10-05]. Dostupné z: http://www.google.cz/imgres?q=kr%C3%A1snoo%C4%8Dko&amp;hl=cs&amp;gbv=2&amp;tbm=isch&amp;tbnid=vGnlFfPARkXt-M:&amp;imgrefurl=http://mobiologie.wz.cz/MO12.html&amp;docid=MojXQGe8svIxhM&amp;imgurl=http://mobiologie.wz.cz/MO12/krasnoocko.jpg&amp;w=160&amp;h=120&amp;ei=kc3gT8eICLDT4QT_gfW6DQ&amp;zoom=1&amp;iact=hc&amp;vpx=669&amp;vpy=239&amp;dur=907&amp;hovh=96&amp;hovw=128&amp;tx=87&amp;ty=46&amp;sig=106598003853866900806&amp;page=1&amp;tbnh=96&amp;tbnw=128&amp;start=0&amp;ndsp=23&amp;ved=1t:429,r:4,s:0,i:86&amp;biw=1333&amp;bih=641 </a:t>
            </a: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200" dirty="0"/>
              <a:t>Váleč koulivý. </a:t>
            </a:r>
            <a:r>
              <a:rPr lang="cs-CZ" sz="1200" i="1" dirty="0"/>
              <a:t>Www.google.cz</a:t>
            </a:r>
            <a:r>
              <a:rPr lang="cs-CZ" sz="1200" dirty="0"/>
              <a:t> [online]. 2010 [cit. 2011-10-18]. Dostupné z: http://www.google.cz/imgres?q=v%C3%A1le%C4%8D+kouliv%C3%BD&amp;hl=cs&amp;gbv=2&amp;tbm=isch&amp;tbnid=W8mC6emcLQ0csM:&amp;imgrefurl=http://www.okoun.cz/boards/nomenomen%3Ff%3D20090629-220307&amp;docid=LGb37nQs1yR5gM&amp;imgurl=http://farm1.static.flickr.com/66/226804280_736d3099ed.jpg&amp;w=479&amp;h=500&amp;ei=ls_gT_L9DOjT4QSNwrXCDQ&amp;zoom=1&amp;iact=hc&amp;vpx=345&amp;vpy=163&amp;dur=855&amp;hovh=229&amp;hovw=220&amp;tx=138&amp;ty=115&amp;sig=106598003853866900806&amp;page=1&amp;tbnh=128&amp;tbnw=126&amp;start=0&amp;ndsp=21&amp;ved=1t:429,r:1,s:0,i:77&amp;biw=1333&amp;bih=641 </a:t>
            </a:r>
            <a:endParaRPr lang="cs-CZ" sz="1200" dirty="0" smtClean="0"/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r>
              <a:rPr lang="cs-CZ" sz="1200" dirty="0"/>
              <a:t>Zrněnka. </a:t>
            </a:r>
            <a:r>
              <a:rPr lang="cs-CZ" sz="1200" i="1" dirty="0"/>
              <a:t>Www.google.cz</a:t>
            </a:r>
            <a:r>
              <a:rPr lang="cs-CZ" sz="1200" dirty="0"/>
              <a:t> [online]. 2010 [cit. 2011-10-18]. Dostupné z: http://www.google.cz/imgres?q=zrn%C4%9Bnka&amp;hl=cs&amp;gbv=2&amp;tbm=isch&amp;tbnid=N3sYsfib95MhwM:&amp;imgrefurl=http://countryside.blog.cz/galerie/rostlinky/obrazek/76016644&amp;docid=qeFA87HBWbsAaM&amp;imgurl=http://nd04.jxs.cz/009/318/1b1a8e3dc0_76016644_o2.jpg&amp;w=990&amp;h=1320&amp;ei=KtHgT5ePI4TP4QT-rezXDQ&amp;zoom=1&amp;iact=hc&amp;vpx=520&amp;vpy=146&amp;dur=34&amp;hovh=259&amp;hovw=194&amp;tx=102&amp;ty=123&amp;sig=106598003853866900806&amp;page=1&amp;tbnh=125&amp;tbnw=93&amp;start=0&amp;ndsp=21&amp;ved=1t:429,r:2,s:0,i:79&amp;biw=1333&amp;bih=641 </a:t>
            </a: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200" dirty="0"/>
              <a:t>Zrněnka obecná. </a:t>
            </a:r>
            <a:r>
              <a:rPr lang="cs-CZ" sz="1200" i="1" dirty="0"/>
              <a:t>Www.google.cz</a:t>
            </a:r>
            <a:r>
              <a:rPr lang="cs-CZ" sz="1200" dirty="0"/>
              <a:t> [online]. 2010 [cit. 2011-10-05]. Dostupné z: http://www.google.cz/imgres?q=zrn%C4%9Bnka+obecn%C3%A1&amp;hl=cs&amp;gbv=2&amp;tbm=isch&amp;tbnid=A6YWqG93w5q44M:&amp;imgrefurl=http://is.muni.cz/do/ped/kat/biologie/pokusy/pages/zrnenka.html&amp;docid=USSIDr8rT6UopM&amp;imgurl=http://is.muni.cz/do/ped/kat/biologie/pokusy/pics/zrnenka.jpg&amp;w=604&amp;h=327&amp;ei=BtLgT6CAHYeE4gSSpNG7DQ&amp;zoom=1&amp;iact=hc&amp;vpx=313&amp;vpy=199&amp;dur=379&amp;hovh=165&amp;hovw=305&amp;tx=161&amp;ty=80&amp;sig=106598003853866900806&amp;page=1&amp;tbnh=81&amp;tbnw=150&amp;start=0&amp;ndsp=21&amp;ved=1t:429,r:1,s:0,i:76&amp;biw=1333&amp;bih=641 </a:t>
            </a:r>
          </a:p>
        </p:txBody>
      </p:sp>
    </p:spTree>
    <p:extLst>
      <p:ext uri="{BB962C8B-B14F-4D97-AF65-F5344CB8AC3E}">
        <p14:creationId xmlns:p14="http://schemas.microsoft.com/office/powerpoint/2010/main" val="2675505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84</TotalTime>
  <Words>308</Words>
  <Application>Microsoft Office PowerPoint</Application>
  <PresentationFormat>Předvádění na obrazovce (4:3)</PresentationFormat>
  <Paragraphs>52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 </vt:lpstr>
      <vt:lpstr>Anotace:</vt:lpstr>
      <vt:lpstr>Prezentace aplikace PowerPoint</vt:lpstr>
      <vt:lpstr> Jednobuněčné řasy (rostliny) = zelené řasy </vt:lpstr>
      <vt:lpstr>Zástupci Bičíkovci – pohybují se pomocí bičíků </vt:lpstr>
      <vt:lpstr>Prezentace aplikace PowerPoint</vt:lpstr>
      <vt:lpstr>Pláštěnka</vt:lpstr>
      <vt:lpstr>Váleč koulivý – jednobuněčná řasa tvořící kolonie,  náznak vzniku mnohobuněčných organismů.</vt:lpstr>
      <vt:lpstr>Zástupci nepohybliví  </vt:lpstr>
      <vt:lpstr>Prezentace aplikace PowerPoint</vt:lpstr>
      <vt:lpstr>Citace:</vt:lpstr>
    </vt:vector>
  </TitlesOfParts>
  <Company>HL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Hlusice</dc:creator>
  <cp:lastModifiedBy>Pavla</cp:lastModifiedBy>
  <cp:revision>19</cp:revision>
  <cp:lastPrinted>2011-11-28T08:18:46Z</cp:lastPrinted>
  <dcterms:created xsi:type="dcterms:W3CDTF">2011-09-01T06:10:59Z</dcterms:created>
  <dcterms:modified xsi:type="dcterms:W3CDTF">2012-06-24T11:17:03Z</dcterms:modified>
</cp:coreProperties>
</file>