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74" r:id="rId3"/>
    <p:sldId id="273" r:id="rId4"/>
    <p:sldId id="256" r:id="rId5"/>
    <p:sldId id="258" r:id="rId6"/>
    <p:sldId id="267" r:id="rId7"/>
    <p:sldId id="266" r:id="rId8"/>
    <p:sldId id="268" r:id="rId9"/>
    <p:sldId id="265" r:id="rId10"/>
    <p:sldId id="269" r:id="rId11"/>
    <p:sldId id="264" r:id="rId12"/>
    <p:sldId id="270" r:id="rId13"/>
    <p:sldId id="259" r:id="rId14"/>
    <p:sldId id="271" r:id="rId15"/>
    <p:sldId id="261" r:id="rId16"/>
    <p:sldId id="272" r:id="rId17"/>
    <p:sldId id="26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9651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48317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9022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837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63729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63432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13343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6963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31549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04711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1842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DC574-CFCB-41EA-B057-A7E674B3856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305FA-289A-4A22-A564-F57C4632083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9993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ojkovy-queenelsa.cz/2009/gal_vyslap_Rip/img00004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9/Josef_Mathauser_-_Praotec_%C4%8Cech_na_ho%C5%99e_%C5%98%C3%ADp.jpg" TargetMode="External"/><Relationship Id="rId2" Type="http://schemas.openxmlformats.org/officeDocument/2006/relationships/hyperlink" Target="http://www.sojkovy-queenelsa.cz/2009/gal_vyslap_Rip/img00004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58" y="2571744"/>
            <a:ext cx="8358246" cy="3786214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cs-CZ" b="1" dirty="0"/>
              <a:t>Název </a:t>
            </a:r>
            <a:r>
              <a:rPr lang="cs-CZ" b="1" dirty="0" smtClean="0"/>
              <a:t>školy: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marL="0" indent="0" algn="l">
              <a:buNone/>
            </a:pPr>
            <a:r>
              <a:rPr lang="cs-CZ" b="1" dirty="0" smtClean="0"/>
              <a:t>Autor: </a:t>
            </a:r>
            <a:r>
              <a:rPr lang="cs-CZ" dirty="0"/>
              <a:t>Mgr. </a:t>
            </a:r>
            <a:r>
              <a:rPr lang="cs-CZ" dirty="0" smtClean="0"/>
              <a:t>Milada Pleskačová                                 </a:t>
            </a:r>
            <a:r>
              <a:rPr lang="cs-CZ" b="1" dirty="0" smtClean="0"/>
              <a:t>                          Datum: </a:t>
            </a:r>
            <a:r>
              <a:rPr lang="cs-CZ" b="1" dirty="0"/>
              <a:t>5</a:t>
            </a:r>
            <a:r>
              <a:rPr lang="cs-CZ" b="1" dirty="0" smtClean="0"/>
              <a:t>. 11. 2012</a:t>
            </a:r>
            <a:endParaRPr lang="cs-CZ" dirty="0" smtClean="0"/>
          </a:p>
          <a:p>
            <a:pPr marL="0" indent="0" algn="l">
              <a:buNone/>
            </a:pPr>
            <a:r>
              <a:rPr lang="cs-CZ" b="1" dirty="0" smtClean="0"/>
              <a:t>Název: </a:t>
            </a:r>
            <a:r>
              <a:rPr lang="cs-CZ" dirty="0" smtClean="0"/>
              <a:t>VY_12_INOVACE_1.2.2ČJ2,3_21 </a:t>
            </a:r>
          </a:p>
          <a:p>
            <a:pPr marL="0" indent="0" algn="l">
              <a:buNone/>
            </a:pPr>
            <a:r>
              <a:rPr lang="cs-CZ" b="1" dirty="0" smtClean="0"/>
              <a:t>Téma: </a:t>
            </a:r>
            <a:r>
              <a:rPr lang="cs-CZ" dirty="0" smtClean="0"/>
              <a:t> Rébusy k pověsti o praotci Čechovi                                                                 </a:t>
            </a:r>
          </a:p>
          <a:p>
            <a:pPr marL="0" indent="0" algn="l">
              <a:buNone/>
            </a:pPr>
            <a:r>
              <a:rPr lang="cs-CZ" b="1" dirty="0" smtClean="0"/>
              <a:t>Ročník: </a:t>
            </a:r>
            <a:r>
              <a:rPr lang="cs-CZ" dirty="0"/>
              <a:t>2</a:t>
            </a:r>
            <a:r>
              <a:rPr lang="cs-CZ" dirty="0" smtClean="0"/>
              <a:t>. </a:t>
            </a:r>
            <a:r>
              <a:rPr lang="cs-CZ" dirty="0"/>
              <a:t>a </a:t>
            </a:r>
            <a:r>
              <a:rPr lang="cs-CZ" dirty="0" smtClean="0"/>
              <a:t>3. </a:t>
            </a:r>
          </a:p>
          <a:p>
            <a:pPr marL="0" indent="0" algn="l">
              <a:buNone/>
            </a:pPr>
            <a:r>
              <a:rPr lang="cs-CZ" b="1" dirty="0" smtClean="0"/>
              <a:t>Číslo projektu: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0831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20688"/>
            <a:ext cx="7848872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dirty="0" smtClean="0"/>
              <a:t>	</a:t>
            </a:r>
            <a:r>
              <a:rPr lang="cs-CZ" b="1" u="sng" dirty="0" smtClean="0"/>
              <a:t>Anotace:</a:t>
            </a:r>
            <a:r>
              <a:rPr lang="cs-CZ" dirty="0" smtClean="0"/>
              <a:t>	</a:t>
            </a:r>
          </a:p>
          <a:p>
            <a:pPr algn="just"/>
            <a:r>
              <a:rPr lang="cs-CZ" dirty="0" smtClean="0"/>
              <a:t>	Materiál </a:t>
            </a:r>
            <a:r>
              <a:rPr lang="cs-CZ" dirty="0"/>
              <a:t>je určen žákům 3.třídy k </a:t>
            </a:r>
            <a:r>
              <a:rPr lang="cs-CZ" dirty="0" smtClean="0"/>
              <a:t>doplnění</a:t>
            </a:r>
            <a:r>
              <a:rPr lang="cs-CZ" dirty="0"/>
              <a:t> </a:t>
            </a:r>
            <a:r>
              <a:rPr lang="cs-CZ" dirty="0" smtClean="0"/>
              <a:t>a upevnění informací získaných čtením pověsti z čítanky. Přečtení pověsti je nutným předpokladem pro zvládnutí práce. Materiál žákům nepředvádí vlastní pověst, pouze ji tvůrčím způsobem zpracovává. Materiál podporuje rozvoj čtení s porozuměním, čtenářské a informační gramotnosti, analýzu </a:t>
            </a:r>
            <a:r>
              <a:rPr lang="cs-CZ" dirty="0" smtClean="0"/>
              <a:t>                    a </a:t>
            </a:r>
            <a:r>
              <a:rPr lang="cs-CZ" dirty="0" smtClean="0"/>
              <a:t>syntézu slova.</a:t>
            </a:r>
          </a:p>
          <a:p>
            <a:pPr algn="just"/>
            <a:r>
              <a:rPr lang="cs-CZ" dirty="0" smtClean="0"/>
              <a:t> 	K této prezentaci na interaktivní tabuli je vytvořen i pracovní list jako samostatný DUM. Prezentace </a:t>
            </a:r>
            <a:r>
              <a:rPr lang="cs-CZ" dirty="0"/>
              <a:t>může sloužit k frontální práci s celou </a:t>
            </a:r>
            <a:r>
              <a:rPr lang="cs-CZ" dirty="0" smtClean="0"/>
              <a:t>třídou. Pokud budou mít žáci k dispozici například tabulku na psaní a fix, nebo papír a tužku, mohou si řešení zapisovat i samostatně. Jeden žák vždy může zapsat řešení na tabuli.</a:t>
            </a:r>
            <a:r>
              <a:rPr lang="cs-CZ" dirty="0"/>
              <a:t> </a:t>
            </a:r>
            <a:r>
              <a:rPr lang="cs-CZ" dirty="0" smtClean="0"/>
              <a:t>Prezentace i pracovní list mohou být použity nezávisle na sobě.</a:t>
            </a:r>
            <a:endParaRPr lang="cs-CZ" dirty="0"/>
          </a:p>
          <a:p>
            <a:pPr algn="just"/>
            <a:r>
              <a:rPr lang="cs-CZ" dirty="0"/>
              <a:t>	Materiál je inovativní tím, že je určen pro použití na interaktivní tabuli. Žáci se mohou do práce aktivně zapojit, informace se odkrývají postupně a žáci mohou </a:t>
            </a:r>
            <a:r>
              <a:rPr lang="cs-CZ" dirty="0" smtClean="0"/>
              <a:t>dopředu odhadnout správné řešení. Řešení mohou zapsat do připravených linek, na jednu linku jedno písmeno. Nakonec se zobrazí správné řešení </a:t>
            </a:r>
            <a:r>
              <a:rPr lang="cs-CZ" dirty="0"/>
              <a:t>dodatečně ke kontrole. </a:t>
            </a:r>
            <a:endParaRPr lang="cs-CZ" dirty="0" smtClean="0"/>
          </a:p>
          <a:p>
            <a:pPr algn="just"/>
            <a:r>
              <a:rPr lang="cs-CZ" dirty="0"/>
              <a:t>	</a:t>
            </a:r>
            <a:r>
              <a:rPr lang="cs-CZ" dirty="0" smtClean="0"/>
              <a:t>Materiál je doplněn o odkaz na obrázek hory Říp na </a:t>
            </a:r>
            <a:r>
              <a:rPr lang="cs-CZ" dirty="0"/>
              <a:t>internetu. </a:t>
            </a:r>
            <a:endParaRPr lang="cs-CZ" dirty="0" smtClean="0"/>
          </a:p>
          <a:p>
            <a:pPr algn="just"/>
            <a:r>
              <a:rPr lang="cs-CZ" dirty="0"/>
              <a:t>	</a:t>
            </a:r>
            <a:r>
              <a:rPr lang="cs-CZ" dirty="0" smtClean="0"/>
              <a:t>V </a:t>
            </a:r>
            <a:r>
              <a:rPr lang="cs-CZ" dirty="0"/>
              <a:t>materiálu jsou animované prvky pro zpestření </a:t>
            </a:r>
            <a:r>
              <a:rPr lang="cs-CZ" dirty="0" smtClean="0"/>
              <a:t>výuky a aktivizaci žáků. 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/>
              <a:t>	</a:t>
            </a:r>
            <a:endParaRPr lang="cs-CZ" dirty="0" smtClean="0"/>
          </a:p>
          <a:p>
            <a:pPr algn="just"/>
            <a:endParaRPr lang="cs-CZ" dirty="0"/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166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Pověst o praotci Čechovi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Společná opakovací práce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6426296" cy="4155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7850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 smtClean="0">
                <a:solidFill>
                  <a:prstClr val="black"/>
                </a:solidFill>
              </a:rPr>
              <a:t>vlastpra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vaSlonů</a:t>
            </a: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1800" b="1" dirty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 </a:t>
            </a:r>
            <a:r>
              <a:rPr lang="cs-CZ" sz="1800" b="1" dirty="0">
                <a:solidFill>
                  <a:prstClr val="black"/>
                </a:solidFill>
              </a:rPr>
              <a:t>__ __ __ __ __ __ __ </a:t>
            </a:r>
            <a:r>
              <a:rPr lang="cs-CZ" sz="1800" b="1" dirty="0" smtClean="0">
                <a:solidFill>
                  <a:prstClr val="black"/>
                </a:solidFill>
              </a:rPr>
              <a:t>__        </a:t>
            </a:r>
            <a:r>
              <a:rPr lang="cs-CZ" sz="1800" b="1" dirty="0">
                <a:solidFill>
                  <a:prstClr val="black"/>
                </a:solidFill>
              </a:rPr>
              <a:t>__ __ __ __ __ __ __ </a:t>
            </a:r>
            <a:endParaRPr lang="cs-CZ" sz="18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6295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 smtClean="0">
                <a:solidFill>
                  <a:prstClr val="black"/>
                </a:solidFill>
              </a:rPr>
              <a:t>vlastpra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vaSlonů</a:t>
            </a: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6000" b="1" dirty="0" smtClean="0">
                <a:solidFill>
                  <a:prstClr val="black"/>
                </a:solidFill>
              </a:rPr>
              <a:t>Pravlast Slovanů</a:t>
            </a:r>
            <a:endParaRPr lang="cs-CZ" sz="6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0065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>
                <a:solidFill>
                  <a:prstClr val="black"/>
                </a:solidFill>
              </a:rPr>
              <a:t>kaře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err="1">
                <a:solidFill>
                  <a:prstClr val="black"/>
                </a:solidFill>
              </a:rPr>
              <a:t>slaVi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__ </a:t>
            </a:r>
            <a:r>
              <a:rPr lang="cs-CZ" sz="4000" b="1" dirty="0">
                <a:solidFill>
                  <a:prstClr val="black"/>
                </a:solidFill>
              </a:rPr>
              <a:t>__ __ __ __ __ __ __ __</a:t>
            </a:r>
            <a:endParaRPr lang="cs-CZ" sz="4000" dirty="0">
              <a:solidFill>
                <a:prstClr val="black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0338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>
                <a:solidFill>
                  <a:prstClr val="black"/>
                </a:solidFill>
              </a:rPr>
              <a:t>kaře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err="1">
                <a:solidFill>
                  <a:prstClr val="black"/>
                </a:solidFill>
              </a:rPr>
              <a:t>slaVi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5400" b="1" dirty="0">
                <a:solidFill>
                  <a:prstClr val="black"/>
                </a:solidFill>
              </a:rPr>
              <a:t>ř</a:t>
            </a:r>
            <a:r>
              <a:rPr lang="cs-CZ" sz="5400" b="1" dirty="0" smtClean="0">
                <a:solidFill>
                  <a:prstClr val="black"/>
                </a:solidFill>
              </a:rPr>
              <a:t>eka Visla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4000" dirty="0">
              <a:solidFill>
                <a:prstClr val="black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048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27584" y="751344"/>
            <a:ext cx="763284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 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endParaRPr lang="cs-CZ" dirty="0"/>
          </a:p>
          <a:p>
            <a:pPr algn="ctr"/>
            <a:r>
              <a:rPr lang="cs-CZ" sz="4000" b="1" dirty="0" err="1" smtClean="0"/>
              <a:t>tecopra</a:t>
            </a:r>
            <a:r>
              <a:rPr lang="cs-CZ" sz="4000" b="1" dirty="0" smtClean="0"/>
              <a:t> </a:t>
            </a:r>
            <a:r>
              <a:rPr lang="cs-CZ" sz="4000" b="1" dirty="0" err="1"/>
              <a:t>cheČ</a:t>
            </a:r>
            <a:r>
              <a:rPr lang="cs-CZ" sz="4000" b="1" dirty="0"/>
              <a:t> </a:t>
            </a:r>
            <a:endParaRPr lang="cs-CZ" sz="4000" b="1" dirty="0" smtClean="0"/>
          </a:p>
          <a:p>
            <a:pPr algn="ctr"/>
            <a:endParaRPr lang="cs-CZ" sz="4000" b="1" dirty="0"/>
          </a:p>
          <a:p>
            <a:pPr algn="ctr"/>
            <a:r>
              <a:rPr lang="cs-CZ" sz="4000" b="1" dirty="0" smtClean="0"/>
              <a:t>__ </a:t>
            </a:r>
            <a:r>
              <a:rPr lang="cs-CZ" sz="4000" b="1" dirty="0"/>
              <a:t>__ __ __ __ __ __ </a:t>
            </a:r>
            <a:r>
              <a:rPr lang="cs-CZ" sz="4000" b="1" dirty="0" smtClean="0"/>
              <a:t>  __ </a:t>
            </a:r>
            <a:r>
              <a:rPr lang="cs-CZ" sz="4000" b="1" dirty="0"/>
              <a:t>__ __ __</a:t>
            </a:r>
            <a:endParaRPr lang="cs-CZ" sz="4000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8198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27584" y="751344"/>
            <a:ext cx="763284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 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endParaRPr lang="cs-CZ" dirty="0"/>
          </a:p>
          <a:p>
            <a:pPr algn="ctr"/>
            <a:r>
              <a:rPr lang="cs-CZ" sz="4000" b="1" dirty="0" err="1" smtClean="0"/>
              <a:t>tecopra</a:t>
            </a:r>
            <a:r>
              <a:rPr lang="cs-CZ" sz="4000" b="1" dirty="0" smtClean="0"/>
              <a:t> </a:t>
            </a:r>
            <a:r>
              <a:rPr lang="cs-CZ" sz="4000" b="1" dirty="0" err="1"/>
              <a:t>cheČ</a:t>
            </a:r>
            <a:r>
              <a:rPr lang="cs-CZ" sz="4000" b="1" dirty="0"/>
              <a:t> </a:t>
            </a:r>
            <a:endParaRPr lang="cs-CZ" sz="4000" b="1" dirty="0" smtClean="0"/>
          </a:p>
          <a:p>
            <a:pPr algn="ctr"/>
            <a:endParaRPr lang="cs-CZ" sz="4000" b="1" dirty="0"/>
          </a:p>
          <a:p>
            <a:pPr algn="ctr"/>
            <a:r>
              <a:rPr lang="cs-CZ" sz="5400" b="1" dirty="0"/>
              <a:t>p</a:t>
            </a:r>
            <a:r>
              <a:rPr lang="cs-CZ" sz="5400" b="1" dirty="0" smtClean="0"/>
              <a:t>raotec Čech</a:t>
            </a:r>
            <a:endParaRPr lang="cs-CZ" sz="5400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38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87624" y="1720840"/>
            <a:ext cx="712879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pPr algn="ctr"/>
            <a:r>
              <a:rPr lang="cs-CZ" sz="4000" b="1" dirty="0" err="1" smtClean="0"/>
              <a:t>raho</a:t>
            </a:r>
            <a:r>
              <a:rPr lang="cs-CZ" sz="4000" b="1" dirty="0" smtClean="0"/>
              <a:t> </a:t>
            </a:r>
            <a:r>
              <a:rPr lang="cs-CZ" sz="4000" b="1" dirty="0" err="1"/>
              <a:t>píŘ</a:t>
            </a:r>
            <a:r>
              <a:rPr lang="cs-CZ" sz="4000" b="1" dirty="0"/>
              <a:t> </a:t>
            </a:r>
            <a:endParaRPr lang="cs-CZ" sz="4000" b="1" dirty="0" smtClean="0"/>
          </a:p>
          <a:p>
            <a:pPr algn="ctr"/>
            <a:endParaRPr lang="cs-CZ" sz="4000" b="1" dirty="0"/>
          </a:p>
          <a:p>
            <a:pPr algn="ctr"/>
            <a:r>
              <a:rPr lang="cs-CZ" sz="4000" b="1" dirty="0" smtClean="0"/>
              <a:t>__ </a:t>
            </a:r>
            <a:r>
              <a:rPr lang="cs-CZ" sz="4000" b="1" dirty="0"/>
              <a:t>__ __ </a:t>
            </a:r>
            <a:r>
              <a:rPr lang="cs-CZ" sz="4000" b="1" dirty="0" smtClean="0"/>
              <a:t>__    </a:t>
            </a:r>
            <a:r>
              <a:rPr lang="cs-CZ" sz="4000" b="1" dirty="0"/>
              <a:t>__ __ __</a:t>
            </a:r>
            <a:endParaRPr lang="cs-CZ" sz="4000" dirty="0"/>
          </a:p>
          <a:p>
            <a:pPr algn="ctr"/>
            <a:r>
              <a:rPr lang="cs-CZ" sz="4000" dirty="0"/>
              <a:t/>
            </a:r>
            <a:br>
              <a:rPr lang="cs-CZ" sz="4000" dirty="0"/>
            </a:b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98198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87624" y="1720840"/>
            <a:ext cx="7128792" cy="2600712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endParaRPr lang="cs-CZ" dirty="0"/>
          </a:p>
          <a:p>
            <a:pPr algn="ctr"/>
            <a:r>
              <a:rPr lang="cs-CZ" sz="4000" b="1" dirty="0" err="1" smtClean="0"/>
              <a:t>raho</a:t>
            </a:r>
            <a:r>
              <a:rPr lang="cs-CZ" sz="4000" b="1" dirty="0" smtClean="0"/>
              <a:t> </a:t>
            </a:r>
            <a:r>
              <a:rPr lang="cs-CZ" sz="4000" b="1" dirty="0" err="1"/>
              <a:t>píŘ</a:t>
            </a:r>
            <a:r>
              <a:rPr lang="cs-CZ" sz="4000" b="1" dirty="0"/>
              <a:t> </a:t>
            </a:r>
            <a:endParaRPr lang="cs-CZ" sz="4000" b="1" dirty="0" smtClean="0"/>
          </a:p>
          <a:p>
            <a:pPr algn="ctr"/>
            <a:endParaRPr lang="cs-CZ" sz="4000" b="1" dirty="0"/>
          </a:p>
          <a:p>
            <a:pPr algn="ctr"/>
            <a:r>
              <a:rPr lang="cs-CZ" sz="5400" b="1" dirty="0" smtClean="0"/>
              <a:t>hora Říp</a:t>
            </a:r>
            <a:endParaRPr lang="cs-CZ" sz="5400" dirty="0"/>
          </a:p>
          <a:p>
            <a:pPr algn="ctr"/>
            <a:endParaRPr lang="cs-CZ" sz="1100" dirty="0"/>
          </a:p>
        </p:txBody>
      </p:sp>
      <p:sp>
        <p:nvSpPr>
          <p:cNvPr id="5" name="Obdélník 4"/>
          <p:cNvSpPr/>
          <p:nvPr/>
        </p:nvSpPr>
        <p:spPr>
          <a:xfrm>
            <a:off x="1115616" y="4536994"/>
            <a:ext cx="68407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0040" lvl="0" indent="-32004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cs-CZ" sz="1200" b="1" dirty="0">
                <a:hlinkClick r:id="rId3"/>
              </a:rPr>
              <a:t>http://www.sojkovy-queenelsa.cz/2009/gal_vyslap_Rip/img00004.jpg</a:t>
            </a:r>
            <a:r>
              <a:rPr lang="cs-CZ" sz="1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829620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>
                <a:solidFill>
                  <a:prstClr val="black"/>
                </a:solidFill>
              </a:rPr>
              <a:t>vodavoj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err="1">
                <a:solidFill>
                  <a:prstClr val="black"/>
                </a:solidFill>
              </a:rPr>
              <a:t>cheL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__ </a:t>
            </a:r>
            <a:r>
              <a:rPr lang="cs-CZ" sz="4000" b="1" dirty="0">
                <a:solidFill>
                  <a:prstClr val="black"/>
                </a:solidFill>
              </a:rPr>
              <a:t>__ __ __ __ __ </a:t>
            </a:r>
            <a:r>
              <a:rPr lang="cs-CZ" sz="4000" b="1" dirty="0" smtClean="0">
                <a:solidFill>
                  <a:prstClr val="black"/>
                </a:solidFill>
              </a:rPr>
              <a:t>__    </a:t>
            </a:r>
            <a:r>
              <a:rPr lang="cs-CZ" sz="4000" b="1" dirty="0">
                <a:solidFill>
                  <a:prstClr val="black"/>
                </a:solidFill>
              </a:rPr>
              <a:t>__ __ __ __</a:t>
            </a:r>
            <a:endParaRPr lang="cs-CZ" sz="40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1800" dirty="0">
                <a:solidFill>
                  <a:prstClr val="black"/>
                </a:solidFill>
              </a:rPr>
              <a:t/>
            </a:r>
            <a:br>
              <a:rPr lang="cs-CZ" sz="1800" dirty="0">
                <a:solidFill>
                  <a:prstClr val="black"/>
                </a:solidFill>
              </a:rPr>
            </a:br>
            <a:endParaRPr lang="cs-CZ" sz="18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0958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>
                <a:solidFill>
                  <a:prstClr val="black"/>
                </a:solidFill>
              </a:rPr>
              <a:t>vodavoj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err="1">
                <a:solidFill>
                  <a:prstClr val="black"/>
                </a:solidFill>
              </a:rPr>
              <a:t>cheL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5400" b="1" dirty="0">
                <a:solidFill>
                  <a:prstClr val="black"/>
                </a:solidFill>
              </a:rPr>
              <a:t>v</a:t>
            </a:r>
            <a:r>
              <a:rPr lang="cs-CZ" sz="5400" b="1" dirty="0" smtClean="0">
                <a:solidFill>
                  <a:prstClr val="black"/>
                </a:solidFill>
              </a:rPr>
              <a:t>ojvoda Lech</a:t>
            </a:r>
            <a:endParaRPr lang="cs-CZ" sz="54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1800" dirty="0">
                <a:solidFill>
                  <a:prstClr val="black"/>
                </a:solidFill>
              </a:rPr>
              <a:t/>
            </a:r>
            <a:br>
              <a:rPr lang="cs-CZ" sz="1800" dirty="0">
                <a:solidFill>
                  <a:prstClr val="black"/>
                </a:solidFill>
              </a:rPr>
            </a:br>
            <a:endParaRPr lang="cs-CZ" sz="18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805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>
                <a:solidFill>
                  <a:prstClr val="black"/>
                </a:solidFill>
              </a:rPr>
              <a:t>Kork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4000" b="1" dirty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__ </a:t>
            </a:r>
            <a:r>
              <a:rPr lang="cs-CZ" sz="4000" b="1" dirty="0">
                <a:solidFill>
                  <a:prstClr val="black"/>
                </a:solidFill>
              </a:rPr>
              <a:t>__ __ __</a:t>
            </a:r>
            <a:endParaRPr lang="cs-CZ" sz="4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885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Vyřešte rébusy: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4000" b="1" dirty="0" err="1">
                <a:solidFill>
                  <a:prstClr val="black"/>
                </a:solidFill>
              </a:rPr>
              <a:t>Kork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4000" b="1" dirty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5400" b="1" dirty="0" smtClean="0">
                <a:solidFill>
                  <a:prstClr val="black"/>
                </a:solidFill>
              </a:rPr>
              <a:t>Krok</a:t>
            </a:r>
            <a:endParaRPr lang="cs-CZ" sz="54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258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zdroje: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800" dirty="0" smtClean="0">
              <a:hlinkClick r:id="rId2"/>
            </a:endParaRPr>
          </a:p>
          <a:p>
            <a:pPr marL="0" indent="0">
              <a:buNone/>
            </a:pPr>
            <a:endParaRPr lang="cs-CZ" sz="1800" dirty="0">
              <a:hlinkClick r:id="rId2"/>
            </a:endParaRPr>
          </a:p>
          <a:p>
            <a:pPr marL="0" indent="0">
              <a:buNone/>
            </a:pP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www.sojkovy-queenelsa.cz/2009/gal_vyslap_Rip/img00004.jpg</a:t>
            </a:r>
            <a:r>
              <a:rPr lang="cs-CZ" sz="1800" dirty="0" smtClean="0"/>
              <a:t>  </a:t>
            </a:r>
          </a:p>
          <a:p>
            <a:endParaRPr lang="cs-CZ" sz="1800" dirty="0"/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cs-CZ" sz="1800" dirty="0" smtClean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cs-CZ" sz="1800" dirty="0">
              <a:latin typeface="Calibri"/>
              <a:ea typeface="Calibri"/>
              <a:cs typeface="Times New Roman"/>
            </a:endParaRPr>
          </a:p>
          <a:p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683568" y="2690336"/>
            <a:ext cx="76328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r>
              <a:rPr lang="cs-CZ" dirty="0"/>
              <a:t>JANÁČKOVÁ, Zita. </a:t>
            </a:r>
            <a:r>
              <a:rPr lang="cs-CZ" i="1" dirty="0"/>
              <a:t>Čítanka pro 3.ročník základní školy</a:t>
            </a:r>
            <a:r>
              <a:rPr lang="cs-CZ" dirty="0"/>
              <a:t>. Bratislavská 23d, Brno: NOVÁ Škola s. r. o., 2004, ISBN 80-7289-047-6</a:t>
            </a:r>
            <a:r>
              <a:rPr lang="cs-CZ" dirty="0" smtClean="0"/>
              <a:t>.</a:t>
            </a:r>
          </a:p>
          <a:p>
            <a:endParaRPr lang="cs-CZ" dirty="0">
              <a:effectLst/>
            </a:endParaRPr>
          </a:p>
          <a:p>
            <a:r>
              <a:rPr lang="cs-CZ" dirty="0"/>
              <a:t>MATHAUSER, Josef.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16.2.2013]. Dostupný na WWW: </a:t>
            </a:r>
            <a:r>
              <a:rPr lang="cs-CZ" dirty="0">
                <a:hlinkClick r:id="rId3"/>
              </a:rPr>
              <a:t>http://upload.wikimedia.org/wikipedia/commons/e/e9/Josef_Mathauser_-_Praotec_%C4%8Cech_na_ho%C5%99e_%</a:t>
            </a:r>
            <a:r>
              <a:rPr lang="cs-CZ" dirty="0" smtClean="0">
                <a:hlinkClick r:id="rId3"/>
              </a:rPr>
              <a:t>C5%98%C3%ADp.jpg</a:t>
            </a:r>
            <a:r>
              <a:rPr lang="cs-CZ" dirty="0" smtClean="0"/>
              <a:t> 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218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vni snimek - PRV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943</TotalTime>
  <Words>179</Words>
  <Application>Microsoft Office PowerPoint</Application>
  <PresentationFormat>Předvádění na obrazovce (4:3)</PresentationFormat>
  <Paragraphs>96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Medián</vt:lpstr>
      <vt:lpstr>prvni snimek - PRV</vt:lpstr>
      <vt:lpstr>Snímek 1</vt:lpstr>
      <vt:lpstr>Snímek 2</vt:lpstr>
      <vt:lpstr>Pověst o praotci Čechovi</vt:lpstr>
      <vt:lpstr>Vyřešte rébusy:</vt:lpstr>
      <vt:lpstr>Vyřešte rébusy:</vt:lpstr>
      <vt:lpstr>Vyřešte rébusy:</vt:lpstr>
      <vt:lpstr>Vyřešte rébusy:</vt:lpstr>
      <vt:lpstr>Vyřešte rébusy:</vt:lpstr>
      <vt:lpstr>Vyřešte rébusy:</vt:lpstr>
      <vt:lpstr>Vyřešte rébusy:</vt:lpstr>
      <vt:lpstr>Vyřešte rébusy:</vt:lpstr>
      <vt:lpstr>Vyřešte rébusy:</vt:lpstr>
      <vt:lpstr>Vyřešte rébusy:</vt:lpstr>
      <vt:lpstr>Vyřešte rébusy:</vt:lpstr>
      <vt:lpstr>Vyřešte rébusy:</vt:lpstr>
      <vt:lpstr>Použité zdroje: 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Pověst o praotci Čechovi</dc:title>
  <dc:creator>Milada</dc:creator>
  <cp:lastModifiedBy>Dum</cp:lastModifiedBy>
  <cp:revision>56</cp:revision>
  <dcterms:created xsi:type="dcterms:W3CDTF">2012-10-30T22:27:18Z</dcterms:created>
  <dcterms:modified xsi:type="dcterms:W3CDTF">2013-02-28T07:07:21Z</dcterms:modified>
</cp:coreProperties>
</file>