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32" r:id="rId2"/>
  </p:sldMasterIdLst>
  <p:sldIdLst>
    <p:sldId id="256" r:id="rId3"/>
    <p:sldId id="268" r:id="rId4"/>
    <p:sldId id="260" r:id="rId5"/>
    <p:sldId id="264" r:id="rId6"/>
    <p:sldId id="265" r:id="rId7"/>
    <p:sldId id="262" r:id="rId8"/>
    <p:sldId id="266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pull/>
    <p:sndAc>
      <p:stSnd>
        <p:snd r:embed="rId13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en/2/27/Ondrej_Sekora.jpe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t2.gstatic.com/images?q=tbn:ANd9GcQ9AuV7PsNwLHOW8Ph0MhoQhvKgpmoSuLbOCHb9UWqpPhrvXkz-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4" Type="http://schemas.openxmlformats.org/officeDocument/2006/relationships/hyperlink" Target="http://www.abatar.cz/images/pohadkove_obrazky/ferda_mravenec_004.gif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ech-books.com/files/imagecache/product/files/ferdaMravenec_0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i.idnes.cz/09/063/c460/BOS2c0102_27KAV_Kocourkov_A.jpg" TargetMode="External"/><Relationship Id="rId5" Type="http://schemas.openxmlformats.org/officeDocument/2006/relationships/hyperlink" Target="http://www.beletrie.eu/data/products/49976.jpg" TargetMode="External"/><Relationship Id="rId4" Type="http://schemas.openxmlformats.org/officeDocument/2006/relationships/hyperlink" Target="http://www.antikopava.cz/upload/6178caha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feature=player_detailpage&amp;v=WeKU7JUiKEo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s.wikipedia.org/wiki/Ond%C5%99ej_Sekor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52712"/>
            <a:ext cx="7620000" cy="4373563"/>
          </a:xfrm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Název </a:t>
            </a:r>
            <a:r>
              <a:rPr lang="cs-CZ" dirty="0">
                <a:solidFill>
                  <a:schemeClr val="tx1"/>
                </a:solidFill>
              </a:rPr>
              <a:t>školy: Základní škola a mateřská škola,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Svoboda </a:t>
            </a:r>
            <a:r>
              <a:rPr lang="cs-CZ" dirty="0">
                <a:solidFill>
                  <a:schemeClr val="tx1"/>
                </a:solidFill>
              </a:rPr>
              <a:t>nad Úpou, okres Trutnov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Autor: Mgr. Milada Pleskačová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Datum: </a:t>
            </a:r>
            <a:r>
              <a:rPr lang="cs-CZ" dirty="0" smtClean="0"/>
              <a:t>31</a:t>
            </a:r>
            <a:r>
              <a:rPr lang="cs-CZ" dirty="0" smtClean="0">
                <a:solidFill>
                  <a:schemeClr val="tx1"/>
                </a:solidFill>
              </a:rPr>
              <a:t>. 1. 2013 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VY_12_INOVACE_1.2.2ČJ2,3_36 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Téma: </a:t>
            </a:r>
            <a:r>
              <a:rPr lang="cs-CZ" smtClean="0"/>
              <a:t>Ondřej Sekora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Ročník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dirty="0">
                <a:solidFill>
                  <a:schemeClr val="tx1"/>
                </a:solidFill>
              </a:rPr>
              <a:t>3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Číslo projektu: CZ.1.07/1.4.00/21.3068 </a:t>
            </a:r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88640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49105800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	Materiál </a:t>
            </a:r>
            <a:r>
              <a:rPr lang="cs-CZ" dirty="0"/>
              <a:t>je určen žákům 2.a 3.třídy k procvičení čtení s porozuměním a k rozšíření vědomostí, podporuje čtenářskou a informační gramotnost. </a:t>
            </a:r>
          </a:p>
          <a:p>
            <a:pPr algn="just"/>
            <a:r>
              <a:rPr lang="cs-CZ" dirty="0"/>
              <a:t>	Materiál je vhodný ke společné práci, lze ho využít jako motivační, výkladový nebo opakovací. Materiál je vytvořen pro použití v hodinách českého jazyka, lze jej využít i při výtvarné výchově.</a:t>
            </a:r>
          </a:p>
          <a:p>
            <a:pPr algn="just"/>
            <a:r>
              <a:rPr lang="cs-CZ" dirty="0"/>
              <a:t>	Materiál je inovativní tím, že umožňuje použití na interaktivní tabuli. Pro zpestření výuky je obohacen o animované prvky. Součástí materiálu jsou internetové odkazy na ukázky díla.</a:t>
            </a:r>
          </a:p>
          <a:p>
            <a:pPr algn="just"/>
            <a:r>
              <a:rPr lang="cs-CZ" dirty="0"/>
              <a:t>	Materiál není kompletním výčtem informací, je pouze ilustrativní částí, která je podle autorky vhodná pro období prvního stupně základní školy.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6165905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44824"/>
            <a:ext cx="7920880" cy="1584176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Ondřej </a:t>
            </a:r>
            <a:r>
              <a:rPr lang="cs-CZ" sz="4800" dirty="0" err="1" smtClean="0">
                <a:solidFill>
                  <a:srgbClr val="FF0000"/>
                </a:solidFill>
              </a:rPr>
              <a:t>sekora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717032"/>
            <a:ext cx="8075240" cy="936104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Český spisovatel a ilustrátor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43608" y="4653136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upload.wikimedia.org/wikipedia/en/2/27/Ondrej_Sekora.jpeg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8968384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979712" y="260648"/>
            <a:ext cx="4968552" cy="1008112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Ondřej </a:t>
            </a:r>
            <a:r>
              <a:rPr lang="cs-CZ" sz="4000" dirty="0" err="1" smtClean="0">
                <a:solidFill>
                  <a:srgbClr val="FF0000"/>
                </a:solidFill>
              </a:rPr>
              <a:t>sekora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1194" y="1484784"/>
            <a:ext cx="8856592" cy="4459032"/>
          </a:xfrm>
        </p:spPr>
        <p:txBody>
          <a:bodyPr>
            <a:normAutofit/>
          </a:bodyPr>
          <a:lstStyle/>
          <a:p>
            <a:r>
              <a:rPr lang="cs-CZ" sz="2800" b="0" dirty="0" smtClean="0">
                <a:solidFill>
                  <a:srgbClr val="0070C0"/>
                </a:solidFill>
              </a:rPr>
              <a:t>Byl </a:t>
            </a:r>
            <a:r>
              <a:rPr lang="cs-CZ" sz="2800" b="0" dirty="0">
                <a:solidFill>
                  <a:srgbClr val="0070C0"/>
                </a:solidFill>
              </a:rPr>
              <a:t>český </a:t>
            </a:r>
            <a:r>
              <a:rPr lang="cs-CZ" sz="2800" b="0" dirty="0" smtClean="0">
                <a:solidFill>
                  <a:srgbClr val="0070C0"/>
                </a:solidFill>
              </a:rPr>
              <a:t>spisovatel a ilustrátor. Psal a kreslil především knihy pro děti.</a:t>
            </a:r>
          </a:p>
          <a:p>
            <a:r>
              <a:rPr lang="cs-CZ" sz="2800" b="0" dirty="0" smtClean="0">
                <a:solidFill>
                  <a:srgbClr val="FF0000"/>
                </a:solidFill>
              </a:rPr>
              <a:t>Byl také entomolog, to je člověk, který se zabývá hmyzem. </a:t>
            </a:r>
            <a:r>
              <a:rPr lang="cs-CZ" sz="2800" b="0" dirty="0" smtClean="0">
                <a:solidFill>
                  <a:srgbClr val="002060"/>
                </a:solidFill>
              </a:rPr>
              <a:t> </a:t>
            </a:r>
          </a:p>
          <a:p>
            <a:r>
              <a:rPr lang="cs-CZ" sz="2800" b="0" dirty="0" smtClean="0"/>
              <a:t>Narodil </a:t>
            </a:r>
            <a:r>
              <a:rPr lang="cs-CZ" sz="2800" b="0" dirty="0"/>
              <a:t>se v roce 1899. Zemřel v roce 1967</a:t>
            </a:r>
            <a:r>
              <a:rPr lang="cs-CZ" sz="2800" b="0" dirty="0" smtClean="0"/>
              <a:t>.</a:t>
            </a:r>
          </a:p>
          <a:p>
            <a:endParaRPr lang="cs-CZ" sz="2800" b="0" dirty="0"/>
          </a:p>
        </p:txBody>
      </p:sp>
      <p:sp>
        <p:nvSpPr>
          <p:cNvPr id="4" name="Vodorovný svitek 3"/>
          <p:cNvSpPr/>
          <p:nvPr/>
        </p:nvSpPr>
        <p:spPr>
          <a:xfrm>
            <a:off x="176554" y="4293096"/>
            <a:ext cx="8424936" cy="2204864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Znáš některou knížku Ondřeje Sekory?</a:t>
            </a:r>
          </a:p>
          <a:p>
            <a:pPr algn="ctr"/>
            <a:endParaRPr lang="cs-CZ" sz="2800" dirty="0" smtClean="0">
              <a:solidFill>
                <a:schemeClr val="tx1"/>
              </a:solidFill>
            </a:endParaRP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Máš některou knížku v knihovničce?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013867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7589" y="692696"/>
            <a:ext cx="86912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U</a:t>
            </a:r>
            <a:r>
              <a:rPr lang="cs-CZ" sz="3600" dirty="0" smtClean="0">
                <a:solidFill>
                  <a:srgbClr val="FF0000"/>
                </a:solidFill>
              </a:rPr>
              <a:t>rčitě znáš Ferdu Mravence: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02871" y="1844824"/>
            <a:ext cx="85108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02870" y="4005064"/>
            <a:ext cx="8941130" cy="11172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600"/>
              </a:spcAft>
            </a:pPr>
            <a:r>
              <a:rPr lang="cs-CZ" sz="2800" dirty="0">
                <a:solidFill>
                  <a:srgbClr val="0070C0"/>
                </a:solidFill>
              </a:rPr>
              <a:t>A</a:t>
            </a:r>
            <a:r>
              <a:rPr lang="cs-CZ" sz="2800" dirty="0" smtClean="0">
                <a:solidFill>
                  <a:srgbClr val="0070C0"/>
                </a:solidFill>
              </a:rPr>
              <a:t>utorem </a:t>
            </a:r>
            <a:r>
              <a:rPr lang="cs-CZ" sz="2800" dirty="0">
                <a:solidFill>
                  <a:srgbClr val="0070C0"/>
                </a:solidFill>
              </a:rPr>
              <a:t>postavičky Ferda </a:t>
            </a:r>
            <a:r>
              <a:rPr lang="cs-CZ" sz="2800" dirty="0" smtClean="0">
                <a:solidFill>
                  <a:srgbClr val="0070C0"/>
                </a:solidFill>
              </a:rPr>
              <a:t>Mravenec je Ondřej </a:t>
            </a:r>
            <a:r>
              <a:rPr lang="cs-CZ" sz="2800" dirty="0">
                <a:solidFill>
                  <a:srgbClr val="0070C0"/>
                </a:solidFill>
              </a:rPr>
              <a:t>S</a:t>
            </a:r>
            <a:r>
              <a:rPr lang="cs-CZ" sz="2800" dirty="0" smtClean="0">
                <a:solidFill>
                  <a:srgbClr val="0070C0"/>
                </a:solidFill>
              </a:rPr>
              <a:t>ekora</a:t>
            </a:r>
            <a:r>
              <a:rPr lang="cs-CZ" sz="2800" dirty="0" smtClean="0">
                <a:solidFill>
                  <a:srgbClr val="002060"/>
                </a:solidFill>
              </a:rPr>
              <a:t>.</a:t>
            </a:r>
          </a:p>
          <a:p>
            <a:pPr lvl="0">
              <a:spcBef>
                <a:spcPct val="20000"/>
              </a:spcBef>
              <a:spcAft>
                <a:spcPts val="600"/>
              </a:spcAft>
            </a:pPr>
            <a:r>
              <a:rPr lang="cs-CZ" sz="2800" dirty="0" smtClean="0">
                <a:solidFill>
                  <a:srgbClr val="002060"/>
                </a:solidFill>
              </a:rPr>
              <a:t>Ferdu Mravence znají děti skoro na celém světě. 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2871" y="1844824"/>
            <a:ext cx="869126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t2.gstatic.com/images?q=tbn:ANd9GcQ9AuV7PsNwLHOW8Ph0MhoQhvKgpmoSuLbOCHb9UWqpPhrvXkz-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02870" y="2924944"/>
            <a:ext cx="85108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www.abatar.cz/images/pohadkove_obrazky/ferda_mravenec_004.gif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486669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16332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Ondřej Sekora napsal a nakreslil tyto knihy</a:t>
            </a:r>
            <a:r>
              <a:rPr lang="cs-CZ" sz="2800" dirty="0" smtClean="0">
                <a:solidFill>
                  <a:srgbClr val="FF0000"/>
                </a:solidFill>
              </a:rPr>
              <a:t>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340768"/>
            <a:ext cx="878497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</a:rPr>
              <a:t>Ferda Mravenec</a:t>
            </a:r>
          </a:p>
          <a:p>
            <a:pPr algn="ctr"/>
            <a:r>
              <a:rPr lang="cs-CZ" dirty="0">
                <a:solidFill>
                  <a:srgbClr val="0070C0"/>
                </a:solidFill>
                <a:hlinkClick r:id="rId3"/>
              </a:rPr>
              <a:t>http://</a:t>
            </a:r>
            <a:r>
              <a:rPr lang="cs-CZ" dirty="0" smtClean="0">
                <a:solidFill>
                  <a:srgbClr val="0070C0"/>
                </a:solidFill>
                <a:hlinkClick r:id="rId3"/>
              </a:rPr>
              <a:t>www.czech-books.com/files/imagecache/product/files/ferdaMravenec_0.jpg</a:t>
            </a:r>
            <a:endParaRPr lang="cs-CZ" dirty="0" smtClean="0">
              <a:solidFill>
                <a:srgbClr val="0070C0"/>
              </a:solidFill>
            </a:endParaRPr>
          </a:p>
          <a:p>
            <a:pPr algn="ctr"/>
            <a:r>
              <a:rPr lang="cs-CZ" dirty="0" smtClean="0">
                <a:solidFill>
                  <a:srgbClr val="0070C0"/>
                </a:solidFill>
                <a:hlinkClick r:id="rId4"/>
              </a:rPr>
              <a:t>http</a:t>
            </a:r>
            <a:r>
              <a:rPr lang="cs-CZ" dirty="0">
                <a:solidFill>
                  <a:srgbClr val="0070C0"/>
                </a:solidFill>
                <a:hlinkClick r:id="rId4"/>
              </a:rPr>
              <a:t>://</a:t>
            </a:r>
            <a:r>
              <a:rPr lang="cs-CZ" dirty="0" smtClean="0">
                <a:solidFill>
                  <a:srgbClr val="0070C0"/>
                </a:solidFill>
                <a:hlinkClick r:id="rId4"/>
              </a:rPr>
              <a:t>www.antikopava.cz/upload/6178caha.jpg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</a:p>
          <a:p>
            <a:pPr algn="ctr"/>
            <a:endParaRPr lang="cs-CZ" dirty="0" smtClean="0">
              <a:solidFill>
                <a:srgbClr val="0070C0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0070C0"/>
                </a:solidFill>
              </a:rPr>
              <a:t>Kuře </a:t>
            </a:r>
            <a:r>
              <a:rPr lang="cs-CZ" sz="3200" b="1" dirty="0" err="1" smtClean="0">
                <a:solidFill>
                  <a:srgbClr val="0070C0"/>
                </a:solidFill>
              </a:rPr>
              <a:t>Napipi</a:t>
            </a:r>
            <a:r>
              <a:rPr lang="cs-CZ" sz="3200" b="1" dirty="0" smtClean="0">
                <a:solidFill>
                  <a:srgbClr val="0070C0"/>
                </a:solidFill>
              </a:rPr>
              <a:t> a jeho přátelé</a:t>
            </a:r>
          </a:p>
          <a:p>
            <a:pPr algn="ctr"/>
            <a:r>
              <a:rPr lang="cs-CZ" dirty="0">
                <a:solidFill>
                  <a:srgbClr val="0070C0"/>
                </a:solidFill>
                <a:hlinkClick r:id="rId5"/>
              </a:rPr>
              <a:t>http://</a:t>
            </a:r>
            <a:r>
              <a:rPr lang="cs-CZ" dirty="0" smtClean="0">
                <a:solidFill>
                  <a:srgbClr val="0070C0"/>
                </a:solidFill>
                <a:hlinkClick r:id="rId5"/>
              </a:rPr>
              <a:t>www.beletrie.eu/data/products/49976.jpg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</a:p>
          <a:p>
            <a:pPr algn="ctr"/>
            <a:endParaRPr lang="cs-CZ" dirty="0" smtClean="0">
              <a:solidFill>
                <a:srgbClr val="0070C0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0070C0"/>
                </a:solidFill>
              </a:rPr>
              <a:t>Pošta v ZOO</a:t>
            </a:r>
          </a:p>
          <a:p>
            <a:pPr algn="ctr"/>
            <a:endParaRPr lang="cs-CZ" sz="3200" b="1" dirty="0" smtClean="0">
              <a:solidFill>
                <a:srgbClr val="0070C0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0070C0"/>
                </a:solidFill>
              </a:rPr>
              <a:t>Malované počasí</a:t>
            </a:r>
          </a:p>
          <a:p>
            <a:pPr algn="ctr"/>
            <a:endParaRPr lang="cs-CZ" sz="3200" b="1" dirty="0" smtClean="0">
              <a:solidFill>
                <a:srgbClr val="0070C0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0070C0"/>
                </a:solidFill>
              </a:rPr>
              <a:t>Kronika města Kocourkova</a:t>
            </a:r>
          </a:p>
          <a:p>
            <a:pPr algn="ctr"/>
            <a:r>
              <a:rPr lang="cs-CZ" dirty="0">
                <a:solidFill>
                  <a:srgbClr val="0070C0"/>
                </a:solidFill>
                <a:hlinkClick r:id="rId6"/>
              </a:rPr>
              <a:t>http://</a:t>
            </a:r>
            <a:r>
              <a:rPr lang="cs-CZ" dirty="0" smtClean="0">
                <a:solidFill>
                  <a:srgbClr val="0070C0"/>
                </a:solidFill>
                <a:hlinkClick r:id="rId6"/>
              </a:rPr>
              <a:t>i.idnes.cz/09/063/c460/BOS2c0102_27KAV_Kocourkov_A.jpg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</a:p>
          <a:p>
            <a:endParaRPr lang="cs-CZ" sz="2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9755" y="6309320"/>
            <a:ext cx="39604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0309641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1412776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3429000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25106" y="1597442"/>
            <a:ext cx="835536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www.youtube.com/watch?feature=player_detailpage&amp;v=WeKU7JUiKEo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9552" y="2782669"/>
            <a:ext cx="70567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39552" y="5373216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504" y="764704"/>
            <a:ext cx="85905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Odkaz na zfilmovanou pohádku </a:t>
            </a:r>
            <a:r>
              <a:rPr lang="cs-CZ" sz="2800" b="1" dirty="0" smtClean="0">
                <a:solidFill>
                  <a:srgbClr val="0070C0"/>
                </a:solidFill>
              </a:rPr>
              <a:t>Ferda Mravenec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12" name="12cípá hvězda 11"/>
          <p:cNvSpPr/>
          <p:nvPr/>
        </p:nvSpPr>
        <p:spPr>
          <a:xfrm>
            <a:off x="3635896" y="1782108"/>
            <a:ext cx="5026832" cy="4896110"/>
          </a:xfrm>
          <a:prstGeom prst="star12">
            <a:avLst>
              <a:gd name="adj" fmla="val 42372"/>
            </a:avLst>
          </a:prstGeom>
          <a:solidFill>
            <a:srgbClr val="FFFF00"/>
          </a:solidFill>
          <a:ln w="22225" cap="flat" cmpd="sng" algn="ctr">
            <a:solidFill>
              <a:srgbClr val="FFC000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Podívej se do své knihovny, najdi knížky od Ondřeje</a:t>
            </a:r>
            <a:r>
              <a:rPr kumimoji="0" lang="cs-CZ" sz="3200" b="0" i="0" u="none" strike="noStrike" kern="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 Sekory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 a můžeš je donést do školy ukázat.</a:t>
            </a:r>
          </a:p>
        </p:txBody>
      </p:sp>
    </p:spTree>
    <p:extLst>
      <p:ext uri="{BB962C8B-B14F-4D97-AF65-F5344CB8AC3E}">
        <p14:creationId xmlns:p14="http://schemas.microsoft.com/office/powerpoint/2010/main" val="3280551018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6512511" cy="792088"/>
          </a:xfrm>
        </p:spPr>
        <p:txBody>
          <a:bodyPr/>
          <a:lstStyle/>
          <a:p>
            <a:pPr algn="l"/>
            <a:r>
              <a:rPr lang="cs-CZ" sz="2400" dirty="0" smtClean="0"/>
              <a:t>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568952" cy="5400600"/>
          </a:xfrm>
        </p:spPr>
        <p:txBody>
          <a:bodyPr/>
          <a:lstStyle/>
          <a:p>
            <a:pPr algn="l"/>
            <a:r>
              <a:rPr lang="cs-CZ" sz="1200" dirty="0" smtClean="0">
                <a:hlinkClick r:id="rId3"/>
              </a:rPr>
              <a:t>www.google.cz</a:t>
            </a:r>
            <a:endParaRPr lang="cs-CZ" sz="1200" dirty="0" smtClean="0"/>
          </a:p>
          <a:p>
            <a:r>
              <a:rPr lang="cs-CZ" sz="1200">
                <a:hlinkClick r:id="rId4"/>
              </a:rPr>
              <a:t>http://</a:t>
            </a:r>
            <a:r>
              <a:rPr lang="cs-CZ" sz="1200" smtClean="0">
                <a:hlinkClick r:id="rId4"/>
              </a:rPr>
              <a:t>cs.wikipedia.org/wiki/Ond%C5%99ej_Sekora</a:t>
            </a:r>
            <a:r>
              <a:rPr lang="cs-CZ" sz="120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87501251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656</TotalTime>
  <Words>175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Základní</vt:lpstr>
      <vt:lpstr>Prezentace aplikace PowerPoint</vt:lpstr>
      <vt:lpstr>Anotace</vt:lpstr>
      <vt:lpstr>Ondřej sekora</vt:lpstr>
      <vt:lpstr>Ondřej sekora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59</cp:revision>
  <dcterms:created xsi:type="dcterms:W3CDTF">2013-01-13T18:46:03Z</dcterms:created>
  <dcterms:modified xsi:type="dcterms:W3CDTF">2013-02-27T21:09:36Z</dcterms:modified>
</cp:coreProperties>
</file>