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2" r:id="rId7"/>
    <p:sldId id="263" r:id="rId8"/>
    <p:sldId id="261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2C008-6FEF-425F-AA15-94515AE96668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FDBDE-113D-4C87-9B41-C6D58092AD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2C008-6FEF-425F-AA15-94515AE96668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FDBDE-113D-4C87-9B41-C6D58092AD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2C008-6FEF-425F-AA15-94515AE96668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FDBDE-113D-4C87-9B41-C6D58092AD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2C008-6FEF-425F-AA15-94515AE96668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FDBDE-113D-4C87-9B41-C6D58092AD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2C008-6FEF-425F-AA15-94515AE96668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FDBDE-113D-4C87-9B41-C6D58092AD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2C008-6FEF-425F-AA15-94515AE96668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FDBDE-113D-4C87-9B41-C6D58092AD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2C008-6FEF-425F-AA15-94515AE96668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FDBDE-113D-4C87-9B41-C6D58092AD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2C008-6FEF-425F-AA15-94515AE96668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FDBDE-113D-4C87-9B41-C6D58092AD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2C008-6FEF-425F-AA15-94515AE96668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FDBDE-113D-4C87-9B41-C6D58092AD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2C008-6FEF-425F-AA15-94515AE96668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FDBDE-113D-4C87-9B41-C6D58092AD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2C008-6FEF-425F-AA15-94515AE96668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FDBDE-113D-4C87-9B41-C6D58092AD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52C008-6FEF-425F-AA15-94515AE96668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4FDBDE-113D-4C87-9B41-C6D58092AD1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Adam_michna_z_otradovic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764704"/>
            <a:ext cx="7056784" cy="15306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1619672" y="2852937"/>
          <a:ext cx="5849620" cy="3024337"/>
        </p:xfrm>
        <a:graphic>
          <a:graphicData uri="http://schemas.openxmlformats.org/drawingml/2006/table">
            <a:tbl>
              <a:tblPr/>
              <a:tblGrid>
                <a:gridCol w="1598930"/>
                <a:gridCol w="4250690"/>
              </a:tblGrid>
              <a:tr h="5040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Times New Roman"/>
                          <a:ea typeface="Times New Roman"/>
                        </a:rPr>
                        <a:t>Název školy</a:t>
                      </a:r>
                      <a:endParaRPr lang="cs-CZ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Times New Roman"/>
                          <a:ea typeface="Times New Roman"/>
                        </a:rPr>
                        <a:t>ZŠ </a:t>
                      </a:r>
                      <a:r>
                        <a:rPr lang="cs-CZ" sz="2000" dirty="0" smtClean="0">
                          <a:latin typeface="Times New Roman"/>
                          <a:ea typeface="Times New Roman"/>
                        </a:rPr>
                        <a:t>J</a:t>
                      </a:r>
                      <a:r>
                        <a:rPr lang="cs-CZ" sz="2000" dirty="0">
                          <a:latin typeface="Times New Roman"/>
                          <a:ea typeface="Times New Roman"/>
                        </a:rPr>
                        <a:t>. E. </a:t>
                      </a:r>
                      <a:r>
                        <a:rPr lang="cs-CZ" sz="2000" dirty="0" err="1">
                          <a:latin typeface="Times New Roman"/>
                          <a:ea typeface="Times New Roman"/>
                        </a:rPr>
                        <a:t>Purkyně</a:t>
                      </a:r>
                      <a:r>
                        <a:rPr lang="cs-CZ" sz="200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cs-CZ" sz="2000" smtClean="0">
                          <a:latin typeface="Times New Roman"/>
                          <a:ea typeface="Times New Roman"/>
                        </a:rPr>
                        <a:t>Libochovice a ZUŠ</a:t>
                      </a:r>
                      <a:endParaRPr lang="cs-CZ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Times New Roman"/>
                          <a:ea typeface="Times New Roman"/>
                        </a:rPr>
                        <a:t>Autor</a:t>
                      </a:r>
                      <a:endParaRPr lang="cs-CZ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Times New Roman"/>
                          <a:ea typeface="Times New Roman"/>
                        </a:rPr>
                        <a:t>Bc. Jiří </a:t>
                      </a:r>
                      <a:r>
                        <a:rPr lang="cs-CZ" sz="2000" dirty="0" err="1">
                          <a:latin typeface="Times New Roman"/>
                          <a:ea typeface="Times New Roman"/>
                        </a:rPr>
                        <a:t>Grüner</a:t>
                      </a:r>
                      <a:endParaRPr lang="cs-CZ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81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Times New Roman"/>
                          <a:ea typeface="Times New Roman"/>
                        </a:rPr>
                        <a:t>Název</a:t>
                      </a:r>
                      <a:endParaRPr lang="cs-CZ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smtClean="0">
                          <a:latin typeface="Times New Roman"/>
                          <a:ea typeface="Times New Roman"/>
                        </a:rPr>
                        <a:t>VY_32_INOVACE_37_České </a:t>
                      </a:r>
                      <a:r>
                        <a:rPr lang="cs-CZ" sz="2000" dirty="0" smtClean="0">
                          <a:latin typeface="Times New Roman"/>
                          <a:ea typeface="Times New Roman"/>
                        </a:rPr>
                        <a:t>hudební baroko - představitelé</a:t>
                      </a:r>
                      <a:endParaRPr lang="cs-CZ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>
                          <a:latin typeface="Times New Roman"/>
                          <a:ea typeface="Times New Roman"/>
                        </a:rPr>
                        <a:t>Téma</a:t>
                      </a:r>
                      <a:endParaRPr lang="cs-CZ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Times New Roman"/>
                        </a:rPr>
                        <a:t>Čeští</a:t>
                      </a:r>
                      <a:r>
                        <a:rPr lang="cs-CZ" sz="2000" baseline="0" dirty="0" smtClean="0">
                          <a:latin typeface="Times New Roman"/>
                          <a:ea typeface="Times New Roman"/>
                        </a:rPr>
                        <a:t> představitelé baroka</a:t>
                      </a:r>
                      <a:endParaRPr lang="cs-CZ" sz="20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Times New Roman"/>
                          <a:ea typeface="Times New Roman"/>
                        </a:rPr>
                        <a:t>Číslo projektu</a:t>
                      </a:r>
                      <a:endParaRPr lang="cs-CZ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Times New Roman"/>
                        </a:rPr>
                        <a:t>CZ.1.07/1.4.00/21.2803</a:t>
                      </a:r>
                      <a:endParaRPr lang="cs-CZ" sz="20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České hudební baroko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Jeho představitelé</a:t>
            </a: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332656"/>
            <a:ext cx="7056784" cy="15306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je určena žákům 7. tříd.</a:t>
            </a:r>
          </a:p>
          <a:p>
            <a:r>
              <a:rPr lang="cs-CZ" dirty="0" smtClean="0"/>
              <a:t>Zde se seznamují s předními osobnostmi českého hudebního baroka.</a:t>
            </a:r>
          </a:p>
          <a:p>
            <a:r>
              <a:rPr lang="cs-CZ" dirty="0" smtClean="0"/>
              <a:t>Například: A. V. Michna z </a:t>
            </a:r>
            <a:r>
              <a:rPr lang="cs-CZ" dirty="0" err="1" smtClean="0"/>
              <a:t>Otradovic</a:t>
            </a:r>
            <a:r>
              <a:rPr lang="cs-CZ" dirty="0" smtClean="0"/>
              <a:t>, P. J. </a:t>
            </a:r>
            <a:r>
              <a:rPr lang="cs-CZ" dirty="0" err="1" smtClean="0"/>
              <a:t>Vejvanovský</a:t>
            </a:r>
            <a:r>
              <a:rPr lang="cs-CZ" dirty="0" smtClean="0"/>
              <a:t> a další.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Přední osobnosti českého baroka:</a:t>
            </a:r>
            <a:br>
              <a:rPr lang="cs-CZ" dirty="0" smtClean="0"/>
            </a:br>
            <a:r>
              <a:rPr lang="cs-CZ" dirty="0" smtClean="0"/>
              <a:t>Adam Václav Michna z </a:t>
            </a:r>
            <a:r>
              <a:rPr lang="cs-CZ" dirty="0" err="1" smtClean="0"/>
              <a:t>Otradovic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* 1600</a:t>
            </a:r>
          </a:p>
          <a:p>
            <a:r>
              <a:rPr lang="cs-CZ" dirty="0" smtClean="0"/>
              <a:t>+ 1676</a:t>
            </a:r>
          </a:p>
          <a:p>
            <a:r>
              <a:rPr lang="cs-CZ" dirty="0" smtClean="0"/>
              <a:t>Byl hostinský v Jindřichově Hradci.</a:t>
            </a:r>
          </a:p>
          <a:p>
            <a:r>
              <a:rPr lang="cs-CZ" dirty="0" smtClean="0"/>
              <a:t>Varhaník a básník.</a:t>
            </a:r>
          </a:p>
          <a:p>
            <a:r>
              <a:rPr lang="cs-CZ" dirty="0" smtClean="0"/>
              <a:t>Byl prvním, kdo v českém hudebním baroku spojil lidovou zpěvnost s lyrikou. </a:t>
            </a:r>
          </a:p>
          <a:p>
            <a:r>
              <a:rPr lang="cs-CZ" dirty="0" smtClean="0"/>
              <a:t>Byl autorem duchovních písní, které shromáždil ve sbírkách: </a:t>
            </a:r>
            <a:r>
              <a:rPr lang="cs-CZ" i="1" dirty="0" smtClean="0"/>
              <a:t>Česká mariánská muzika (Chtíc aby spal), Loutna česká, Svatonoční muzika.</a:t>
            </a:r>
            <a:endParaRPr lang="cs-CZ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1412776"/>
            <a:ext cx="2088232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Pavel Josef </a:t>
            </a:r>
            <a:r>
              <a:rPr lang="cs-CZ" dirty="0" err="1" smtClean="0"/>
              <a:t>Vejvanovský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* 1640</a:t>
            </a:r>
          </a:p>
          <a:p>
            <a:r>
              <a:rPr lang="cs-CZ" dirty="0" smtClean="0"/>
              <a:t>+ 1693</a:t>
            </a:r>
          </a:p>
          <a:p>
            <a:r>
              <a:rPr lang="cs-CZ" dirty="0" smtClean="0"/>
              <a:t>Pocházel z Hukvald (stejně jako Leoš Janáček).</a:t>
            </a:r>
          </a:p>
          <a:p>
            <a:r>
              <a:rPr lang="cs-CZ" dirty="0" smtClean="0"/>
              <a:t>Měl titul </a:t>
            </a:r>
            <a:r>
              <a:rPr lang="cs-CZ" i="1" dirty="0" smtClean="0"/>
              <a:t>„polní trubač“.</a:t>
            </a:r>
          </a:p>
          <a:p>
            <a:r>
              <a:rPr lang="cs-CZ" dirty="0" smtClean="0"/>
              <a:t>Později se stal kapelníkem kroměřížské kapely a ředitelem kůru v chrámě sv. Mořice.</a:t>
            </a:r>
          </a:p>
          <a:p>
            <a:r>
              <a:rPr lang="cs-CZ" dirty="0" smtClean="0"/>
              <a:t>Psal převážně hudbu chrámovou a světskou. </a:t>
            </a:r>
          </a:p>
          <a:p>
            <a:r>
              <a:rPr lang="cs-CZ" dirty="0" smtClean="0"/>
              <a:t>V jeho dílech se často objevuje vysoká trubka „</a:t>
            </a:r>
            <a:r>
              <a:rPr lang="cs-CZ" dirty="0" err="1" smtClean="0"/>
              <a:t>klarina</a:t>
            </a:r>
            <a:r>
              <a:rPr lang="cs-CZ" dirty="0" smtClean="0"/>
              <a:t>“.</a:t>
            </a:r>
          </a:p>
          <a:p>
            <a:r>
              <a:rPr lang="cs-CZ" dirty="0" smtClean="0"/>
              <a:t>Dílo: Sonáty pro smyčce a žestě, </a:t>
            </a:r>
            <a:r>
              <a:rPr lang="cs-CZ" dirty="0" err="1" smtClean="0"/>
              <a:t>Sonata</a:t>
            </a:r>
            <a:r>
              <a:rPr lang="cs-CZ" dirty="0" smtClean="0"/>
              <a:t> </a:t>
            </a:r>
            <a:r>
              <a:rPr lang="cs-CZ" dirty="0" err="1" smtClean="0"/>
              <a:t>natalis</a:t>
            </a:r>
            <a:r>
              <a:rPr lang="cs-CZ" dirty="0" smtClean="0"/>
              <a:t> (k narození), </a:t>
            </a:r>
            <a:r>
              <a:rPr lang="cs-CZ" dirty="0" err="1" smtClean="0"/>
              <a:t>Sonata</a:t>
            </a:r>
            <a:r>
              <a:rPr lang="cs-CZ" dirty="0" smtClean="0"/>
              <a:t> </a:t>
            </a:r>
            <a:r>
              <a:rPr lang="cs-CZ" dirty="0" err="1" smtClean="0"/>
              <a:t>venatoriia</a:t>
            </a:r>
            <a:r>
              <a:rPr lang="cs-CZ" dirty="0" smtClean="0"/>
              <a:t> (lovecká)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Vrcholné osobnosti působící v zahraničí: Jan </a:t>
            </a:r>
            <a:r>
              <a:rPr lang="cs-CZ" dirty="0" err="1" smtClean="0"/>
              <a:t>Dismas</a:t>
            </a:r>
            <a:r>
              <a:rPr lang="cs-CZ" dirty="0" smtClean="0"/>
              <a:t> Zelenka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* 1679 </a:t>
            </a:r>
            <a:r>
              <a:rPr lang="cs-CZ" dirty="0" err="1" smtClean="0"/>
              <a:t>Louňovice</a:t>
            </a:r>
            <a:r>
              <a:rPr lang="cs-CZ" dirty="0" smtClean="0"/>
              <a:t> pod Blaníkem</a:t>
            </a:r>
          </a:p>
          <a:p>
            <a:r>
              <a:rPr lang="cs-CZ" dirty="0" smtClean="0"/>
              <a:t>+ 1745 Drážďany</a:t>
            </a:r>
          </a:p>
          <a:p>
            <a:r>
              <a:rPr lang="cs-CZ" dirty="0" smtClean="0"/>
              <a:t>Studoval v Praze, později v Itálii a ve Vídni. </a:t>
            </a:r>
          </a:p>
          <a:p>
            <a:r>
              <a:rPr lang="cs-CZ" dirty="0" smtClean="0"/>
              <a:t>Byl kontrabasistou saské dvorní kapely, později kapelníkem a církevním skladatelem v Drážďanech.</a:t>
            </a:r>
          </a:p>
          <a:p>
            <a:r>
              <a:rPr lang="cs-CZ" dirty="0" smtClean="0"/>
              <a:t>Nepoužíval složitou hudebnost (Jeho skladby jsou jednoduššího charakteru).</a:t>
            </a:r>
          </a:p>
          <a:p>
            <a:r>
              <a:rPr lang="cs-CZ" dirty="0" smtClean="0"/>
              <a:t>Dílo: píše církevní skladby, světské instrumentální skladby (</a:t>
            </a:r>
            <a:r>
              <a:rPr lang="cs-CZ" i="1" dirty="0" smtClean="0"/>
              <a:t>Hypochondria, Jezdecké fanfáry).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Bohuslav Matěj Černohorský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* 1684 Nymburk</a:t>
            </a:r>
          </a:p>
          <a:p>
            <a:r>
              <a:rPr lang="cs-CZ" dirty="0" smtClean="0"/>
              <a:t>+ 1742 Štýrský Hradec</a:t>
            </a:r>
          </a:p>
          <a:p>
            <a:r>
              <a:rPr lang="cs-CZ" dirty="0" smtClean="0"/>
              <a:t>O jeho životě se nám dochovalo málo zpráv.</a:t>
            </a:r>
          </a:p>
          <a:p>
            <a:r>
              <a:rPr lang="cs-CZ" dirty="0" smtClean="0"/>
              <a:t>Studoval převážně v italském Padově.</a:t>
            </a:r>
          </a:p>
          <a:p>
            <a:r>
              <a:rPr lang="cs-CZ" dirty="0" smtClean="0"/>
              <a:t>Z díla se dochovaly především vokální a varhanní fugy, např.: </a:t>
            </a:r>
            <a:r>
              <a:rPr lang="cs-CZ" i="1" dirty="0" smtClean="0"/>
              <a:t>Vokální fuga Pochválen buď Ježíš Kristus, Regina </a:t>
            </a:r>
            <a:r>
              <a:rPr lang="cs-CZ" i="1" dirty="0" err="1" smtClean="0"/>
              <a:t>coeli</a:t>
            </a:r>
            <a:r>
              <a:rPr lang="cs-CZ" i="1" dirty="0" smtClean="0"/>
              <a:t>.</a:t>
            </a:r>
          </a:p>
          <a:p>
            <a:r>
              <a:rPr lang="cs-CZ" dirty="0" smtClean="0"/>
              <a:t>Jeho melodika je předzvěstí klasicismu.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Seznam použité literatury a internetové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700" i="1" dirty="0" smtClean="0"/>
              <a:t>Wikipedia</a:t>
            </a:r>
            <a:r>
              <a:rPr lang="en-US" sz="1700" dirty="0" smtClean="0"/>
              <a:t>: </a:t>
            </a:r>
            <a:r>
              <a:rPr lang="en-US" sz="1700" i="1" dirty="0" smtClean="0"/>
              <a:t>the free encyclopedia</a:t>
            </a:r>
            <a:r>
              <a:rPr lang="en-US" sz="1700" dirty="0" smtClean="0"/>
              <a:t> [online]. San Francisco (CA): Wikimedia Foundation, </a:t>
            </a:r>
            <a:r>
              <a:rPr lang="cs-CZ" sz="1700" dirty="0" smtClean="0"/>
              <a:t>29. 4. 2011 5:54 </a:t>
            </a:r>
            <a:r>
              <a:rPr lang="en-US" sz="1700" dirty="0" smtClean="0"/>
              <a:t>- [cit. 2012-05-28]. </a:t>
            </a:r>
            <a:r>
              <a:rPr lang="en-US" sz="1700" dirty="0" err="1" smtClean="0"/>
              <a:t>Dostupné</a:t>
            </a:r>
            <a:r>
              <a:rPr lang="en-US" sz="1700" dirty="0" smtClean="0"/>
              <a:t> z: </a:t>
            </a:r>
            <a:r>
              <a:rPr lang="en-US" sz="1700" dirty="0" smtClean="0">
                <a:hlinkClick r:id="rId2"/>
              </a:rPr>
              <a:t>http://cs.wikipedia.org/wiki/Soubor:Adam_michna_z_otradovic.jpg</a:t>
            </a:r>
            <a:endParaRPr lang="cs-CZ" sz="1700" dirty="0" smtClean="0"/>
          </a:p>
          <a:p>
            <a:r>
              <a:rPr lang="cs-CZ" sz="1700" dirty="0" smtClean="0"/>
              <a:t>CMÍRAL, Adolf. </a:t>
            </a:r>
            <a:r>
              <a:rPr lang="cs-CZ" sz="1700" i="1" dirty="0" smtClean="0"/>
              <a:t>Heslo: Hudba v době barokní. In: Základní pojmy hudební. </a:t>
            </a:r>
            <a:r>
              <a:rPr lang="cs-CZ" sz="1700" dirty="0" smtClean="0"/>
              <a:t>Praha: Státní nakladatelství krásné literatury, hudby a umění. 1957. str. 259 – 260.</a:t>
            </a:r>
          </a:p>
          <a:p>
            <a:r>
              <a:rPr lang="cs-CZ" sz="1700" dirty="0" smtClean="0"/>
              <a:t>ŠTĚDROŇ, Bohumír. </a:t>
            </a:r>
            <a:r>
              <a:rPr lang="cs-CZ" sz="1700" i="1" dirty="0" smtClean="0"/>
              <a:t>Heslo: Adam Václav Michna. In: Československý hudební slovník osob a institucí M – Ž. </a:t>
            </a:r>
            <a:r>
              <a:rPr lang="cs-CZ" sz="1700" dirty="0" smtClean="0"/>
              <a:t>Praha: Státní hudební vydavatelství. str. 93 – 94.</a:t>
            </a:r>
          </a:p>
          <a:p>
            <a:r>
              <a:rPr lang="cs-CZ" sz="1700" dirty="0" smtClean="0"/>
              <a:t>ČERNUŠÁK, </a:t>
            </a:r>
            <a:r>
              <a:rPr lang="cs-CZ" sz="1700" dirty="0" err="1" smtClean="0"/>
              <a:t>Gracián</a:t>
            </a:r>
            <a:r>
              <a:rPr lang="cs-CZ" sz="1700" dirty="0" smtClean="0"/>
              <a:t>. </a:t>
            </a:r>
            <a:r>
              <a:rPr lang="cs-CZ" sz="1700" i="1" dirty="0" smtClean="0"/>
              <a:t>Heslo: Pavel Josef </a:t>
            </a:r>
            <a:r>
              <a:rPr lang="cs-CZ" sz="1700" i="1" dirty="0" err="1" smtClean="0"/>
              <a:t>Vejvanovský</a:t>
            </a:r>
            <a:r>
              <a:rPr lang="cs-CZ" sz="1700" i="1" dirty="0" smtClean="0"/>
              <a:t>. In: Československý hudební slovník osob a institucí M – Ž. </a:t>
            </a:r>
            <a:r>
              <a:rPr lang="cs-CZ" sz="1700" dirty="0" smtClean="0"/>
              <a:t>Praha: Státní hudební vydavatelství. </a:t>
            </a:r>
            <a:r>
              <a:rPr lang="cs-CZ" sz="1700" dirty="0"/>
              <a:t>s</a:t>
            </a:r>
            <a:r>
              <a:rPr lang="cs-CZ" sz="1700" dirty="0" smtClean="0"/>
              <a:t>tr. 859.</a:t>
            </a:r>
          </a:p>
          <a:p>
            <a:r>
              <a:rPr lang="cs-CZ" sz="1700" dirty="0" smtClean="0"/>
              <a:t>ČERNUŠÁK, </a:t>
            </a:r>
            <a:r>
              <a:rPr lang="cs-CZ" sz="1700" dirty="0" err="1" smtClean="0"/>
              <a:t>Gracián</a:t>
            </a:r>
            <a:r>
              <a:rPr lang="cs-CZ" sz="1700" dirty="0" smtClean="0"/>
              <a:t>. </a:t>
            </a:r>
            <a:r>
              <a:rPr lang="cs-CZ" sz="1700" i="1" dirty="0" smtClean="0"/>
              <a:t>Heslo: Jan </a:t>
            </a:r>
            <a:r>
              <a:rPr lang="cs-CZ" sz="1700" i="1" dirty="0" err="1" smtClean="0"/>
              <a:t>Dismas</a:t>
            </a:r>
            <a:r>
              <a:rPr lang="cs-CZ" sz="1700" i="1" dirty="0" smtClean="0"/>
              <a:t> Zelenka. In: Československý hudební slovník osob a institucí M – Ž. </a:t>
            </a:r>
            <a:r>
              <a:rPr lang="cs-CZ" sz="1700" dirty="0" smtClean="0"/>
              <a:t>Praha: Státní hudební vydavatelství. str. 978.</a:t>
            </a:r>
          </a:p>
          <a:p>
            <a:r>
              <a:rPr lang="cs-CZ" sz="1700" dirty="0" smtClean="0"/>
              <a:t>ŠTĚDROŇ, Bohumír. </a:t>
            </a:r>
            <a:r>
              <a:rPr lang="cs-CZ" sz="1700" i="1" dirty="0" smtClean="0"/>
              <a:t>Heslo: Bohuslav Matěj Černohorský. In: Československý hudební slovník osob a institucí A - L. </a:t>
            </a:r>
            <a:r>
              <a:rPr lang="cs-CZ" sz="1700" dirty="0" smtClean="0"/>
              <a:t>Praha: Státní hudební vydavatelství. str. 191 - 192.</a:t>
            </a:r>
          </a:p>
          <a:p>
            <a:endParaRPr lang="cs-CZ" sz="1700" dirty="0" smtClean="0"/>
          </a:p>
          <a:p>
            <a:endParaRPr lang="cs-CZ" sz="1700" dirty="0" smtClean="0"/>
          </a:p>
          <a:p>
            <a:endParaRPr lang="cs-CZ" sz="1700" dirty="0" smtClean="0"/>
          </a:p>
          <a:p>
            <a:endParaRPr lang="cs-CZ" sz="1700" dirty="0" smtClean="0"/>
          </a:p>
          <a:p>
            <a:endParaRPr lang="cs-CZ" sz="17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530</Words>
  <Application>Microsoft Office PowerPoint</Application>
  <PresentationFormat>Předvádění na obrazovce (4:3)</PresentationFormat>
  <Paragraphs>56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Snímek 1</vt:lpstr>
      <vt:lpstr>České hudební baroko</vt:lpstr>
      <vt:lpstr>Anotace</vt:lpstr>
      <vt:lpstr>Přední osobnosti českého baroka: Adam Václav Michna z Otradovic</vt:lpstr>
      <vt:lpstr>Pavel Josef Vejvanovský</vt:lpstr>
      <vt:lpstr>Vrcholné osobnosti působící v zahraničí: Jan Dismas Zelenka</vt:lpstr>
      <vt:lpstr>Bohuslav Matěj Černohorský</vt:lpstr>
      <vt:lpstr>Seznam použité literatury a internetové odkazy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Jirka</dc:creator>
  <cp:lastModifiedBy>Jirka</cp:lastModifiedBy>
  <cp:revision>8</cp:revision>
  <dcterms:created xsi:type="dcterms:W3CDTF">2012-05-27T22:32:36Z</dcterms:created>
  <dcterms:modified xsi:type="dcterms:W3CDTF">2013-01-21T16:32:08Z</dcterms:modified>
</cp:coreProperties>
</file>