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66" r:id="rId4"/>
    <p:sldId id="258" r:id="rId5"/>
    <p:sldId id="265" r:id="rId6"/>
    <p:sldId id="267" r:id="rId7"/>
    <p:sldId id="264" r:id="rId8"/>
    <p:sldId id="268" r:id="rId9"/>
    <p:sldId id="262" r:id="rId10"/>
    <p:sldId id="269" r:id="rId11"/>
    <p:sldId id="272" r:id="rId12"/>
    <p:sldId id="270" r:id="rId13"/>
    <p:sldId id="271" r:id="rId14"/>
    <p:sldId id="273" r:id="rId15"/>
    <p:sldId id="274" r:id="rId16"/>
    <p:sldId id="275" r:id="rId17"/>
    <p:sldId id="277" r:id="rId18"/>
    <p:sldId id="279" r:id="rId19"/>
    <p:sldId id="280" r:id="rId20"/>
    <p:sldId id="281" r:id="rId21"/>
    <p:sldId id="282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VY_32_Inovace_10_Matematika </a:t>
          </a:r>
          <a:r>
            <a:rPr lang="cs-CZ" sz="2000" dirty="0" smtClean="0"/>
            <a:t>6. a 7.r.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MĚŘÍTKO MAPY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73B485-7016-404C-B22E-A156452EA7A2}" type="presOf" srcId="{D1D4F407-5343-4D3F-B5B9-D407B03CAEB4}" destId="{D005CE8C-CC26-4C3E-AC11-E15060ECD759}" srcOrd="0" destOrd="0" presId="urn:microsoft.com/office/officeart/2005/8/layout/target3"/>
    <dgm:cxn modelId="{FDDAA08F-BEBF-47E0-8DED-982422970300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F14DF65-11CC-4F8F-ACA4-FA856F1F7A12}" type="presOf" srcId="{4C35D32F-0EAB-4CD7-82EE-45574DC2A586}" destId="{890E4F0B-2866-4A3F-A3C7-2A14B1797930}" srcOrd="1" destOrd="0" presId="urn:microsoft.com/office/officeart/2005/8/layout/target3"/>
    <dgm:cxn modelId="{31C0795B-16D5-4F53-BE1C-BF0C29EBC264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5F6C287-80C5-4F22-8DD9-32862BC17367}" type="presOf" srcId="{4C35D32F-0EAB-4CD7-82EE-45574DC2A586}" destId="{8BEBB6EC-1DAA-4CAC-8A25-BC0FCBD5DBD5}" srcOrd="0" destOrd="0" presId="urn:microsoft.com/office/officeart/2005/8/layout/target3"/>
    <dgm:cxn modelId="{D60377EB-58FF-4B44-9409-135E271E1F3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BF56F7A-6B12-436E-91B2-64EAFB5C4D97}" type="presOf" srcId="{D8197B8C-B260-4A16-BDF4-0947B075E274}" destId="{25B08C86-7E15-44DC-BE7F-FFB55DD49D12}" srcOrd="0" destOrd="0" presId="urn:microsoft.com/office/officeart/2005/8/layout/target3"/>
    <dgm:cxn modelId="{23D0513F-7661-43A6-95B7-0C11C585ABD1}" type="presOf" srcId="{D1B46980-6531-4606-95E6-44980827E919}" destId="{2BE915AB-18AA-4053-B92C-3BFC9ED204BB}" srcOrd="1" destOrd="0" presId="urn:microsoft.com/office/officeart/2005/8/layout/target3"/>
    <dgm:cxn modelId="{DEA1BF22-D3B9-4FAA-ACE5-6B617857EB72}" type="presOf" srcId="{B651F6E3-6281-48DB-9319-2AEAFDAE7572}" destId="{619D679B-A015-4ECF-8348-D1034C574F40}" srcOrd="0" destOrd="0" presId="urn:microsoft.com/office/officeart/2005/8/layout/target3"/>
    <dgm:cxn modelId="{F6A7BAEB-27CA-4B16-A360-C8E8ACFCA49A}" type="presOf" srcId="{D1B46980-6531-4606-95E6-44980827E919}" destId="{6140AFEC-043D-4C43-A2F9-D0F5331DF3A3}" srcOrd="0" destOrd="0" presId="urn:microsoft.com/office/officeart/2005/8/layout/target3"/>
    <dgm:cxn modelId="{7C95756A-B8DE-41C8-9066-10146A71D26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5F15C0-A433-4260-A11A-5061BF3A7D76}" type="presParOf" srcId="{333A1088-737F-45CB-B68E-254E46348037}" destId="{F5ABB229-8D3B-4694-996A-96F23CF14429}" srcOrd="0" destOrd="0" presId="urn:microsoft.com/office/officeart/2005/8/layout/target3"/>
    <dgm:cxn modelId="{C3C52210-E26D-42A5-A632-DE2FFC32DDC3}" type="presParOf" srcId="{333A1088-737F-45CB-B68E-254E46348037}" destId="{F41139FD-01EE-4571-8B17-4FB00FC51163}" srcOrd="1" destOrd="0" presId="urn:microsoft.com/office/officeart/2005/8/layout/target3"/>
    <dgm:cxn modelId="{07A4C0C8-579D-4FCE-B604-1036AB114114}" type="presParOf" srcId="{333A1088-737F-45CB-B68E-254E46348037}" destId="{D005CE8C-CC26-4C3E-AC11-E15060ECD759}" srcOrd="2" destOrd="0" presId="urn:microsoft.com/office/officeart/2005/8/layout/target3"/>
    <dgm:cxn modelId="{D5458A21-F77D-48F5-BE5F-EE8E3FD7612F}" type="presParOf" srcId="{333A1088-737F-45CB-B68E-254E46348037}" destId="{2C702D82-9B77-49B7-9568-BB8EB47C3372}" srcOrd="3" destOrd="0" presId="urn:microsoft.com/office/officeart/2005/8/layout/target3"/>
    <dgm:cxn modelId="{5FA171F9-17FF-412F-9B39-41B4535D0AC3}" type="presParOf" srcId="{333A1088-737F-45CB-B68E-254E46348037}" destId="{A52A0455-90FF-4808-ABD0-F02540D31D5A}" srcOrd="4" destOrd="0" presId="urn:microsoft.com/office/officeart/2005/8/layout/target3"/>
    <dgm:cxn modelId="{AFA5AB25-99ED-4B90-AB1F-E7F1A390431C}" type="presParOf" srcId="{333A1088-737F-45CB-B68E-254E46348037}" destId="{6140AFEC-043D-4C43-A2F9-D0F5331DF3A3}" srcOrd="5" destOrd="0" presId="urn:microsoft.com/office/officeart/2005/8/layout/target3"/>
    <dgm:cxn modelId="{9C42D42D-C0B1-45D8-93E8-811EDE997DF2}" type="presParOf" srcId="{333A1088-737F-45CB-B68E-254E46348037}" destId="{9358AC05-5D7D-4327-9F80-1AD486AEA664}" srcOrd="6" destOrd="0" presId="urn:microsoft.com/office/officeart/2005/8/layout/target3"/>
    <dgm:cxn modelId="{34387F27-0565-47DF-9758-5ADE0C352A7F}" type="presParOf" srcId="{333A1088-737F-45CB-B68E-254E46348037}" destId="{313FC574-E1CD-4FB4-B054-0B805CE0447D}" srcOrd="7" destOrd="0" presId="urn:microsoft.com/office/officeart/2005/8/layout/target3"/>
    <dgm:cxn modelId="{C5511B3A-9ABC-44BE-8C2D-E7BAF5554698}" type="presParOf" srcId="{333A1088-737F-45CB-B68E-254E46348037}" destId="{619D679B-A015-4ECF-8348-D1034C574F40}" srcOrd="8" destOrd="0" presId="urn:microsoft.com/office/officeart/2005/8/layout/target3"/>
    <dgm:cxn modelId="{327272E3-5CC6-483A-9036-748F397537F6}" type="presParOf" srcId="{333A1088-737F-45CB-B68E-254E46348037}" destId="{322283A8-4A27-4CDA-BAE3-F381106A9174}" srcOrd="9" destOrd="0" presId="urn:microsoft.com/office/officeart/2005/8/layout/target3"/>
    <dgm:cxn modelId="{B88AB925-354B-4B25-802B-94082534DDAB}" type="presParOf" srcId="{333A1088-737F-45CB-B68E-254E46348037}" destId="{FFC9F71D-1B4F-4AD9-A4A6-86ADEFC8AF5C}" srcOrd="10" destOrd="0" presId="urn:microsoft.com/office/officeart/2005/8/layout/target3"/>
    <dgm:cxn modelId="{23313F70-2495-42B3-BF57-32E5222AABBF}" type="presParOf" srcId="{333A1088-737F-45CB-B68E-254E46348037}" destId="{25B08C86-7E15-44DC-BE7F-FFB55DD49D12}" srcOrd="11" destOrd="0" presId="urn:microsoft.com/office/officeart/2005/8/layout/target3"/>
    <dgm:cxn modelId="{2EA57DF5-00B2-49B1-9A68-EFA69B15DF6A}" type="presParOf" srcId="{333A1088-737F-45CB-B68E-254E46348037}" destId="{76644BE8-9D7C-4C09-B250-3D10AF48CBB7}" srcOrd="12" destOrd="0" presId="urn:microsoft.com/office/officeart/2005/8/layout/target3"/>
    <dgm:cxn modelId="{FA9DB7C7-8F5E-4B1E-B19A-5B7CDF45E05F}" type="presParOf" srcId="{333A1088-737F-45CB-B68E-254E46348037}" destId="{EE85B701-7295-41C0-BA7A-34D3756A2AE6}" srcOrd="13" destOrd="0" presId="urn:microsoft.com/office/officeart/2005/8/layout/target3"/>
    <dgm:cxn modelId="{824F6773-14B0-4A20-9985-5F5E335038FD}" type="presParOf" srcId="{333A1088-737F-45CB-B68E-254E46348037}" destId="{8BEBB6EC-1DAA-4CAC-8A25-BC0FCBD5DBD5}" srcOrd="14" destOrd="0" presId="urn:microsoft.com/office/officeart/2005/8/layout/target3"/>
    <dgm:cxn modelId="{2F5478A8-982B-4419-9565-BD5C53199673}" type="presParOf" srcId="{333A1088-737F-45CB-B68E-254E46348037}" destId="{AED2198E-93D5-4001-81B4-73124B309672}" srcOrd="15" destOrd="0" presId="urn:microsoft.com/office/officeart/2005/8/layout/target3"/>
    <dgm:cxn modelId="{3F6304F5-4CA9-4072-873C-7D76DAEC1032}" type="presParOf" srcId="{333A1088-737F-45CB-B68E-254E46348037}" destId="{2BE915AB-18AA-4053-B92C-3BFC9ED204BB}" srcOrd="16" destOrd="0" presId="urn:microsoft.com/office/officeart/2005/8/layout/target3"/>
    <dgm:cxn modelId="{C725130F-3E55-445D-89D5-BF46BDF08A6D}" type="presParOf" srcId="{333A1088-737F-45CB-B68E-254E46348037}" destId="{6BB5E863-4638-4E1D-BFDE-399D028AC4ED}" srcOrd="17" destOrd="0" presId="urn:microsoft.com/office/officeart/2005/8/layout/target3"/>
    <dgm:cxn modelId="{9FDF97BB-D729-4317-BA9C-C0F29AFB78C3}" type="presParOf" srcId="{333A1088-737F-45CB-B68E-254E46348037}" destId="{5A5FFA88-C948-4069-8E93-59FA12366E83}" srcOrd="18" destOrd="0" presId="urn:microsoft.com/office/officeart/2005/8/layout/target3"/>
    <dgm:cxn modelId="{93D9E292-A421-48A6-986F-7FB02874D54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VY_32_Inovace_10_Matematika </a:t>
          </a:r>
          <a:r>
            <a:rPr lang="cs-CZ" sz="2000" kern="1200" dirty="0" smtClean="0"/>
            <a:t>6. a 7.r.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MĚŘÍTKO MAPY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0009548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43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práce slouží k procvičení učiva o měřítku mapy. Žáci počítají na tabuli fixem a zároveň do sešitů.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94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VELIKOSTI NA MAPĚ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Skutečnou vzdálenost musíme v daném měřítku zmenšit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               1                  :                 100 000</a:t>
            </a:r>
          </a:p>
          <a:p>
            <a:pPr marL="0" indent="0">
              <a:buNone/>
            </a:pPr>
            <a:r>
              <a:rPr lang="cs-CZ" dirty="0" smtClean="0"/>
              <a:t>                  1cm                =                100 000cm (1km)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(mapa)            =                 (skutečnost)</a:t>
            </a:r>
            <a:endParaRPr lang="cs-CZ" dirty="0"/>
          </a:p>
        </p:txBody>
      </p:sp>
      <p:pic>
        <p:nvPicPr>
          <p:cNvPr id="1027" name="Picture 3" descr="C:\Users\08DR\AppData\Local\Microsoft\Windows\Temporary Internet Files\Content.IE5\KPJTC3LQ\MP900422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705" y="2492896"/>
            <a:ext cx="2448272" cy="178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R\AppData\Local\Microsoft\Windows\Temporary Internet Files\Content.IE5\KPJTC3LQ\MP90038623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16832"/>
            <a:ext cx="4032448" cy="2688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0965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Skutečná vzdálenost z Opavy do Ostravy je 33 kilometrů. Jak dlouhou úsečkou bude tato vzdálenost znázorněna na mapě 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) v měřítku 1 : 100 000 ?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v měřítku 1 : 50 000 ?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) v měřítku 1 : 200 000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752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 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Skutečná vzdálenost z Opavy do Ostravy je 33 kilometrů. Jak dlouhou úsečkou bude tato vzdálenost znázorněna na mapě </a:t>
            </a:r>
          </a:p>
          <a:p>
            <a:pPr marL="514350" indent="-514350">
              <a:buAutoNum type="alphaLcParenR"/>
            </a:pPr>
            <a:r>
              <a:rPr lang="cs-CZ" dirty="0" smtClean="0"/>
              <a:t>v měřítku 1 : 100 000?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33km = 3 300 000cm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3 300 000cm : 100 000 = 33cm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Vzdálenost na mapě bude 33cm.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67544" y="3781578"/>
            <a:ext cx="6696744" cy="187220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ŘEŠENÍ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4413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č.1 a)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Skutečná vzdálenost z Opavy do Ostravy je 33 kilometrů. Jak dlouhou úsečkou bude tato vzdálenost znázorněna na mapě </a:t>
            </a:r>
          </a:p>
          <a:p>
            <a:pPr marL="514350" indent="-514350">
              <a:buAutoNum type="alphaLcParenR"/>
            </a:pPr>
            <a:r>
              <a:rPr lang="cs-CZ" dirty="0" smtClean="0"/>
              <a:t>v měřítku 1 : 100 000?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33km = 3 300 000cm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3 300 000cm : 100 000 = 33cm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Vzdálenost na mapě bude 33cm.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8088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č.1 </a:t>
            </a:r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Skutečná vzdálenost z Opavy do Ostravy je 33 kilometrů. Jak dlouhou úsečkou bude tato vzdálenost znázorněna na mapě 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v měřítku 1 : 50 000?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33km = 3 300 000cm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3 300 000cm : 50 000 = 66cm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Vzdálenost na mapě bude </a:t>
            </a:r>
            <a:r>
              <a:rPr lang="cs-CZ" dirty="0" smtClean="0">
                <a:solidFill>
                  <a:schemeClr val="tx2"/>
                </a:solidFill>
              </a:rPr>
              <a:t>66cm</a:t>
            </a:r>
            <a:r>
              <a:rPr lang="cs-CZ" dirty="0">
                <a:solidFill>
                  <a:schemeClr val="tx2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3789040"/>
            <a:ext cx="5472608" cy="172819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413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č.1 </a:t>
            </a:r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Skutečná vzdálenost z Opavy do Ostravy je 33 kilometrů. Jak dlouhou úsečkou bude tato vzdálenost znázorněna na mapě 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v měřítku 1 : 50 000?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33km = 3 300 000cm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3 300 000cm : 50 000 = 66cm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Vzdálenost na mapě bude </a:t>
            </a:r>
            <a:r>
              <a:rPr lang="cs-CZ" dirty="0" smtClean="0">
                <a:solidFill>
                  <a:schemeClr val="tx2"/>
                </a:solidFill>
              </a:rPr>
              <a:t>66cm</a:t>
            </a:r>
            <a:r>
              <a:rPr lang="cs-CZ" dirty="0">
                <a:solidFill>
                  <a:schemeClr val="tx2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663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č.1 </a:t>
            </a:r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Skutečná vzdálenost z Opavy do Ostravy je 33 kilometrů. Jak dlouhou úsečkou bude tato vzdálenost znázorněna na mapě </a:t>
            </a:r>
          </a:p>
          <a:p>
            <a:pPr marL="0" indent="0">
              <a:buNone/>
            </a:pPr>
            <a:r>
              <a:rPr lang="cs-CZ" dirty="0" smtClean="0"/>
              <a:t>c) v měřítku 1 : 200 000?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33km = 3 300 000cm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3 300 000cm : 200 000 = 16,5cm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Vzdálenost na mapě bude </a:t>
            </a:r>
            <a:r>
              <a:rPr lang="cs-CZ" dirty="0" smtClean="0">
                <a:solidFill>
                  <a:schemeClr val="tx2"/>
                </a:solidFill>
              </a:rPr>
              <a:t>16,5cm</a:t>
            </a:r>
            <a:r>
              <a:rPr lang="cs-CZ" dirty="0">
                <a:solidFill>
                  <a:schemeClr val="tx2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3828791"/>
            <a:ext cx="6552728" cy="165618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413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č.1 </a:t>
            </a:r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Skutečná vzdálenost z Opavy do Ostravy je 33 kilometrů. Jak dlouhou úsečkou bude tato vzdálenost znázorněna na mapě </a:t>
            </a:r>
          </a:p>
          <a:p>
            <a:pPr marL="0" indent="0">
              <a:buNone/>
            </a:pPr>
            <a:r>
              <a:rPr lang="cs-CZ" dirty="0" smtClean="0"/>
              <a:t>c) v měřítku 1 : 200 000?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33km = 3 300 000cm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3 300 000cm : 200 000 = 16,5cm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Vzdálenost na mapě bude </a:t>
            </a:r>
            <a:r>
              <a:rPr lang="cs-CZ" dirty="0" smtClean="0">
                <a:solidFill>
                  <a:schemeClr val="tx2"/>
                </a:solidFill>
              </a:rPr>
              <a:t>16,5cm</a:t>
            </a:r>
            <a:r>
              <a:rPr lang="cs-CZ" dirty="0">
                <a:solidFill>
                  <a:schemeClr val="tx2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440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SKUTEČNÁ </a:t>
            </a:r>
            <a:r>
              <a:rPr lang="cs-CZ" dirty="0" smtClean="0"/>
              <a:t>VZDÁLENOST</a:t>
            </a:r>
            <a:br>
              <a:rPr lang="cs-CZ" dirty="0" smtClean="0"/>
            </a:br>
            <a:r>
              <a:rPr lang="cs-CZ" sz="4000" dirty="0" smtClean="0"/>
              <a:t>(vzdálenost naměřenou na mapě musíme podle měřítka zvětšit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08DR\AppData\Local\Microsoft\Windows\Temporary Internet Files\Content.IE5\KPJTC3LQ\MP9004229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132856"/>
            <a:ext cx="4176464" cy="421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02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mapě v měřítku 1 : 1 500 000 je vzdálenost Ostravy a Brna 12cm. Jaká je skutečná vzdálenost Ostravy a Brna?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12cm . 1 500 000 = 18 000 000cm=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                                      = 180km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Skutečná vzdálenost mezi Ostravou a Brnem je 180kilometrů.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3212976"/>
            <a:ext cx="8136904" cy="259228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145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č.2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mapě v měřítku 1 : 1 500 000 je vzdálenost Ostravy a Brna 12cm. Jaká je skutečná vzdálenost Ostravy a Brna?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12cm . 1 500 000 = 18 000 000cm=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                                      = 180km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Skutečná vzdálenost mezi Ostravou a Brnem je 180kilometrů.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431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mapě v atlase jsme změřili vzdušnou vzdálenost mezi Prahou a New Yorkem 13,2cm. Měřítko mapy je 1 : 50 000 000. Jaká je skutečná vzdálenost mezi Prahou a New Yorkem?</a:t>
            </a:r>
            <a:endParaRPr lang="cs-CZ" dirty="0"/>
          </a:p>
        </p:txBody>
      </p:sp>
      <p:pic>
        <p:nvPicPr>
          <p:cNvPr id="4100" name="Picture 4" descr="C:\Users\08DR\AppData\Local\Microsoft\Windows\Temporary Internet Files\Content.IE5\42Q0Y3S9\MP9004490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668007"/>
            <a:ext cx="5544616" cy="2773680"/>
          </a:xfrm>
          <a:prstGeom prst="rect">
            <a:avLst/>
          </a:prstGeom>
          <a:solidFill>
            <a:schemeClr val="bg1"/>
          </a:solidFill>
          <a:extLst/>
        </p:spPr>
      </p:pic>
      <p:sp>
        <p:nvSpPr>
          <p:cNvPr id="4" name="TextovéPole 3"/>
          <p:cNvSpPr txBox="1"/>
          <p:nvPr/>
        </p:nvSpPr>
        <p:spPr>
          <a:xfrm>
            <a:off x="6300192" y="4509120"/>
            <a:ext cx="844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176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č.3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 mapě v atlase jsme změřili vzdušnou vzdálenost mezi Prahou a New Yorkem 13,2cm. Měřítko mapy je 1 : 50 000 000. Jaká je skutečná vzdálenost mezi Prahou a New Yorkem?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13,2cm . 50 000 000 =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         660 000 000 = 6 600km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Skutečná vzdálenost mezi Prahou a New Yorkem je 6 600km.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60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MĚŘÍTKO MAPY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Při určení měřítka dáme do poměru mapu a skutečnost.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1 : 1 200 000</a:t>
            </a:r>
            <a:endParaRPr lang="cs-CZ" dirty="0"/>
          </a:p>
        </p:txBody>
      </p:sp>
      <p:pic>
        <p:nvPicPr>
          <p:cNvPr id="5122" name="Picture 2" descr="C:\Users\08DR\AppData\Local\Microsoft\Windows\Temporary Internet Files\Content.IE5\KQ1L08WT\MP9004006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52936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R\AppData\Local\Microsoft\Windows\Temporary Internet Files\Content.IE5\KPJTC3LQ\MP9004007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060848"/>
            <a:ext cx="4590510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589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Skutečná vzdálenost od školy k obchodu je 500m. Na mapě jsme naměřili 2cm. V jakém měřítku je mapa?</a:t>
            </a:r>
          </a:p>
          <a:p>
            <a:endParaRPr lang="cs-CZ" dirty="0"/>
          </a:p>
        </p:txBody>
      </p:sp>
      <p:pic>
        <p:nvPicPr>
          <p:cNvPr id="1026" name="Picture 2" descr="C:\Users\08DR\AppData\Local\Microsoft\Windows\Temporary Internet Files\Content.IE5\KQ1L08WT\MP9004393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53551"/>
            <a:ext cx="3087352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R\AppData\Local\Microsoft\Windows\Temporary Internet Files\Content.IE5\KQ1L08WT\MP9002556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53550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668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č.4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Skutečná vzdálenost od školy k obchodu je 500m. Na mapě jsme naměřili 2cm. V jakém měřítku je mapa?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2cm : 50 000cm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1     :  25 000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Měřítko mapy je 1 : 25 000.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3645024"/>
            <a:ext cx="5832648" cy="208823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23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</a:t>
            </a:r>
            <a:r>
              <a:rPr lang="cs-CZ" dirty="0" smtClean="0"/>
              <a:t>č.4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Skutečná vzdálenost od školy k obchodu je 500m. Na mapě jsme naměřili 2cm. V jakém měřítku je mapa?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Řešení: 2cm : 50 000cm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1     :  25 000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Měřítko mapy je 1 : 25 000.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753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</a:t>
            </a:r>
            <a:r>
              <a:rPr lang="cs-CZ" dirty="0" smtClean="0"/>
              <a:t>č.5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Vzdušná vzdálenost Prahy a New Yorku je </a:t>
            </a:r>
          </a:p>
          <a:p>
            <a:pPr marL="0" indent="0">
              <a:buNone/>
            </a:pPr>
            <a:r>
              <a:rPr lang="cs-CZ" dirty="0" smtClean="0"/>
              <a:t>6 600km. V jakém měřítku je mapa, na které jsme naměřili vzdálenost těchto dvou měst 13,2cm?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Řešení: 13,2cm : 660 000 000cm=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           132 : 6 600 000 000 =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           66 :  3 300 000 000 =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           2 :  100 000 000 =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1 : 50 000 000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Mapa je v měřítku 1 : 50 000 000.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3501008"/>
            <a:ext cx="5472608" cy="23762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533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</a:t>
            </a:r>
            <a:r>
              <a:rPr lang="cs-CZ" dirty="0" smtClean="0"/>
              <a:t>č.5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Vzdušná vzdálenost Prahy a New Yorku je </a:t>
            </a:r>
          </a:p>
          <a:p>
            <a:pPr marL="0" indent="0">
              <a:buNone/>
            </a:pPr>
            <a:r>
              <a:rPr lang="cs-CZ" dirty="0" smtClean="0"/>
              <a:t>6 600km. V jakém měřítku je mapa, na které jsme naměřili vzdálenost těchto dvou měst 13,2cm?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Řešení: 13,2cm : 660 000 000cm=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           132 : 6 600 000 000 =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           66 :  3 300 000 000 =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           2 :  100 000 000 =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1 : 50 000 000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Mapa je v měřítku 1 : 50 000 000.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59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texty, příklady i řešení příkladů jsou vytvořeny autorkou. </a:t>
            </a:r>
            <a:r>
              <a:rPr lang="cs-CZ" smtClean="0"/>
              <a:t>(20.2.2012</a:t>
            </a:r>
            <a:r>
              <a:rPr lang="cs-CZ" dirty="0" smtClean="0"/>
              <a:t>)</a:t>
            </a:r>
          </a:p>
          <a:p>
            <a:r>
              <a:rPr lang="cs-CZ" dirty="0" smtClean="0"/>
              <a:t>Obrázky jsou z otevřené galerie Microsoft Office (20.2.2012)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923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952</Words>
  <Application>Microsoft Office PowerPoint</Application>
  <PresentationFormat>Předvádění na obrazovce (4:3)</PresentationFormat>
  <Paragraphs>133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Prezentace aplikace PowerPoint</vt:lpstr>
      <vt:lpstr>ANOTACE:</vt:lpstr>
      <vt:lpstr>VÝPOČET VELIKOSTI NA MAPĚ</vt:lpstr>
      <vt:lpstr>Úkol č.1</vt:lpstr>
      <vt:lpstr>Úkol č.1 a)</vt:lpstr>
      <vt:lpstr>Úkol č.1 a)</vt:lpstr>
      <vt:lpstr>Úkol č.1 b)</vt:lpstr>
      <vt:lpstr>Úkol č.1 b)</vt:lpstr>
      <vt:lpstr>Úkol č.1 c)</vt:lpstr>
      <vt:lpstr>Úkol č.1 c)</vt:lpstr>
      <vt:lpstr>SKUTEČNÁ VZDÁLENOST (vzdálenost naměřenou na mapě musíme podle měřítka zvětšit)</vt:lpstr>
      <vt:lpstr>Úkol č.2</vt:lpstr>
      <vt:lpstr>Úkol č.2</vt:lpstr>
      <vt:lpstr>Úkol č.3</vt:lpstr>
      <vt:lpstr>Úkol č.3</vt:lpstr>
      <vt:lpstr>MĚŘÍTKO MAPY</vt:lpstr>
      <vt:lpstr>Úkol č.4</vt:lpstr>
      <vt:lpstr>Úkol č.4</vt:lpstr>
      <vt:lpstr>Úkol č.4</vt:lpstr>
      <vt:lpstr>Úkol č.5</vt:lpstr>
      <vt:lpstr>Úkol č.5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18</cp:revision>
  <dcterms:created xsi:type="dcterms:W3CDTF">2012-02-21T19:00:59Z</dcterms:created>
  <dcterms:modified xsi:type="dcterms:W3CDTF">2012-12-15T17:59:55Z</dcterms:modified>
</cp:coreProperties>
</file>