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7" r:id="rId3"/>
    <p:sldId id="260" r:id="rId4"/>
    <p:sldId id="262" r:id="rId5"/>
    <p:sldId id="267" r:id="rId6"/>
    <p:sldId id="266" r:id="rId7"/>
    <p:sldId id="265" r:id="rId8"/>
    <p:sldId id="268" r:id="rId9"/>
    <p:sldId id="269" r:id="rId10"/>
    <p:sldId id="283" r:id="rId11"/>
    <p:sldId id="285" r:id="rId12"/>
    <p:sldId id="282" r:id="rId13"/>
    <p:sldId id="287" r:id="rId14"/>
    <p:sldId id="286" r:id="rId15"/>
    <p:sldId id="271" r:id="rId16"/>
    <p:sldId id="288" r:id="rId17"/>
    <p:sldId id="290" r:id="rId18"/>
    <p:sldId id="292" r:id="rId19"/>
    <p:sldId id="29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List1!$A$2:$A$6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List1!$B$2:$B$6</c:f>
              <c:numCache>
                <c:formatCode>General</c:formatCode>
                <c:ptCount val="5"/>
                <c:pt idx="0">
                  <c:v>8.2000000000000011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VY_32_Inovace_19_Matematika 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GRAFICKÉ ZNÁZORNĚNÍ ZLOMKU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3215F4-085B-48C6-B4CE-9DFBB8F2007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DD50EE-5949-47E4-B097-CF2AB887D7C0}" type="presOf" srcId="{D1B46980-6531-4606-95E6-44980827E919}" destId="{6140AFEC-043D-4C43-A2F9-D0F5331DF3A3}" srcOrd="0" destOrd="0" presId="urn:microsoft.com/office/officeart/2005/8/layout/target3"/>
    <dgm:cxn modelId="{83B47191-A0AE-48AA-A2E4-742120CC2D6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45716F4-A3DF-428B-A138-B7FD55FE9009}" type="presOf" srcId="{B651F6E3-6281-48DB-9319-2AEAFDAE7572}" destId="{619D679B-A015-4ECF-8348-D1034C574F40}" srcOrd="0" destOrd="0" presId="urn:microsoft.com/office/officeart/2005/8/layout/target3"/>
    <dgm:cxn modelId="{F732E88D-254B-4025-BEA8-797D4809C2AD}" type="presOf" srcId="{B651F6E3-6281-48DB-9319-2AEAFDAE7572}" destId="{6BB5E863-4638-4E1D-BFDE-399D028AC4ED}" srcOrd="1" destOrd="0" presId="urn:microsoft.com/office/officeart/2005/8/layout/target3"/>
    <dgm:cxn modelId="{E5BE5D7A-F604-4B9A-A28C-5E16CB6BACB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32A77F-43D9-4F9D-854C-3326D6E0459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833953-4677-404E-B994-7D582FF705B2}" type="presOf" srcId="{D1B46980-6531-4606-95E6-44980827E919}" destId="{2BE915AB-18AA-4053-B92C-3BFC9ED204BB}" srcOrd="1" destOrd="0" presId="urn:microsoft.com/office/officeart/2005/8/layout/target3"/>
    <dgm:cxn modelId="{82317E1E-5915-4C57-A966-26B592AC67C1}" type="presOf" srcId="{D8197B8C-B260-4A16-BDF4-0947B075E274}" destId="{25B08C86-7E15-44DC-BE7F-FFB55DD49D12}" srcOrd="0" destOrd="0" presId="urn:microsoft.com/office/officeart/2005/8/layout/target3"/>
    <dgm:cxn modelId="{81FD0BBF-4AC6-4772-BDBC-9B60A94C8F10}" type="presOf" srcId="{757F3AB3-0718-4624-B441-E567A8F0AB56}" destId="{333A1088-737F-45CB-B68E-254E46348037}" srcOrd="0" destOrd="0" presId="urn:microsoft.com/office/officeart/2005/8/layout/target3"/>
    <dgm:cxn modelId="{6D59D188-2C39-4013-84A4-B5D37C5E76FD}" type="presOf" srcId="{D8197B8C-B260-4A16-BDF4-0947B075E274}" destId="{5A5FFA88-C948-4069-8E93-59FA12366E83}" srcOrd="1" destOrd="0" presId="urn:microsoft.com/office/officeart/2005/8/layout/target3"/>
    <dgm:cxn modelId="{57306B1E-2F25-4A90-90EB-E3C8F953DF58}" type="presParOf" srcId="{333A1088-737F-45CB-B68E-254E46348037}" destId="{F5ABB229-8D3B-4694-996A-96F23CF14429}" srcOrd="0" destOrd="0" presId="urn:microsoft.com/office/officeart/2005/8/layout/target3"/>
    <dgm:cxn modelId="{123B3A3E-55E0-4A16-BBBE-ECFC9F0CFD85}" type="presParOf" srcId="{333A1088-737F-45CB-B68E-254E46348037}" destId="{F41139FD-01EE-4571-8B17-4FB00FC51163}" srcOrd="1" destOrd="0" presId="urn:microsoft.com/office/officeart/2005/8/layout/target3"/>
    <dgm:cxn modelId="{0A7B90B2-FF84-4AF4-9241-3E68D766282C}" type="presParOf" srcId="{333A1088-737F-45CB-B68E-254E46348037}" destId="{D005CE8C-CC26-4C3E-AC11-E15060ECD759}" srcOrd="2" destOrd="0" presId="urn:microsoft.com/office/officeart/2005/8/layout/target3"/>
    <dgm:cxn modelId="{2E6F2A4B-6F19-4FB8-96DA-8073CBEDF733}" type="presParOf" srcId="{333A1088-737F-45CB-B68E-254E46348037}" destId="{2C702D82-9B77-49B7-9568-BB8EB47C3372}" srcOrd="3" destOrd="0" presId="urn:microsoft.com/office/officeart/2005/8/layout/target3"/>
    <dgm:cxn modelId="{B9AAC664-D29E-4382-A319-A81B1F221C7E}" type="presParOf" srcId="{333A1088-737F-45CB-B68E-254E46348037}" destId="{A52A0455-90FF-4808-ABD0-F02540D31D5A}" srcOrd="4" destOrd="0" presId="urn:microsoft.com/office/officeart/2005/8/layout/target3"/>
    <dgm:cxn modelId="{FC4056F8-27F6-4D27-98DA-7FC08A843066}" type="presParOf" srcId="{333A1088-737F-45CB-B68E-254E46348037}" destId="{6140AFEC-043D-4C43-A2F9-D0F5331DF3A3}" srcOrd="5" destOrd="0" presId="urn:microsoft.com/office/officeart/2005/8/layout/target3"/>
    <dgm:cxn modelId="{4FF47570-F0D6-45A1-9104-A9EF8793CA55}" type="presParOf" srcId="{333A1088-737F-45CB-B68E-254E46348037}" destId="{9358AC05-5D7D-4327-9F80-1AD486AEA664}" srcOrd="6" destOrd="0" presId="urn:microsoft.com/office/officeart/2005/8/layout/target3"/>
    <dgm:cxn modelId="{A135606C-D8D1-41BC-A75D-09C0B0C1D85D}" type="presParOf" srcId="{333A1088-737F-45CB-B68E-254E46348037}" destId="{313FC574-E1CD-4FB4-B054-0B805CE0447D}" srcOrd="7" destOrd="0" presId="urn:microsoft.com/office/officeart/2005/8/layout/target3"/>
    <dgm:cxn modelId="{2CDC1595-00F4-4995-88F1-A9E7E25E0935}" type="presParOf" srcId="{333A1088-737F-45CB-B68E-254E46348037}" destId="{619D679B-A015-4ECF-8348-D1034C574F40}" srcOrd="8" destOrd="0" presId="urn:microsoft.com/office/officeart/2005/8/layout/target3"/>
    <dgm:cxn modelId="{D5430F30-6C40-4D19-9A09-11304F7A58A9}" type="presParOf" srcId="{333A1088-737F-45CB-B68E-254E46348037}" destId="{322283A8-4A27-4CDA-BAE3-F381106A9174}" srcOrd="9" destOrd="0" presId="urn:microsoft.com/office/officeart/2005/8/layout/target3"/>
    <dgm:cxn modelId="{52A91C43-FCEF-41FF-A430-C4FC591BBB85}" type="presParOf" srcId="{333A1088-737F-45CB-B68E-254E46348037}" destId="{FFC9F71D-1B4F-4AD9-A4A6-86ADEFC8AF5C}" srcOrd="10" destOrd="0" presId="urn:microsoft.com/office/officeart/2005/8/layout/target3"/>
    <dgm:cxn modelId="{CB3232DE-78A1-46E9-954F-A229C22F5FCB}" type="presParOf" srcId="{333A1088-737F-45CB-B68E-254E46348037}" destId="{25B08C86-7E15-44DC-BE7F-FFB55DD49D12}" srcOrd="11" destOrd="0" presId="urn:microsoft.com/office/officeart/2005/8/layout/target3"/>
    <dgm:cxn modelId="{21717A65-4B9D-4735-81EC-B8D21089C015}" type="presParOf" srcId="{333A1088-737F-45CB-B68E-254E46348037}" destId="{76644BE8-9D7C-4C09-B250-3D10AF48CBB7}" srcOrd="12" destOrd="0" presId="urn:microsoft.com/office/officeart/2005/8/layout/target3"/>
    <dgm:cxn modelId="{6F51A51F-DAA5-4DF4-9B59-12063CDAFA69}" type="presParOf" srcId="{333A1088-737F-45CB-B68E-254E46348037}" destId="{EE85B701-7295-41C0-BA7A-34D3756A2AE6}" srcOrd="13" destOrd="0" presId="urn:microsoft.com/office/officeart/2005/8/layout/target3"/>
    <dgm:cxn modelId="{AE6FEE88-F029-40B6-856A-B6F69CDC4D55}" type="presParOf" srcId="{333A1088-737F-45CB-B68E-254E46348037}" destId="{8BEBB6EC-1DAA-4CAC-8A25-BC0FCBD5DBD5}" srcOrd="14" destOrd="0" presId="urn:microsoft.com/office/officeart/2005/8/layout/target3"/>
    <dgm:cxn modelId="{E3B93BB5-5274-466E-B902-3D1C5F760CAA}" type="presParOf" srcId="{333A1088-737F-45CB-B68E-254E46348037}" destId="{AED2198E-93D5-4001-81B4-73124B309672}" srcOrd="15" destOrd="0" presId="urn:microsoft.com/office/officeart/2005/8/layout/target3"/>
    <dgm:cxn modelId="{5EC9A7D1-3695-4A03-A5DC-DBDE1AA6DB97}" type="presParOf" srcId="{333A1088-737F-45CB-B68E-254E46348037}" destId="{2BE915AB-18AA-4053-B92C-3BFC9ED204BB}" srcOrd="16" destOrd="0" presId="urn:microsoft.com/office/officeart/2005/8/layout/target3"/>
    <dgm:cxn modelId="{43136E51-789E-4690-809A-63D9A3922F4D}" type="presParOf" srcId="{333A1088-737F-45CB-B68E-254E46348037}" destId="{6BB5E863-4638-4E1D-BFDE-399D028AC4ED}" srcOrd="17" destOrd="0" presId="urn:microsoft.com/office/officeart/2005/8/layout/target3"/>
    <dgm:cxn modelId="{58A17B64-EE79-4A12-8AEF-17C43B20F84C}" type="presParOf" srcId="{333A1088-737F-45CB-B68E-254E46348037}" destId="{5A5FFA88-C948-4069-8E93-59FA12366E83}" srcOrd="18" destOrd="0" presId="urn:microsoft.com/office/officeart/2005/8/layout/target3"/>
    <dgm:cxn modelId="{ED1F818D-A201-4CB9-8B6D-CC63757CBFD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VY_32_Inovace_19_Matematika 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GRAFICKÉ ZNÁZORNĚNÍ ZLOMKU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26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58281285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917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procvičování pojmu zlomek</a:t>
            </a:r>
          </a:p>
          <a:p>
            <a:r>
              <a:rPr lang="cs-CZ" dirty="0" smtClean="0"/>
              <a:t>Na snímku je vždy zadán úkol </a:t>
            </a:r>
          </a:p>
          <a:p>
            <a:r>
              <a:rPr lang="cs-CZ" dirty="0" smtClean="0"/>
              <a:t>Žáci splní úkol zápisem nebo vyznačením </a:t>
            </a:r>
            <a:r>
              <a:rPr lang="cs-CZ" dirty="0" smtClean="0"/>
              <a:t>               na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Na dalším snímku si okamžitě zkontrolují správnost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366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Zapiš </a:t>
            </a:r>
            <a:r>
              <a:rPr lang="cs-CZ" dirty="0" smtClean="0"/>
              <a:t>do modrého obdélníku </a:t>
            </a:r>
            <a:r>
              <a:rPr lang="cs-CZ" dirty="0" smtClean="0"/>
              <a:t>zlomkem, </a:t>
            </a:r>
            <a:r>
              <a:rPr lang="cs-CZ" dirty="0" smtClean="0"/>
              <a:t>jaká část všech obrazců je vybarvená: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390462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621" y="1772816"/>
            <a:ext cx="2255721" cy="3678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88535"/>
            <a:ext cx="22479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0718" y="5451376"/>
            <a:ext cx="153352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355976" y="2852936"/>
            <a:ext cx="936104" cy="23762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180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Zapiš </a:t>
            </a:r>
            <a:r>
              <a:rPr lang="cs-CZ" dirty="0" smtClean="0"/>
              <a:t>zlomkem: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390462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621" y="1772816"/>
            <a:ext cx="2255721" cy="3678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88535"/>
            <a:ext cx="22479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0718" y="5451376"/>
            <a:ext cx="153352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Obdélník 2"/>
              <p:cNvSpPr/>
              <p:nvPr/>
            </p:nvSpPr>
            <p:spPr>
              <a:xfrm>
                <a:off x="4355976" y="2852936"/>
                <a:ext cx="936104" cy="23762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852936"/>
                <a:ext cx="936104" cy="237626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5444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zlomkem: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290614" cy="505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816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3096344" cy="475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887924" y="1988840"/>
                <a:ext cx="1296144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924" y="1988840"/>
                <a:ext cx="1296144" cy="63478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214933" y="3212976"/>
                <a:ext cx="1656184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4933" y="3212976"/>
                <a:ext cx="1656184" cy="48404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231939" y="4548691"/>
                <a:ext cx="1656184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939" y="4548691"/>
                <a:ext cx="1656184" cy="48404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311415" y="5517232"/>
                <a:ext cx="36580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1415" y="5517232"/>
                <a:ext cx="365805" cy="61093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802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zlomkem: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43243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5036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43243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940424" y="1700808"/>
                <a:ext cx="79208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0424" y="1700808"/>
                <a:ext cx="792088" cy="63478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940424" y="2852936"/>
                <a:ext cx="79208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0424" y="2852936"/>
                <a:ext cx="792088" cy="63478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092824" y="3933056"/>
                <a:ext cx="792088" cy="612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2824" y="3933056"/>
                <a:ext cx="792088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092824" y="4941168"/>
                <a:ext cx="792088" cy="612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2824" y="4941168"/>
                <a:ext cx="792088" cy="6127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54203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zlomkem: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2088232" cy="3922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16387"/>
            <a:ext cx="3501712" cy="2974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9637" y="4276725"/>
            <a:ext cx="183832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2409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2088232" cy="3922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02668"/>
            <a:ext cx="3501712" cy="2974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9637" y="4276725"/>
            <a:ext cx="183832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700772" y="2789696"/>
                <a:ext cx="648072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0772" y="2789696"/>
                <a:ext cx="648072" cy="63478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6876256" y="2348880"/>
                <a:ext cx="1080120" cy="4896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6256" y="2348880"/>
                <a:ext cx="1080120" cy="48968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61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2754843" y="5011882"/>
                <a:ext cx="737037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4843" y="5011882"/>
                <a:ext cx="737037" cy="634789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996468" y="4998027"/>
                <a:ext cx="815892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468" y="4998027"/>
                <a:ext cx="815892" cy="634789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0526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část kruhu je vyznačena zeleně?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86146059"/>
              </p:ext>
            </p:extLst>
          </p:nvPr>
        </p:nvGraphicFramePr>
        <p:xfrm>
          <a:off x="457200" y="2348880"/>
          <a:ext cx="6851104" cy="37772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7668344" y="3068960"/>
                <a:ext cx="115212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3068960"/>
                <a:ext cx="1152128" cy="63478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3057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Jaká část kruhu je vyznačena zeleně?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62371190"/>
              </p:ext>
            </p:extLst>
          </p:nvPr>
        </p:nvGraphicFramePr>
        <p:xfrm>
          <a:off x="457200" y="2492896"/>
          <a:ext cx="7283152" cy="36332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8244408" y="2708920"/>
                <a:ext cx="36580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4408" y="2708920"/>
                <a:ext cx="365805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3463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Vyznačte část obrazce určenou zlomkem: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14859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91413"/>
            <a:ext cx="14859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7735"/>
            <a:ext cx="14859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0896" y="4191413"/>
            <a:ext cx="14859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627784" y="2116838"/>
                <a:ext cx="74634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116838"/>
                <a:ext cx="746348" cy="63478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424894" y="4581127"/>
                <a:ext cx="115212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4894" y="4581127"/>
                <a:ext cx="1152128" cy="63478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444208" y="2116838"/>
                <a:ext cx="86409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2116838"/>
                <a:ext cx="864096" cy="63478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201916" y="4437112"/>
                <a:ext cx="110638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1916" y="4437112"/>
                <a:ext cx="1106388" cy="63478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0549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 část obrazce určenou zlomkem: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1323975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1316" y="4108264"/>
            <a:ext cx="14382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59119"/>
            <a:ext cx="154305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5174" y="4169352"/>
            <a:ext cx="14859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2327088" y="2040263"/>
                <a:ext cx="648072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7088" y="2040263"/>
                <a:ext cx="648072" cy="63478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6156176" y="2083500"/>
                <a:ext cx="833214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083500"/>
                <a:ext cx="833214" cy="634789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2327088" y="4538581"/>
                <a:ext cx="764257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7088" y="4538581"/>
                <a:ext cx="764257" cy="634789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106486" y="4407749"/>
                <a:ext cx="115212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6486" y="4407749"/>
                <a:ext cx="1152128" cy="634789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99215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č</a:t>
                </a:r>
                <a:r>
                  <a:rPr lang="cs-CZ" dirty="0" smtClean="0"/>
                  <a:t>erveně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               modře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ž</a:t>
                </a:r>
                <a:r>
                  <a:rPr lang="cs-CZ" dirty="0" smtClean="0"/>
                  <a:t>lutě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jaká část zbyla?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6355529" cy="1627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512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č</a:t>
                </a:r>
                <a:r>
                  <a:rPr lang="cs-CZ" dirty="0" smtClean="0"/>
                  <a:t>erveně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               modře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ž</a:t>
                </a:r>
                <a:r>
                  <a:rPr lang="cs-CZ" dirty="0" smtClean="0"/>
                  <a:t>lutě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jaká část zbyla?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6912768" cy="114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146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červeně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žlutě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modře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zeleně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25" y="2971800"/>
            <a:ext cx="48577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076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červeně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žlutě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modře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zeleně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5254" y="2924944"/>
            <a:ext cx="50768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64132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úkoly i řešení vypracovala autorka 20.9.2012</a:t>
            </a:r>
          </a:p>
          <a:p>
            <a:endParaRPr lang="cs-CZ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5936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123</Words>
  <Application>Microsoft Office PowerPoint</Application>
  <PresentationFormat>Předvádění na obrazovce (4:3)</PresentationFormat>
  <Paragraphs>52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Zapiš do modrého obdélníku zlomkem, jaká část všech obrazců je vybarvená:</vt:lpstr>
      <vt:lpstr>Zapiš zlomkem:</vt:lpstr>
      <vt:lpstr>Zapište zlomkem:</vt:lpstr>
      <vt:lpstr>Snímek 6</vt:lpstr>
      <vt:lpstr>Zapište zlomkem:</vt:lpstr>
      <vt:lpstr>Snímek 8</vt:lpstr>
      <vt:lpstr>Zapište zlomkem:</vt:lpstr>
      <vt:lpstr>Snímek 10</vt:lpstr>
      <vt:lpstr>Jaká část kruhu je vyznačena zeleně?</vt:lpstr>
      <vt:lpstr>Jaká část kruhu je vyznačena zeleně?</vt:lpstr>
      <vt:lpstr>Vyznačte část obrazce určenou zlomkem:</vt:lpstr>
      <vt:lpstr>Vyznačte část obrazce určenou zlomkem:</vt:lpstr>
      <vt:lpstr>Vyznač:</vt:lpstr>
      <vt:lpstr>Vyznač:</vt:lpstr>
      <vt:lpstr>vyznač</vt:lpstr>
      <vt:lpstr>vyznač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Dum</cp:lastModifiedBy>
  <cp:revision>18</cp:revision>
  <dcterms:created xsi:type="dcterms:W3CDTF">2012-11-25T14:42:41Z</dcterms:created>
  <dcterms:modified xsi:type="dcterms:W3CDTF">2013-02-28T17:06:37Z</dcterms:modified>
</cp:coreProperties>
</file>