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0"/>
  </p:notesMasterIdLst>
  <p:sldIdLst>
    <p:sldId id="262" r:id="rId2"/>
    <p:sldId id="268" r:id="rId3"/>
    <p:sldId id="258" r:id="rId4"/>
    <p:sldId id="271" r:id="rId5"/>
    <p:sldId id="272" r:id="rId6"/>
    <p:sldId id="259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1611" autoAdjust="0"/>
    <p:restoredTop sz="86450" autoAdjust="0"/>
  </p:normalViewPr>
  <p:slideViewPr>
    <p:cSldViewPr>
      <p:cViewPr varScale="1">
        <p:scale>
          <a:sx n="99" d="100"/>
          <a:sy n="99" d="100"/>
        </p:scale>
        <p:origin x="174" y="-27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28" y="30216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DD7AE7-1C6D-4EEF-8F55-5052E0493EB0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EC666-2A1E-4EE0-9979-AE133A4F6E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091419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027A474D-7D36-4A02-902C-921EC7C49368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027A474D-7D36-4A02-902C-921EC7C49368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027A474D-7D36-4A02-902C-921EC7C49368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027A474D-7D36-4A02-902C-921EC7C49368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dissolve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Relationship Id="rId9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imgres?hl=cs&amp;client=firefox-a&amp;hs=p8o&amp;sa=X&amp;tbo=d&amp;rls=org.mozilla:cs:official&amp;biw=1366&amp;bih=644&amp;tbm=isch&amp;tbnid=8eVP-zW2yKdCDM:&amp;imgrefurl=http://www.e-gastroshop.cz/www-e-gastroshop-cz/eshop/17-1-Skolni-program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0"/>
            <a:ext cx="8062912" cy="3096344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školy:  ZŠ Štětí, Ostrovní 300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Autor:  Mgr. Ilona Stieranková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materiálu: 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VY_32_INOVACE_ M.5.A.16_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pocetni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_algoritmy_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slovni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_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uloha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_6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Název: Početní algoritmy-slovní úloha 6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Číslo operačního programu: CZ.1.07/1.4.00/21.1693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projektu: PRIMA ŠKOLA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200" b="1" dirty="0" smtClean="0">
                <a:latin typeface="Arial" pitchFamily="34" charset="0"/>
                <a:cs typeface="Arial" pitchFamily="34" charset="0"/>
              </a:rPr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type="subTitle" idx="1"/>
          </p:nvPr>
        </p:nvSpPr>
        <p:spPr>
          <a:xfrm>
            <a:off x="0" y="3356992"/>
            <a:ext cx="9144000" cy="1584176"/>
          </a:xfrm>
        </p:spPr>
        <p:txBody>
          <a:bodyPr>
            <a:normAutofit lnSpcReduction="10000"/>
          </a:bodyPr>
          <a:lstStyle/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Anotace: Materiál je určen pro žáky 5. ročníku, slouží k procvičování početních algoritmů ve  slovní úloze.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Datum: 15. </a:t>
            </a:r>
            <a:r>
              <a:rPr lang="cs-CZ" sz="2000" b="1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02. 2013</a:t>
            </a:r>
            <a:endParaRPr lang="cs-CZ" sz="2000" b="1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Ročník: pátý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Vzdělávací oblast: Matematika a její aplikace</a:t>
            </a:r>
            <a:endParaRPr lang="cs-CZ" sz="2000" dirty="0"/>
          </a:p>
        </p:txBody>
      </p:sp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4869160"/>
            <a:ext cx="1811936" cy="1584176"/>
          </a:xfrm>
          <a:prstGeom prst="rect">
            <a:avLst/>
          </a:prstGeom>
          <a:noFill/>
        </p:spPr>
      </p:pic>
      <p:pic>
        <p:nvPicPr>
          <p:cNvPr id="5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5301208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76200">
            <a:noFill/>
          </a:ln>
        </p:spPr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SLOVNÍ ÚLOHA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i="1" dirty="0" smtClean="0">
                <a:solidFill>
                  <a:schemeClr val="accent4">
                    <a:lumMod val="20000"/>
                    <a:lumOff val="80000"/>
                  </a:schemeClr>
                </a:solidFill>
                <a:latin typeface="Arial" pitchFamily="34" charset="0"/>
                <a:cs typeface="Arial" pitchFamily="34" charset="0"/>
              </a:rPr>
              <a:t>V dubnu 2008 zaplatili rodiče </a:t>
            </a:r>
            <a:r>
              <a:rPr lang="cs-CZ" sz="4000" i="1" dirty="0" smtClean="0">
                <a:solidFill>
                  <a:schemeClr val="accent4">
                    <a:lumMod val="20000"/>
                    <a:lumOff val="80000"/>
                  </a:schemeClr>
                </a:solidFill>
                <a:latin typeface="Arial" pitchFamily="34" charset="0"/>
                <a:cs typeface="Arial" pitchFamily="34" charset="0"/>
              </a:rPr>
              <a:t>               za </a:t>
            </a:r>
            <a:r>
              <a:rPr lang="cs-CZ" sz="4000" i="1" dirty="0" smtClean="0">
                <a:solidFill>
                  <a:schemeClr val="accent4">
                    <a:lumMod val="20000"/>
                    <a:lumOff val="80000"/>
                  </a:schemeClr>
                </a:solidFill>
                <a:latin typeface="Arial" pitchFamily="34" charset="0"/>
                <a:cs typeface="Arial" pitchFamily="34" charset="0"/>
              </a:rPr>
              <a:t>stravenky ve školní jídelně Honzovi a Míšovi 630 Kč. Honza </a:t>
            </a:r>
            <a:r>
              <a:rPr lang="cs-CZ" sz="4000" i="1" dirty="0" smtClean="0">
                <a:solidFill>
                  <a:schemeClr val="accent4">
                    <a:lumMod val="20000"/>
                    <a:lumOff val="80000"/>
                  </a:schemeClr>
                </a:solidFill>
                <a:latin typeface="Arial" pitchFamily="34" charset="0"/>
                <a:cs typeface="Arial" pitchFamily="34" charset="0"/>
              </a:rPr>
              <a:t>2 krát </a:t>
            </a:r>
            <a:r>
              <a:rPr lang="cs-CZ" sz="4000" i="1" dirty="0" smtClean="0">
                <a:solidFill>
                  <a:schemeClr val="accent4">
                    <a:lumMod val="20000"/>
                    <a:lumOff val="80000"/>
                  </a:schemeClr>
                </a:solidFill>
                <a:latin typeface="Arial" pitchFamily="34" charset="0"/>
                <a:cs typeface="Arial" pitchFamily="34" charset="0"/>
              </a:rPr>
              <a:t>na obědě nebyl.</a:t>
            </a:r>
          </a:p>
          <a:p>
            <a:endParaRPr lang="cs-CZ" sz="4000" i="1" dirty="0">
              <a:solidFill>
                <a:schemeClr val="accent4">
                  <a:lumMod val="20000"/>
                  <a:lumOff val="8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4000" i="1" dirty="0" smtClean="0">
                <a:solidFill>
                  <a:schemeClr val="accent4">
                    <a:lumMod val="20000"/>
                    <a:lumOff val="80000"/>
                  </a:schemeClr>
                </a:solidFill>
                <a:latin typeface="Arial" pitchFamily="34" charset="0"/>
                <a:cs typeface="Arial" pitchFamily="34" charset="0"/>
              </a:rPr>
              <a:t>Jaká je cena jedné stravenky?</a:t>
            </a:r>
          </a:p>
          <a:p>
            <a:pPr>
              <a:buNone/>
            </a:pPr>
            <a:endParaRPr lang="cs-CZ" i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i="1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36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SLOVNÍ ÚLOHA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2774" y="1484784"/>
            <a:ext cx="7353300" cy="5200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Výpočet:</a:t>
            </a:r>
          </a:p>
          <a:p>
            <a:pPr>
              <a:buNone/>
            </a:pPr>
            <a:endParaRPr lang="cs-CZ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22 + 20 =	42	</a:t>
            </a:r>
          </a:p>
          <a:p>
            <a:pPr>
              <a:buNone/>
            </a:pPr>
            <a:endParaRPr lang="cs-CZ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Odpověď: </a:t>
            </a:r>
          </a:p>
          <a:p>
            <a:pPr>
              <a:buNone/>
            </a:pPr>
            <a:r>
              <a:rPr lang="cs-CZ" i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Honza a Míša byli v dubnu na obědě </a:t>
            </a:r>
            <a:r>
              <a:rPr lang="cs-CZ" i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42 krát</a:t>
            </a:r>
            <a:r>
              <a:rPr lang="cs-CZ" i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buNone/>
            </a:pPr>
            <a:r>
              <a:rPr lang="cs-CZ" i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(Protože školních dnů bylo 22 a Honza </a:t>
            </a:r>
            <a:r>
              <a:rPr lang="cs-CZ" i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2 krát </a:t>
            </a:r>
            <a:r>
              <a:rPr lang="cs-CZ" i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na obědě nebyl).</a:t>
            </a:r>
          </a:p>
          <a:p>
            <a:pPr>
              <a:buNone/>
            </a:pPr>
            <a:endParaRPr lang="cs-CZ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36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SLOVNÍ ÚLOHA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548789923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admin\Desktop\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0000" y="2700000"/>
            <a:ext cx="2638426" cy="1743075"/>
          </a:xfrm>
          <a:prstGeom prst="rect">
            <a:avLst/>
          </a:prstGeom>
          <a:noFill/>
        </p:spPr>
      </p:pic>
      <p:pic>
        <p:nvPicPr>
          <p:cNvPr id="1030" name="Picture 6" descr="C:\Users\admin\Desktop\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0000" y="2700000"/>
            <a:ext cx="2638425" cy="1743075"/>
          </a:xfrm>
          <a:prstGeom prst="rect">
            <a:avLst/>
          </a:prstGeom>
          <a:noFill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60998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Výpočet:</a:t>
            </a:r>
          </a:p>
          <a:p>
            <a:pPr>
              <a:buNone/>
            </a:pPr>
            <a:endParaRPr lang="cs-CZ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Odpověď: </a:t>
            </a:r>
          </a:p>
          <a:p>
            <a:pPr>
              <a:buNone/>
            </a:pPr>
            <a:r>
              <a:rPr lang="cs-CZ" i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Cena jedné stravenky je 15 Kč.</a:t>
            </a:r>
          </a:p>
          <a:p>
            <a:pPr>
              <a:buNone/>
            </a:pPr>
            <a:endParaRPr lang="cs-CZ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36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7" name="Picture 3" descr="C:\Users\admin\Desktop\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0000" y="2700000"/>
            <a:ext cx="2638425" cy="1743075"/>
          </a:xfrm>
          <a:prstGeom prst="rect">
            <a:avLst/>
          </a:prstGeom>
          <a:noFill/>
        </p:spPr>
      </p:pic>
      <p:pic>
        <p:nvPicPr>
          <p:cNvPr id="4" name="Picture 2" descr="C:\Users\admin\Desktop\2-1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40000" y="2700000"/>
            <a:ext cx="2638425" cy="1743075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SLOVNÍ ÚLOHA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8" name="Picture 4" descr="C:\Users\admin\Desktop\3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40000" y="2700000"/>
            <a:ext cx="2638425" cy="1743075"/>
          </a:xfrm>
          <a:prstGeom prst="rect">
            <a:avLst/>
          </a:prstGeom>
          <a:noFill/>
        </p:spPr>
      </p:pic>
      <p:pic>
        <p:nvPicPr>
          <p:cNvPr id="1029" name="Picture 5" descr="C:\Users\admin\Desktop\4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40000" y="2700000"/>
            <a:ext cx="2638425" cy="1743075"/>
          </a:xfrm>
          <a:prstGeom prst="rect">
            <a:avLst/>
          </a:prstGeom>
          <a:noFill/>
        </p:spPr>
      </p:pic>
      <p:pic>
        <p:nvPicPr>
          <p:cNvPr id="5" name="Picture 2" descr="C:\Users\admin\Desktop\Bez názvu - 1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40000" y="2700000"/>
            <a:ext cx="2634443" cy="1742400"/>
          </a:xfrm>
          <a:prstGeom prst="rect">
            <a:avLst/>
          </a:prstGeom>
          <a:noFill/>
        </p:spPr>
      </p:pic>
      <p:pic>
        <p:nvPicPr>
          <p:cNvPr id="1031" name="Picture 7" descr="C:\Users\admin\Desktop\6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40000" y="2700000"/>
            <a:ext cx="2638425" cy="174307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511762978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2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0"/>
            <a:ext cx="9144000" cy="6857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SLOVNÍ ÚLOHA</a:t>
            </a:r>
            <a:endParaRPr lang="cs-CZ" sz="6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572000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SLOVNÍ ÚLOHA</a:t>
            </a:r>
            <a:endParaRPr lang="cs-CZ" sz="6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Použité zdroje: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err="1" smtClean="0">
                <a:latin typeface="Arial" pitchFamily="34" charset="0"/>
                <a:cs typeface="Arial" pitchFamily="34" charset="0"/>
              </a:rPr>
              <a:t>Molnár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J.,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Mikulenková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H,;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Matematika a její</a:t>
            </a:r>
          </a:p>
          <a:p>
            <a:pPr>
              <a:buNone/>
            </a:pPr>
            <a:r>
              <a:rPr lang="cs-CZ" i="1" dirty="0" smtClean="0">
                <a:latin typeface="Arial" pitchFamily="34" charset="0"/>
                <a:cs typeface="Arial" pitchFamily="34" charset="0"/>
              </a:rPr>
              <a:t>aplikace pro 5. ročník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Olomouc,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Prodos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2011,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ISBN 978-80-7230-209-3  </a:t>
            </a:r>
            <a:endParaRPr lang="cs-CZ" i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9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900" dirty="0">
                <a:latin typeface="Arial" pitchFamily="34" charset="0"/>
                <a:cs typeface="Arial" pitchFamily="34" charset="0"/>
                <a:hlinkClick r:id="rId2"/>
              </a:rPr>
              <a:t>http://www.google.cz/imgres?hl=cs&amp;client=firefox-a&amp;hs=p8o&amp;sa=X&amp;tbo=d&amp;rls=org.mozilla:cs:official&amp;biw=1366&amp;bih=644&amp;tbm=isch&amp;tbnid=8eVP-zW2yKdCDM:&amp;imgrefurl=http://</a:t>
            </a:r>
            <a:r>
              <a:rPr lang="cs-CZ" sz="1900" dirty="0" smtClean="0">
                <a:latin typeface="Arial" pitchFamily="34" charset="0"/>
                <a:cs typeface="Arial" pitchFamily="34" charset="0"/>
                <a:hlinkClick r:id="rId2"/>
              </a:rPr>
              <a:t>www.e-gastroshop.cz/www-e-gastroshop-cz/eshop/17-1-Skolni-program</a:t>
            </a:r>
            <a:endParaRPr lang="cs-CZ" sz="19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9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smtClean="0">
                <a:latin typeface="Arial" pitchFamily="34" charset="0"/>
                <a:cs typeface="Arial" pitchFamily="34" charset="0"/>
              </a:rPr>
              <a:t>SLOVNÍ ÚLOHA</a:t>
            </a:r>
            <a:endParaRPr lang="cs-CZ" sz="6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METODIKA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Soutěž – necháme žáky, aby si přečetli </a:t>
            </a:r>
            <a:r>
              <a:rPr lang="cs-CZ" smtClean="0">
                <a:latin typeface="Arial" pitchFamily="34" charset="0"/>
                <a:cs typeface="Arial" pitchFamily="34" charset="0"/>
              </a:rPr>
              <a:t>slovní </a:t>
            </a:r>
            <a:r>
              <a:rPr lang="cs-CZ" smtClean="0">
                <a:latin typeface="Arial" pitchFamily="34" charset="0"/>
                <a:cs typeface="Arial" pitchFamily="34" charset="0"/>
              </a:rPr>
              <a:t>úlohu                        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 zkusili si ji sami vypočítat. Budou používat jednotlivé algoritmy, které znají.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Prvních pět, kteří vypočítají úlohu správně, odměníme jedničkou do žákovské knížky.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Potom vysvětlíme a spočítáme pro všechny, aby věděli správné řešení.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Necháme žáky tvořit další otázky. Žák tak analyzuje podstatu problému a navrhuje jeden či více způsobů řešení.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Procvičujeme ústně i písemně (tabule a sešity).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Společná kontrola.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496</TotalTime>
  <Words>215</Words>
  <Application>Microsoft Office PowerPoint</Application>
  <PresentationFormat>Předvádění na obrazovce (4:3)</PresentationFormat>
  <Paragraphs>48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Talent</vt:lpstr>
      <vt:lpstr>  Název školy:  ZŠ Štětí, Ostrovní 300 Autor:  Mgr. Ilona Stieranková Název materiálu:  VY_32_INOVACE_ M.5.A.16_pocetni_algoritmy_slovni_uloha_6 Název: Početní algoritmy-slovní úloha 6 Číslo operačního programu: CZ.1.07/1.4.00/21.1693 Název projektu: PRIMA ŠKOLA </vt:lpstr>
      <vt:lpstr>SLOVNÍ ÚLOHA</vt:lpstr>
      <vt:lpstr>SLOVNÍ ÚLOHA</vt:lpstr>
      <vt:lpstr>SLOVNÍ ÚLOHA</vt:lpstr>
      <vt:lpstr>SLOVNÍ ÚLOHA</vt:lpstr>
      <vt:lpstr>SLOVNÍ ÚLOHA</vt:lpstr>
      <vt:lpstr>SLOVNÍ ÚLOHA</vt:lpstr>
      <vt:lpstr>SLOVNÍ ÚLOHA</vt:lpstr>
    </vt:vector>
  </TitlesOfParts>
  <Company>Název společnosti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Vaše jméno</dc:creator>
  <cp:lastModifiedBy>Dum</cp:lastModifiedBy>
  <cp:revision>74</cp:revision>
  <dcterms:created xsi:type="dcterms:W3CDTF">2011-11-06T14:13:52Z</dcterms:created>
  <dcterms:modified xsi:type="dcterms:W3CDTF">2013-02-28T17:14:29Z</dcterms:modified>
</cp:coreProperties>
</file>