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4DF04-2A22-4F68-B064-71D239F6A5F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368C1-1464-4DC4-A964-7F46EEA96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68F4A-CB03-4000-B623-4E2D1C218BBB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6FD6F-B03D-4B9F-BD76-1D65EFE9D1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ABD9B5-F198-4788-BCF0-B81F69EFEF08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514F00-D929-40D4-B497-C44936CD35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0CD94-C944-4F4C-A73F-4E5CD7AADDA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00971-9DF4-471A-A5E7-6B85D6E92D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9A803-B0DD-40B8-9CD3-4497E6E72B37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BEEA5-FC5A-42D8-AFC8-F15773DCEF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795BF-5709-4448-AD6B-DF5CC82ABE6F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BB558-CA87-4973-9F2E-C5A9B208F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878DC-02DD-4233-BBDB-3E1D5BD4988C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D3D83-0E29-417E-9BF8-BDA6304B0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38628-15A4-4529-BF79-FFA5C7AC604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1E26B-CDB3-4808-B6EC-DFB6980CA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E3911-C23C-4265-BE49-13A97773EDF1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3A218-63AB-4735-8F5D-002F7AD8E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F60AF-5E42-4791-AF75-CA6FC7353944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A4BCD-17C5-4E0F-8093-0AFD545E3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65CA1-7517-4A27-B116-E036179D2D62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2FACB-D50E-4BEA-8DF1-AF7BE4F57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B0E3C1C9-923B-4758-AF65-0D653C0A677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041C4A44-05C6-4C86-8AF5-05C61CE92E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73" r:id="rId9"/>
    <p:sldLayoutId id="2147483664" r:id="rId10"/>
    <p:sldLayoutId id="214748366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300" b="1" kern="1200" dirty="0">
          <a:solidFill>
            <a:srgbClr val="BF1F9F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fontAlgn="base">
        <a:spcBef>
          <a:spcPct val="20000"/>
        </a:spcBef>
        <a:spcAft>
          <a:spcPct val="0"/>
        </a:spcAft>
        <a:buClr>
          <a:srgbClr val="DE6C36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CF6DA4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5463" y="142875"/>
            <a:ext cx="8343900" cy="3810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VY_32_INOVACE_11_c_5_procvičování čtení 2.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2175" y="4938713"/>
            <a:ext cx="6858000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/>
        </p:nvGraphicFramePr>
        <p:xfrm>
          <a:off x="1187450" y="1423988"/>
          <a:ext cx="6834188" cy="3435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14.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22.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 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slabika, slovo, věta, skládání slov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265113" y="2182813"/>
            <a:ext cx="6842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les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3127375" y="2168525"/>
            <a:ext cx="7953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ves</a:t>
            </a: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6016625" y="2182813"/>
            <a:ext cx="811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pes</a:t>
            </a: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250825" y="2905125"/>
            <a:ext cx="1036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zima</a:t>
            </a:r>
          </a:p>
        </p:txBody>
      </p:sp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3127375" y="2905125"/>
            <a:ext cx="9001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zívá</a:t>
            </a:r>
          </a:p>
        </p:txBody>
      </p:sp>
      <p:sp>
        <p:nvSpPr>
          <p:cNvPr id="15366" name="TextovéPole 6"/>
          <p:cNvSpPr txBox="1">
            <a:spLocks noChangeArrowheads="1"/>
          </p:cNvSpPr>
          <p:nvPr/>
        </p:nvSpPr>
        <p:spPr bwMode="auto">
          <a:xfrm>
            <a:off x="6016625" y="2905125"/>
            <a:ext cx="10096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veze</a:t>
            </a:r>
          </a:p>
        </p:txBody>
      </p:sp>
      <p:sp>
        <p:nvSpPr>
          <p:cNvPr id="15367" name="TextovéPole 7"/>
          <p:cNvSpPr txBox="1">
            <a:spLocks noChangeArrowheads="1"/>
          </p:cNvSpPr>
          <p:nvPr/>
        </p:nvSpPr>
        <p:spPr bwMode="auto">
          <a:xfrm>
            <a:off x="250825" y="5059363"/>
            <a:ext cx="9540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nula</a:t>
            </a:r>
          </a:p>
        </p:txBody>
      </p:sp>
      <p:sp>
        <p:nvSpPr>
          <p:cNvPr id="15368" name="TextovéPole 12"/>
          <p:cNvSpPr txBox="1">
            <a:spLocks noChangeArrowheads="1"/>
          </p:cNvSpPr>
          <p:nvPr/>
        </p:nvSpPr>
        <p:spPr bwMode="auto">
          <a:xfrm>
            <a:off x="6007100" y="4311650"/>
            <a:ext cx="10096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Jana</a:t>
            </a:r>
          </a:p>
        </p:txBody>
      </p:sp>
      <p:sp>
        <p:nvSpPr>
          <p:cNvPr id="15369" name="TextovéPole 13"/>
          <p:cNvSpPr txBox="1">
            <a:spLocks noChangeArrowheads="1"/>
          </p:cNvSpPr>
          <p:nvPr/>
        </p:nvSpPr>
        <p:spPr bwMode="auto">
          <a:xfrm>
            <a:off x="3121025" y="4330700"/>
            <a:ext cx="1047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Pepa</a:t>
            </a:r>
          </a:p>
        </p:txBody>
      </p:sp>
      <p:sp>
        <p:nvSpPr>
          <p:cNvPr id="15370" name="TextovéPole 14"/>
          <p:cNvSpPr txBox="1">
            <a:spLocks noChangeArrowheads="1"/>
          </p:cNvSpPr>
          <p:nvPr/>
        </p:nvSpPr>
        <p:spPr bwMode="auto">
          <a:xfrm>
            <a:off x="236538" y="4335463"/>
            <a:ext cx="898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Míla</a:t>
            </a:r>
          </a:p>
        </p:txBody>
      </p:sp>
      <p:sp>
        <p:nvSpPr>
          <p:cNvPr id="15371" name="TextovéPole 15"/>
          <p:cNvSpPr txBox="1">
            <a:spLocks noChangeArrowheads="1"/>
          </p:cNvSpPr>
          <p:nvPr/>
        </p:nvSpPr>
        <p:spPr bwMode="auto">
          <a:xfrm>
            <a:off x="225425" y="3603625"/>
            <a:ext cx="1020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váza</a:t>
            </a:r>
          </a:p>
        </p:txBody>
      </p:sp>
      <p:sp>
        <p:nvSpPr>
          <p:cNvPr id="15372" name="TextovéPole 16"/>
          <p:cNvSpPr txBox="1">
            <a:spLocks noChangeArrowheads="1"/>
          </p:cNvSpPr>
          <p:nvPr/>
        </p:nvSpPr>
        <p:spPr bwMode="auto">
          <a:xfrm>
            <a:off x="3121025" y="3622675"/>
            <a:ext cx="925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levá</a:t>
            </a:r>
          </a:p>
        </p:txBody>
      </p:sp>
      <p:sp>
        <p:nvSpPr>
          <p:cNvPr id="15373" name="TextovéPole 17"/>
          <p:cNvSpPr txBox="1">
            <a:spLocks noChangeArrowheads="1"/>
          </p:cNvSpPr>
          <p:nvPr/>
        </p:nvSpPr>
        <p:spPr bwMode="auto">
          <a:xfrm>
            <a:off x="6016625" y="3598863"/>
            <a:ext cx="10652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malá</a:t>
            </a:r>
          </a:p>
        </p:txBody>
      </p:sp>
      <p:sp>
        <p:nvSpPr>
          <p:cNvPr id="15374" name="TextovéPole 20"/>
          <p:cNvSpPr txBox="1">
            <a:spLocks noChangeArrowheads="1"/>
          </p:cNvSpPr>
          <p:nvPr/>
        </p:nvSpPr>
        <p:spPr bwMode="auto">
          <a:xfrm>
            <a:off x="3092450" y="5053013"/>
            <a:ext cx="1022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sype</a:t>
            </a:r>
          </a:p>
        </p:txBody>
      </p:sp>
      <p:sp>
        <p:nvSpPr>
          <p:cNvPr id="15375" name="TextovéPole 21"/>
          <p:cNvSpPr txBox="1">
            <a:spLocks noChangeArrowheads="1"/>
          </p:cNvSpPr>
          <p:nvPr/>
        </p:nvSpPr>
        <p:spPr bwMode="auto">
          <a:xfrm>
            <a:off x="250825" y="5767388"/>
            <a:ext cx="9271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volá</a:t>
            </a:r>
          </a:p>
        </p:txBody>
      </p:sp>
      <p:sp>
        <p:nvSpPr>
          <p:cNvPr id="15376" name="TextovéPole 22"/>
          <p:cNvSpPr txBox="1">
            <a:spLocks noChangeArrowheads="1"/>
          </p:cNvSpPr>
          <p:nvPr/>
        </p:nvSpPr>
        <p:spPr bwMode="auto">
          <a:xfrm>
            <a:off x="3101975" y="5772150"/>
            <a:ext cx="8096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válí</a:t>
            </a:r>
          </a:p>
        </p:txBody>
      </p:sp>
      <p:sp>
        <p:nvSpPr>
          <p:cNvPr id="15377" name="TextovéPole 23"/>
          <p:cNvSpPr txBox="1">
            <a:spLocks noChangeArrowheads="1"/>
          </p:cNvSpPr>
          <p:nvPr/>
        </p:nvSpPr>
        <p:spPr bwMode="auto">
          <a:xfrm>
            <a:off x="6011863" y="5791200"/>
            <a:ext cx="9001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vozí</a:t>
            </a:r>
          </a:p>
        </p:txBody>
      </p:sp>
      <p:sp>
        <p:nvSpPr>
          <p:cNvPr id="15378" name="TextovéPole 24"/>
          <p:cNvSpPr txBox="1">
            <a:spLocks noChangeArrowheads="1"/>
          </p:cNvSpPr>
          <p:nvPr/>
        </p:nvSpPr>
        <p:spPr bwMode="auto">
          <a:xfrm>
            <a:off x="6002338" y="5059363"/>
            <a:ext cx="10810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myje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1254125" y="2684463"/>
            <a:ext cx="1681163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252913" y="4857750"/>
            <a:ext cx="1681162" cy="1428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243388" y="5526088"/>
            <a:ext cx="1681162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62438" y="6267450"/>
            <a:ext cx="1681162" cy="15875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7113588" y="2689225"/>
            <a:ext cx="1681162" cy="1428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132638" y="3402013"/>
            <a:ext cx="1682750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153275" y="4114800"/>
            <a:ext cx="1681163" cy="1428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127875" y="4827588"/>
            <a:ext cx="1681163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132638" y="5540375"/>
            <a:ext cx="1682750" cy="1428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123113" y="6224588"/>
            <a:ext cx="1681162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273175" y="4841875"/>
            <a:ext cx="1681163" cy="15875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249363" y="5554663"/>
            <a:ext cx="1681162" cy="15875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254125" y="6253163"/>
            <a:ext cx="1681163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208463" y="2674938"/>
            <a:ext cx="1681162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198938" y="3402013"/>
            <a:ext cx="1681162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217988" y="4114800"/>
            <a:ext cx="1681162" cy="1428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243013" y="3411538"/>
            <a:ext cx="1682750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292225" y="4110038"/>
            <a:ext cx="1682750" cy="14287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Ludmila Eisová\AppData\Local\Microsoft\Windows\Temporary Internet Files\Content.IE5\9367ZOQJ\MC9003704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12963" y="238125"/>
            <a:ext cx="1319212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" name="Zaoblený obdélníkový popisek 45"/>
          <p:cNvSpPr/>
          <p:nvPr/>
        </p:nvSpPr>
        <p:spPr>
          <a:xfrm>
            <a:off x="4084638" y="427038"/>
            <a:ext cx="4572000" cy="1312862"/>
          </a:xfrm>
          <a:prstGeom prst="wedgeRoundRectCallout">
            <a:avLst>
              <a:gd name="adj1" fmla="val -69241"/>
              <a:gd name="adj2" fmla="val -3623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Čtěte slova a napište je velkými tiskacími písmeny.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5156 0.7162 C 0.74861 0.71759 0.74514 0.71898 0.74219 0.72037 C 0.74063 0.72106 0.73715 0.72245 0.73715 0.72245 C 0.70729 0.74953 0.64392 0.74722 0.61458 0.74837 C 0.59792 0.74907 0.58125 0.74976 0.56458 0.75046 C 0.54097 0.75486 0.51736 0.75462 0.49375 0.75902 C 0.44844 0.75833 0.4033 0.75902 0.35799 0.75694 C 0.34445 0.75625 0.3099 0.73333 0.2967 0.72685 C 0.26892 0.69675 0.25226 0.65324 0.2467 0.60648 C 0.24722 0.58495 0.24497 0.56296 0.24844 0.54189 C 0.25052 0.52962 0.25833 0.5206 0.26302 0.50972 C 0.29115 0.4449 0.24861 0.53842 0.28229 0.47083 C 0.28559 0.46481 0.28681 0.4574 0.29045 0.45162 C 0.2934 0.44652 0.29844 0.44351 0.30156 0.43865 C 0.31511 0.41967 0.30625 0.42314 0.32257 0.41064 C 0.33455 0.40138 0.35261 0.38888 0.36615 0.38287 C 0.37083 0.38078 0.37622 0.38055 0.3809 0.37847 C 0.38386 0.37708 0.38715 0.37523 0.39028 0.37407 C 0.39462 0.37245 0.40347 0.3699 0.40347 0.3699 C 0.40938 0.3706 0.41545 0.3699 0.42101 0.37199 C 0.42587 0.37361 0.43386 0.38055 0.43386 0.38055 C 0.43872 0.3868 0.44427 0.3912 0.44844 0.39791 C 0.45365 0.40578 0.45538 0.42245 0.45816 0.43217 C 0.45764 0.44305 0.45816 0.45393 0.4566 0.46458 C 0.4559 0.46875 0.45295 0.47152 0.45174 0.47523 C 0.44514 0.49398 0.43854 0.51018 0.42917 0.52685 C 0.42726 0.52986 0.42222 0.54328 0.41962 0.54629 C 0.40955 0.55787 0.39618 0.5662 0.38542 0.57638 C 0.36649 0.59421 0.34931 0.61435 0.32899 0.63009 C 0.29254 0.65833 0.25469 0.68263 0.21771 0.70972 C 0.2125 0.71365 0.15313 0.7412 0.14219 0.74629 C 0.13507 0.74976 0.12691 0.74861 0.11945 0.75046 C 0.07431 0.76203 0.13264 0.75532 0.05972 0.75902 C 0.01875 0.75763 -0.01303 0.75694 -0.05001 0.73541 C -0.07293 0.69305 -0.06737 0.7118 -0.07397 0.68379 C -0.07865 0.64351 -0.07796 0.61296 -0.079 0.56759 C -0.07796 0.50393 -0.07813 0.44004 -0.07588 0.37638 C -0.07501 0.35694 -0.06112 0.33611 -0.05331 0.32245 C -0.04237 0.3037 -0.02918 0.29282 -0.01442 0.27962 C -0.01199 0.27731 0.00729 0.25578 0.01302 0.24953 C 0.03038 0.23009 0.05261 0.21944 0.07274 0.20648 C 0.08351 0.20717 0.09427 0.20578 0.10486 0.20856 C 0.10677 0.20902 0.10573 0.21296 0.1066 0.21504 C 0.10903 0.22129 0.11267 0.22523 0.11632 0.23009 C 0.12136 0.2581 0.12396 0.2956 0.11129 0.32037 C 0.10712 0.34351 0.09497 0.3574 0.08247 0.37407 C 0.07587 0.38287 0.07101 0.3949 0.06476 0.40416 C 0.05174 0.42314 0.03629 0.43634 0.02101 0.45162 C -0.00035 0.47314 -0.01493 0.50578 -0.03525 0.52893 C -0.03734 0.53495 -0.04063 0.54004 -0.04185 0.54629 C -0.04549 0.56157 -0.04497 0.56388 -0.04497 0.57638 C -0.05174 0.58217 -0.05713 0.58796 -0.06442 0.59143 C -0.08074 0.5905 -0.09758 0.59444 -0.11268 0.58703 C -0.11494 0.58587 -0.11702 0.58402 -0.11911 0.58287 C -0.12223 0.58125 -0.12553 0.57986 -0.12883 0.57847 C -0.13039 0.57777 -0.13386 0.57638 -0.13386 0.57638 C -0.14845 0.56319 -0.15331 0.55046 -0.17258 0.54629 C -0.18629 0.51898 -0.1849 0.52453 -0.17258 0.4581 C -0.17102 0.45023 -0.1606 0.45416 -0.15487 0.45162 C -0.12466 0.45231 -0.09445 0.45254 -0.06442 0.4537 C -0.0474 0.45439 -0.03299 0.46712 -0.01614 0.47083 C -0.00573 0.47546 0.00399 0.48518 0.01458 0.48819 C 0.02205 0.49027 0.03733 0.49236 0.03733 0.49236 C 0.05538 0.50069 0.04653 0.49837 0.07743 0.49467 C 0.08316 0.49398 0.09375 0.48819 0.09375 0.48819 C 0.09531 0.4868 0.09688 0.48495 0.09844 0.48379 C 0.10017 0.48287 0.10191 0.48287 0.10347 0.48171 C 0.10886 0.47685 0.11111 0.46782 0.11632 0.46226 C 0.12691 0.45046 0.13663 0.44143 0.14688 0.428 C 0.16024 0.41018 0.17118 0.38912 0.19028 0.38287 C 0.19948 0.37685 0.20799 0.36805 0.21771 0.3655 C 0.23594 0.3456 0.2566 0.34421 0.27917 0.33981 C 0.29566 0.33657 0.30764 0.33125 0.32257 0.32245 C 0.32917 0.31851 0.33733 0.31666 0.34358 0.3118 C 0.35573 0.30231 0.35868 0.29629 0.37101 0.28819 C 0.37882 0.2831 0.38785 0.27916 0.39531 0.27314 C 0.40035 0.26898 0.40486 0.26435 0.4099 0.26018 C 0.41285 0.25763 0.41962 0.2537 0.41962 0.2537 C 0.42083 0.23888 0.42257 0.23009 0.42743 0.21712 C 0.42899 0.2074 0.43177 0.20254 0.43386 0.19351 C 0.43281 0.17453 0.43559 0.16759 0.42604 0.15486 C 0.42274 0.15046 0.41632 0.14189 0.41632 0.14189 C 0.41285 0.12824 0.41754 0.14282 0.40816 0.12893 C 0.40208 0.1199 0.40191 0.11388 0.39531 0.1074 C 0.38559 0.09768 0.38906 0.10254 0.37743 0.09884 C 0.36059 0.09351 0.34462 0.08611 0.32761 0.08171 C 0.26493 0.0831 0.24896 0.07824 0.20347 0.09467 C 0.19323 0.10324 0.18264 0.10648 0.17101 0.10972 C 0.15938 0.11967 0.17431 0.10787 0.15816 0.1162 C 0.14358 0.12361 0.13212 0.14236 0.11771 0.15046 C 0.11424 0.15254 0.11007 0.153 0.1066 0.15486 C 0.09479 0.16134 0.08438 0.17175 0.07274 0.17847 C 0.05747 0.18726 0.03924 0.19259 0.02274 0.1956 C -0.00747 0.21597 -0.03907 0.23356 -0.0724 0.24074 C -0.08438 0.24722 -0.09428 0.25069 -0.10643 0.25578 C -0.11008 0.25949 -0.11338 0.26388 -0.11754 0.26666 C -0.12119 0.26898 -0.12536 0.26851 -0.12883 0.27083 C -0.14411 0.27013 -0.15904 0.27175 -0.17414 0.26875 C -0.18282 0.26689 -0.18994 0.2581 -0.19827 0.25578 C -0.21181 0.24699 -0.22588 0.23773 -0.24029 0.23217 C -0.24341 0.22962 -0.24688 0.2287 -0.25001 0.22569 C -0.25348 0.22199 -0.25956 0.21296 -0.25956 0.21296 C -0.26546 0.19606 -0.27727 0.18055 -0.28699 0.16759 C -0.28994 0.16365 -0.29619 0.15092 -0.29827 0.14398 C -0.29949 0.13981 -0.3014 0.13125 -0.3014 0.13125 C -0.30088 0.11481 -0.30174 0.09814 -0.29984 0.08171 C -0.29914 0.07523 -0.28977 0.04976 -0.28699 0.04305 C -0.2606 -0.01922 -0.20782 -0.04422 -0.15799 -0.05602 C -0.15261 -0.05533 -0.14706 -0.0551 -0.14202 -0.05371 C -0.12952 -0.05047 -0.1198 -0.03797 -0.11442 -0.02362 C -0.11129 -0.01528 -0.11112 -0.00649 -0.10799 0.00208 C -0.10504 0.02476 -0.10487 0.0537 -0.09497 0.07314 C -0.09445 0.07523 -0.09428 0.07754 -0.09341 0.07962 C -0.09272 0.08194 -0.09081 0.08356 -0.09011 0.08587 C -0.08872 0.09004 -0.08699 0.09884 -0.08699 0.09884 C -0.08803 0.12013 -0.0849 0.13796 -0.09341 0.15486 C -0.09758 0.17245 -0.10643 0.18912 -0.11598 0.20208 C -0.12379 0.22337 -0.13907 0.23726 -0.15157 0.2537 C -0.1547 0.26504 -0.15122 0.25578 -0.15799 0.26666 C -0.16147 0.27222 -0.16754 0.28379 -0.16754 0.28379 C -0.16945 0.29097 -0.1757 0.30324 -0.1757 0.30324 C -0.17935 0.31851 -0.17709 0.3125 -0.1823 0.32245 C -0.1889 0.35092 -0.1757 0.36805 -0.15799 0.37638 C -0.1422 0.37546 -0.12865 0.37777 -0.11442 0.37199 C -0.11112 0.3706 -0.10799 0.36875 -0.10487 0.36759 C -0.09949 0.36574 -0.08855 0.36342 -0.08855 0.36342 C -0.06893 0.35277 -0.04845 0.33888 -0.02744 0.33333 C -0.01476 0.32476 -0.0059 0.32291 0.00799 0.31828 C 0.02205 0.30902 0.00903 0.31643 0.03542 0.3118 C 0.05642 0.30833 0.07622 0.30046 0.09688 0.29675 C 0.12847 0.28379 0.11077 0.2905 0.15 0.27731 C 0.15556 0.27546 0.16059 0.27083 0.16615 0.26875 C 0.17136 0.26666 0.17726 0.26643 0.18247 0.26458 C 0.20573 0.25601 0.22587 0.24398 0.2467 0.228 C 0.26736 0.21226 0.27674 0.20092 0.29358 0.17847 C 0.29601 0.17546 0.29653 0.17083 0.29861 0.16759 C 0.30191 0.16203 0.30972 0.15254 0.30972 0.15254 C 0.31632 0.11504 0.32587 0.07152 0.30799 0.03657 C 0.30521 0.0199 0.29462 0.00879 0.28559 -0.00209 C 0.27639 -0.01297 0.26545 -0.03149 0.2533 -0.03658 C 0.23958 -0.0426 0.22691 -0.05301 0.21302 -0.05811 C 0.19705 -0.06389 0.18073 -0.06436 0.16476 -0.06875 C 0.16042 -0.06991 0.15608 -0.07176 0.15174 -0.07315 C 0.14896 -0.07408 0.14636 -0.07454 0.14375 -0.07524 C 0.08542 -0.07014 0.08872 -0.0801 0.05816 -0.0625 C 0.04809 -0.05672 0.0408 -0.05209 0.03229 -0.04306 C 0.02882 -0.03913 0.02483 -0.03588 0.02101 -0.03241 C 0.01962 -0.03102 0.01632 -0.02801 0.01632 -0.02801 C 0.01302 -0.01389 0.01754 -0.02755 0.0099 -0.01945 C 0.00816 -0.01783 0.00799 -0.01482 0.0066 -0.01297 C 0.00504 -0.01112 0.00313 -0.00996 0.00174 -0.00857 C -0.00017 -0.00139 3.88889E-6 -0.0044 3.88889E-6 1.48148E-6 " pathEditMode="relative" ptsTypes="fffffffffffffffffffffffffffffffffffffffffffffffffffffffffffffffffffffffffffffffffffffffffffffffffffffffffffffffffffffffffffffffffffffffffffffffffffffffA">
                                      <p:cBhvr>
                                        <p:cTn id="6" dur="1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2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7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2"/>
          <p:cNvSpPr txBox="1">
            <a:spLocks noChangeArrowheads="1"/>
          </p:cNvSpPr>
          <p:nvPr/>
        </p:nvSpPr>
        <p:spPr bwMode="auto">
          <a:xfrm>
            <a:off x="344488" y="5064125"/>
            <a:ext cx="628650" cy="52228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9900"/>
                </a:solidFill>
                <a:latin typeface="Verdana" pitchFamily="34" charset="0"/>
              </a:rPr>
              <a:t>na</a:t>
            </a:r>
          </a:p>
        </p:txBody>
      </p:sp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334963" y="4316413"/>
            <a:ext cx="627062" cy="5238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po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8300" y="3613150"/>
            <a:ext cx="625475" cy="52387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ne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4488" y="2895600"/>
            <a:ext cx="611187" cy="52387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vy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349250" y="2178050"/>
            <a:ext cx="590550" cy="52228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70C0"/>
                </a:solidFill>
                <a:latin typeface="Verdana" pitchFamily="34" charset="0"/>
              </a:rPr>
              <a:t>za</a:t>
            </a:r>
          </a:p>
        </p:txBody>
      </p:sp>
      <p:sp>
        <p:nvSpPr>
          <p:cNvPr id="16390" name="TextovéPole 8"/>
          <p:cNvSpPr txBox="1">
            <a:spLocks noChangeArrowheads="1"/>
          </p:cNvSpPr>
          <p:nvPr/>
        </p:nvSpPr>
        <p:spPr bwMode="auto">
          <a:xfrm>
            <a:off x="1681163" y="3598863"/>
            <a:ext cx="895350" cy="522287"/>
          </a:xfrm>
          <a:prstGeom prst="rect">
            <a:avLst/>
          </a:prstGeom>
          <a:solidFill>
            <a:schemeClr val="bg1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leze</a:t>
            </a:r>
          </a:p>
        </p:txBody>
      </p:sp>
      <p:cxnSp>
        <p:nvCxnSpPr>
          <p:cNvPr id="11" name="Přímá spojnice 10"/>
          <p:cNvCxnSpPr>
            <a:stCxn id="16389" idx="3"/>
          </p:cNvCxnSpPr>
          <p:nvPr/>
        </p:nvCxnSpPr>
        <p:spPr>
          <a:xfrm>
            <a:off x="939800" y="2439988"/>
            <a:ext cx="755650" cy="114458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989013" y="4084638"/>
            <a:ext cx="692150" cy="116205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16386" idx="3"/>
          </p:cNvCxnSpPr>
          <p:nvPr/>
        </p:nvCxnSpPr>
        <p:spPr>
          <a:xfrm flipV="1">
            <a:off x="962025" y="3981450"/>
            <a:ext cx="719138" cy="5969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5" idx="3"/>
            <a:endCxn id="16390" idx="1"/>
          </p:cNvCxnSpPr>
          <p:nvPr/>
        </p:nvCxnSpPr>
        <p:spPr>
          <a:xfrm flipV="1">
            <a:off x="993775" y="3860800"/>
            <a:ext cx="687388" cy="142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58850" y="3078163"/>
            <a:ext cx="736600" cy="59372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6" name="TextovéPole 22"/>
          <p:cNvSpPr txBox="1">
            <a:spLocks noChangeArrowheads="1"/>
          </p:cNvSpPr>
          <p:nvPr/>
        </p:nvSpPr>
        <p:spPr bwMode="auto">
          <a:xfrm>
            <a:off x="6046788" y="5073650"/>
            <a:ext cx="590550" cy="52228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70C0"/>
                </a:solidFill>
                <a:latin typeface="Verdana" pitchFamily="34" charset="0"/>
              </a:rPr>
              <a:t>za</a:t>
            </a:r>
          </a:p>
        </p:txBody>
      </p:sp>
      <p:sp>
        <p:nvSpPr>
          <p:cNvPr id="16397" name="TextovéPole 23"/>
          <p:cNvSpPr txBox="1">
            <a:spLocks noChangeArrowheads="1"/>
          </p:cNvSpPr>
          <p:nvPr/>
        </p:nvSpPr>
        <p:spPr bwMode="auto">
          <a:xfrm>
            <a:off x="3116263" y="4297363"/>
            <a:ext cx="590550" cy="52228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70C0"/>
                </a:solidFill>
                <a:latin typeface="Verdana" pitchFamily="34" charset="0"/>
              </a:rPr>
              <a:t>za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011863" y="2163763"/>
            <a:ext cx="611187" cy="522287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vy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11500" y="5043488"/>
            <a:ext cx="611188" cy="52387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vy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37263" y="2865438"/>
            <a:ext cx="625475" cy="52387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ne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21025" y="2206625"/>
            <a:ext cx="625475" cy="52387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ne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402" name="TextovéPole 28"/>
          <p:cNvSpPr txBox="1">
            <a:spLocks noChangeArrowheads="1"/>
          </p:cNvSpPr>
          <p:nvPr/>
        </p:nvSpPr>
        <p:spPr bwMode="auto">
          <a:xfrm>
            <a:off x="6016625" y="3598863"/>
            <a:ext cx="627063" cy="52228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po</a:t>
            </a:r>
          </a:p>
        </p:txBody>
      </p:sp>
      <p:sp>
        <p:nvSpPr>
          <p:cNvPr id="16403" name="TextovéPole 29"/>
          <p:cNvSpPr txBox="1">
            <a:spLocks noChangeArrowheads="1"/>
          </p:cNvSpPr>
          <p:nvPr/>
        </p:nvSpPr>
        <p:spPr bwMode="auto">
          <a:xfrm>
            <a:off x="3132138" y="2909888"/>
            <a:ext cx="627062" cy="5238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po</a:t>
            </a:r>
          </a:p>
        </p:txBody>
      </p:sp>
      <p:sp>
        <p:nvSpPr>
          <p:cNvPr id="16404" name="TextovéPole 30"/>
          <p:cNvSpPr txBox="1">
            <a:spLocks noChangeArrowheads="1"/>
          </p:cNvSpPr>
          <p:nvPr/>
        </p:nvSpPr>
        <p:spPr bwMode="auto">
          <a:xfrm>
            <a:off x="6011863" y="4330700"/>
            <a:ext cx="628650" cy="5238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9900"/>
                </a:solidFill>
                <a:latin typeface="Verdana" pitchFamily="34" charset="0"/>
              </a:rPr>
              <a:t>na</a:t>
            </a:r>
          </a:p>
        </p:txBody>
      </p:sp>
      <p:sp>
        <p:nvSpPr>
          <p:cNvPr id="16405" name="TextovéPole 31"/>
          <p:cNvSpPr txBox="1">
            <a:spLocks noChangeArrowheads="1"/>
          </p:cNvSpPr>
          <p:nvPr/>
        </p:nvSpPr>
        <p:spPr bwMode="auto">
          <a:xfrm>
            <a:off x="3127375" y="3613150"/>
            <a:ext cx="628650" cy="5238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9900"/>
                </a:solidFill>
                <a:latin typeface="Verdana" pitchFamily="34" charset="0"/>
              </a:rPr>
              <a:t>na</a:t>
            </a:r>
          </a:p>
        </p:txBody>
      </p:sp>
      <p:sp>
        <p:nvSpPr>
          <p:cNvPr id="16406" name="TextovéPole 32"/>
          <p:cNvSpPr txBox="1">
            <a:spLocks noChangeArrowheads="1"/>
          </p:cNvSpPr>
          <p:nvPr/>
        </p:nvSpPr>
        <p:spPr bwMode="auto">
          <a:xfrm>
            <a:off x="4459288" y="3589338"/>
            <a:ext cx="1025525" cy="522287"/>
          </a:xfrm>
          <a:prstGeom prst="rect">
            <a:avLst/>
          </a:prstGeom>
          <a:solidFill>
            <a:schemeClr val="bg1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nese</a:t>
            </a:r>
          </a:p>
        </p:txBody>
      </p:sp>
      <p:sp>
        <p:nvSpPr>
          <p:cNvPr id="16407" name="TextovéPole 33"/>
          <p:cNvSpPr txBox="1">
            <a:spLocks noChangeArrowheads="1"/>
          </p:cNvSpPr>
          <p:nvPr/>
        </p:nvSpPr>
        <p:spPr bwMode="auto">
          <a:xfrm>
            <a:off x="7453313" y="3603625"/>
            <a:ext cx="1412875" cy="523875"/>
          </a:xfrm>
          <a:prstGeom prst="rect">
            <a:avLst/>
          </a:prstGeom>
          <a:solidFill>
            <a:schemeClr val="bg1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maluje</a:t>
            </a:r>
          </a:p>
        </p:txBody>
      </p:sp>
      <p:cxnSp>
        <p:nvCxnSpPr>
          <p:cNvPr id="35" name="Přímá spojnice 34"/>
          <p:cNvCxnSpPr/>
          <p:nvPr/>
        </p:nvCxnSpPr>
        <p:spPr>
          <a:xfrm>
            <a:off x="3746500" y="2428875"/>
            <a:ext cx="757238" cy="11445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642100" y="2449513"/>
            <a:ext cx="806450" cy="117792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751263" y="3068638"/>
            <a:ext cx="736600" cy="59372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677025" y="3132138"/>
            <a:ext cx="771525" cy="59848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endCxn id="16406" idx="1"/>
          </p:cNvCxnSpPr>
          <p:nvPr/>
        </p:nvCxnSpPr>
        <p:spPr>
          <a:xfrm flipV="1">
            <a:off x="3727450" y="3849688"/>
            <a:ext cx="731838" cy="3016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endCxn id="16407" idx="1"/>
          </p:cNvCxnSpPr>
          <p:nvPr/>
        </p:nvCxnSpPr>
        <p:spPr>
          <a:xfrm flipV="1">
            <a:off x="6667500" y="3865563"/>
            <a:ext cx="785813" cy="476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3679825" y="4025900"/>
            <a:ext cx="774700" cy="646113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6650038" y="3938588"/>
            <a:ext cx="803275" cy="69373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3721100" y="4100513"/>
            <a:ext cx="747713" cy="128428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6632575" y="4070350"/>
            <a:ext cx="844550" cy="130333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18" name="TextovéPole 54"/>
          <p:cNvSpPr txBox="1">
            <a:spLocks noChangeArrowheads="1"/>
          </p:cNvSpPr>
          <p:nvPr/>
        </p:nvSpPr>
        <p:spPr bwMode="auto">
          <a:xfrm>
            <a:off x="309563" y="5913438"/>
            <a:ext cx="6419850" cy="523875"/>
          </a:xfrm>
          <a:prstGeom prst="rect">
            <a:avLst/>
          </a:prstGeom>
          <a:noFill/>
          <a:ln w="28575">
            <a:solidFill>
              <a:srgbClr val="00206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A_E_A  NAM_LU_E   Z_VÁ_Ý  L_S.</a:t>
            </a:r>
          </a:p>
        </p:txBody>
      </p:sp>
      <p:pic>
        <p:nvPicPr>
          <p:cNvPr id="2050" name="Picture 2" descr="C:\Users\Ludmila Eisová\AppData\Local\Microsoft\Windows\Temporary Internet Files\Content.IE5\9367ZOQJ\MC9000224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285703" y="5574890"/>
            <a:ext cx="1233998" cy="970708"/>
          </a:xfrm>
          <a:prstGeom prst="rect">
            <a:avLst/>
          </a:prstGeom>
          <a:noFill/>
          <a:ln>
            <a:solidFill>
              <a:srgbClr val="00206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pic>
        <p:nvPicPr>
          <p:cNvPr id="58" name="Picture 2" descr="C:\Users\Ludmila Eisová\AppData\Local\Microsoft\Windows\Temporary Internet Files\Content.IE5\9367ZOQJ\MC90037048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12963" y="238125"/>
            <a:ext cx="1319212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" name="Zaoblený obdélníkový popisek 58"/>
          <p:cNvSpPr/>
          <p:nvPr/>
        </p:nvSpPr>
        <p:spPr>
          <a:xfrm>
            <a:off x="4084638" y="427038"/>
            <a:ext cx="4572000" cy="1312862"/>
          </a:xfrm>
          <a:prstGeom prst="wedgeRoundRectCallout">
            <a:avLst>
              <a:gd name="adj1" fmla="val -69241"/>
              <a:gd name="adj2" fmla="val -3623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Čtěte složená slova. Dopište chybějící písmena do věty.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5156 0.7162 C 0.74861 0.71759 0.74514 0.71898 0.74219 0.72037 C 0.74063 0.72106 0.73715 0.72245 0.73715 0.72245 C 0.70729 0.74953 0.64392 0.74722 0.61458 0.74837 C 0.59792 0.74907 0.58125 0.74976 0.56458 0.75046 C 0.54097 0.75486 0.51736 0.75462 0.49375 0.75902 C 0.44844 0.75833 0.4033 0.75902 0.35799 0.75694 C 0.34445 0.75625 0.3099 0.73333 0.2967 0.72685 C 0.26892 0.69675 0.25226 0.65324 0.2467 0.60648 C 0.24722 0.58495 0.24497 0.56296 0.24844 0.54189 C 0.25052 0.52962 0.25833 0.5206 0.26302 0.50972 C 0.29115 0.4449 0.24861 0.53842 0.28229 0.47083 C 0.28559 0.46481 0.28681 0.4574 0.29045 0.45162 C 0.2934 0.44652 0.29844 0.44351 0.30156 0.43865 C 0.31511 0.41967 0.30625 0.42314 0.32257 0.41064 C 0.33455 0.40138 0.35261 0.38888 0.36615 0.38287 C 0.37083 0.38078 0.37622 0.38055 0.3809 0.37847 C 0.38386 0.37708 0.38715 0.37523 0.39028 0.37407 C 0.39462 0.37245 0.40347 0.3699 0.40347 0.3699 C 0.40938 0.3706 0.41545 0.3699 0.42101 0.37199 C 0.42587 0.37361 0.43386 0.38055 0.43386 0.38055 C 0.43872 0.3868 0.44427 0.3912 0.44844 0.39791 C 0.45365 0.40578 0.45538 0.42245 0.45816 0.43217 C 0.45764 0.44305 0.45816 0.45393 0.4566 0.46458 C 0.4559 0.46875 0.45295 0.47152 0.45174 0.47523 C 0.44514 0.49398 0.43854 0.51018 0.42917 0.52685 C 0.42726 0.52986 0.42222 0.54328 0.41962 0.54629 C 0.40955 0.55787 0.39618 0.5662 0.38542 0.57638 C 0.36649 0.59421 0.34931 0.61435 0.32899 0.63009 C 0.29254 0.65833 0.25469 0.68263 0.21771 0.70972 C 0.2125 0.71365 0.15313 0.7412 0.14219 0.74629 C 0.13507 0.74976 0.12691 0.74861 0.11945 0.75046 C 0.07431 0.76203 0.13264 0.75532 0.05972 0.75902 C 0.01875 0.75763 -0.01303 0.75694 -0.05001 0.73541 C -0.07293 0.69305 -0.06737 0.7118 -0.07397 0.68379 C -0.07865 0.64351 -0.07796 0.61296 -0.079 0.56759 C -0.07796 0.50393 -0.07813 0.44004 -0.07588 0.37638 C -0.07501 0.35694 -0.06112 0.33611 -0.05331 0.32245 C -0.04237 0.3037 -0.02918 0.29282 -0.01442 0.27962 C -0.01199 0.27731 0.00729 0.25578 0.01302 0.24953 C 0.03038 0.23009 0.05261 0.21944 0.07274 0.20648 C 0.08351 0.20717 0.09427 0.20578 0.10486 0.20856 C 0.10677 0.20902 0.10573 0.21296 0.1066 0.21504 C 0.10903 0.22129 0.11267 0.22523 0.11632 0.23009 C 0.12136 0.2581 0.12396 0.2956 0.11129 0.32037 C 0.10712 0.34351 0.09497 0.3574 0.08247 0.37407 C 0.07587 0.38287 0.07101 0.3949 0.06476 0.40416 C 0.05174 0.42314 0.03629 0.43634 0.02101 0.45162 C -0.00035 0.47314 -0.01493 0.50578 -0.03525 0.52893 C -0.03734 0.53495 -0.04063 0.54004 -0.04185 0.54629 C -0.04549 0.56157 -0.04497 0.56388 -0.04497 0.57638 C -0.05174 0.58217 -0.05713 0.58796 -0.06442 0.59143 C -0.08074 0.5905 -0.09758 0.59444 -0.11268 0.58703 C -0.11494 0.58587 -0.11702 0.58402 -0.11911 0.58287 C -0.12223 0.58125 -0.12553 0.57986 -0.12883 0.57847 C -0.13039 0.57777 -0.13386 0.57638 -0.13386 0.57638 C -0.14845 0.56319 -0.15331 0.55046 -0.17258 0.54629 C -0.18629 0.51898 -0.1849 0.52453 -0.17258 0.4581 C -0.17102 0.45023 -0.1606 0.45416 -0.15487 0.45162 C -0.12466 0.45231 -0.09445 0.45254 -0.06442 0.4537 C -0.0474 0.45439 -0.03299 0.46712 -0.01614 0.47083 C -0.00573 0.47546 0.00399 0.48518 0.01458 0.48819 C 0.02205 0.49027 0.03733 0.49236 0.03733 0.49236 C 0.05538 0.50069 0.04653 0.49837 0.07743 0.49467 C 0.08316 0.49398 0.09375 0.48819 0.09375 0.48819 C 0.09531 0.4868 0.09688 0.48495 0.09844 0.48379 C 0.10017 0.48287 0.10191 0.48287 0.10347 0.48171 C 0.10886 0.47685 0.11111 0.46782 0.11632 0.46226 C 0.12691 0.45046 0.13663 0.44143 0.14688 0.428 C 0.16024 0.41018 0.17118 0.38912 0.19028 0.38287 C 0.19948 0.37685 0.20799 0.36805 0.21771 0.3655 C 0.23594 0.3456 0.2566 0.34421 0.27917 0.33981 C 0.29566 0.33657 0.30764 0.33125 0.32257 0.32245 C 0.32917 0.31851 0.33733 0.31666 0.34358 0.3118 C 0.35573 0.30231 0.35868 0.29629 0.37101 0.28819 C 0.37882 0.2831 0.38785 0.27916 0.39531 0.27314 C 0.40035 0.26898 0.40486 0.26435 0.4099 0.26018 C 0.41285 0.25763 0.41962 0.2537 0.41962 0.2537 C 0.42083 0.23888 0.42257 0.23009 0.42743 0.21712 C 0.42899 0.2074 0.43177 0.20254 0.43386 0.19351 C 0.43281 0.17453 0.43559 0.16759 0.42604 0.15486 C 0.42274 0.15046 0.41632 0.14189 0.41632 0.14189 C 0.41285 0.12824 0.41754 0.14282 0.40816 0.12893 C 0.40208 0.1199 0.40191 0.11388 0.39531 0.1074 C 0.38559 0.09768 0.38906 0.10254 0.37743 0.09884 C 0.36059 0.09351 0.34462 0.08611 0.32761 0.08171 C 0.26493 0.0831 0.24896 0.07824 0.20347 0.09467 C 0.19323 0.10324 0.18264 0.10648 0.17101 0.10972 C 0.15938 0.11967 0.17431 0.10787 0.15816 0.1162 C 0.14358 0.12361 0.13212 0.14236 0.11771 0.15046 C 0.11424 0.15254 0.11007 0.153 0.1066 0.15486 C 0.09479 0.16134 0.08438 0.17175 0.07274 0.17847 C 0.05747 0.18726 0.03924 0.19259 0.02274 0.1956 C -0.00747 0.21597 -0.03907 0.23356 -0.0724 0.24074 C -0.08438 0.24722 -0.09428 0.25069 -0.10643 0.25578 C -0.11008 0.25949 -0.11338 0.26388 -0.11754 0.26666 C -0.12119 0.26898 -0.12536 0.26851 -0.12883 0.27083 C -0.14411 0.27013 -0.15904 0.27175 -0.17414 0.26875 C -0.18282 0.26689 -0.18994 0.2581 -0.19827 0.25578 C -0.21181 0.24699 -0.22588 0.23773 -0.24029 0.23217 C -0.24341 0.22962 -0.24688 0.2287 -0.25001 0.22569 C -0.25348 0.22199 -0.25956 0.21296 -0.25956 0.21296 C -0.26546 0.19606 -0.27727 0.18055 -0.28699 0.16759 C -0.28994 0.16365 -0.29619 0.15092 -0.29827 0.14398 C -0.29949 0.13981 -0.3014 0.13125 -0.3014 0.13125 C -0.30088 0.11481 -0.30174 0.09814 -0.29984 0.08171 C -0.29914 0.07523 -0.28977 0.04976 -0.28699 0.04305 C -0.2606 -0.01922 -0.20782 -0.04422 -0.15799 -0.05602 C -0.15261 -0.05533 -0.14706 -0.0551 -0.14202 -0.05371 C -0.12952 -0.05047 -0.1198 -0.03797 -0.11442 -0.02362 C -0.11129 -0.01528 -0.11112 -0.00649 -0.10799 0.00208 C -0.10504 0.02476 -0.10487 0.0537 -0.09497 0.07314 C -0.09445 0.07523 -0.09428 0.07754 -0.09341 0.07962 C -0.09272 0.08194 -0.09081 0.08356 -0.09011 0.08587 C -0.08872 0.09004 -0.08699 0.09884 -0.08699 0.09884 C -0.08803 0.12013 -0.0849 0.13796 -0.09341 0.15486 C -0.09758 0.17245 -0.10643 0.18912 -0.11598 0.20208 C -0.12379 0.22337 -0.13907 0.23726 -0.15157 0.2537 C -0.1547 0.26504 -0.15122 0.25578 -0.15799 0.26666 C -0.16147 0.27222 -0.16754 0.28379 -0.16754 0.28379 C -0.16945 0.29097 -0.1757 0.30324 -0.1757 0.30324 C -0.17935 0.31851 -0.17709 0.3125 -0.1823 0.32245 C -0.1889 0.35092 -0.1757 0.36805 -0.15799 0.37638 C -0.1422 0.37546 -0.12865 0.37777 -0.11442 0.37199 C -0.11112 0.3706 -0.10799 0.36875 -0.10487 0.36759 C -0.09949 0.36574 -0.08855 0.36342 -0.08855 0.36342 C -0.06893 0.35277 -0.04845 0.33888 -0.02744 0.33333 C -0.01476 0.32476 -0.0059 0.32291 0.00799 0.31828 C 0.02205 0.30902 0.00903 0.31643 0.03542 0.3118 C 0.05642 0.30833 0.07622 0.30046 0.09688 0.29675 C 0.12847 0.28379 0.11077 0.2905 0.15 0.27731 C 0.15556 0.27546 0.16059 0.27083 0.16615 0.26875 C 0.17136 0.26666 0.17726 0.26643 0.18247 0.26458 C 0.20573 0.25601 0.22587 0.24398 0.2467 0.228 C 0.26736 0.21226 0.27674 0.20092 0.29358 0.17847 C 0.29601 0.17546 0.29653 0.17083 0.29861 0.16759 C 0.30191 0.16203 0.30972 0.15254 0.30972 0.15254 C 0.31632 0.11504 0.32587 0.07152 0.30799 0.03657 C 0.30521 0.0199 0.29462 0.00879 0.28559 -0.00209 C 0.27639 -0.01297 0.26545 -0.03149 0.2533 -0.03658 C 0.23958 -0.0426 0.22691 -0.05301 0.21302 -0.05811 C 0.19705 -0.06389 0.18073 -0.06436 0.16476 -0.06875 C 0.16042 -0.06991 0.15608 -0.07176 0.15174 -0.07315 C 0.14896 -0.07408 0.14636 -0.07454 0.14375 -0.07524 C 0.08542 -0.07014 0.08872 -0.0801 0.05816 -0.0625 C 0.04809 -0.05672 0.0408 -0.05209 0.03229 -0.04306 C 0.02882 -0.03913 0.02483 -0.03588 0.02101 -0.03241 C 0.01962 -0.03102 0.01632 -0.02801 0.01632 -0.02801 C 0.01302 -0.01389 0.01754 -0.02755 0.0099 -0.01945 C 0.00816 -0.01783 0.00799 -0.01482 0.0066 -0.01297 C 0.00504 -0.01112 0.00313 -0.00996 0.00174 -0.00857 C -0.00017 -0.00139 3.88889E-6 -0.0044 3.88889E-6 1.48148E-6 " pathEditMode="relative" ptsTypes="fffffffffffffffffffffffffffffffffffffffffffffffffffffffffffffffffffffffffffffffffffffffffffffffffffffffffffffffffffffffffffffffffffffffffffffffffffffffA">
                                      <p:cBhvr>
                                        <p:cTn id="6" dur="1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2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7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75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5" descr="C:\Users\Ludmila Eisová\AppData\Local\Microsoft\Windows\Temporary Internet Files\Content.IE5\9367ZOQJ\MC9004344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45425" y="1798638"/>
            <a:ext cx="896938" cy="88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2005013" y="309563"/>
            <a:ext cx="4103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7030A0"/>
                </a:solidFill>
                <a:latin typeface="Verdana" pitchFamily="34" charset="0"/>
              </a:rPr>
              <a:t>Čtěte věty a rozhodněte.</a:t>
            </a:r>
          </a:p>
        </p:txBody>
      </p:sp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6665913" y="914400"/>
            <a:ext cx="962025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ANO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934325" y="928688"/>
            <a:ext cx="684213" cy="5238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NE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45425" y="1608138"/>
            <a:ext cx="914400" cy="10906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7414" name="Picture 6" descr="C:\Users\Ludmila Eisová\AppData\Local\Microsoft\Windows\Temporary Internet Files\Content.IE5\MRI1GFC1\MC9004404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96075" y="1614488"/>
            <a:ext cx="815975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3" descr="C:\Users\Ludmila Eisová\AppData\Local\Microsoft\Windows\Temporary Internet Files\Content.IE5\U85VJK7C\MC9003888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4975" y="1341438"/>
            <a:ext cx="1681163" cy="114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5" descr="C:\Users\Ludmila Eisová\AppData\Local\Microsoft\Windows\Temporary Internet Files\Content.IE5\MRI1GFC1\MC90009025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0038" y="5441950"/>
            <a:ext cx="1573212" cy="106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9" descr="C:\Users\Ludmila Eisová\AppData\Local\Microsoft\Windows\Temporary Internet Files\Content.IE5\U85VJK7C\MC90028078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9288" y="2557463"/>
            <a:ext cx="960437" cy="1217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1" descr="C:\Users\Ludmila Eisová\AppData\Local\Microsoft\Windows\Temporary Internet Files\Content.IE5\QKKEMLWV\MC90042957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1838" y="4070350"/>
            <a:ext cx="1135062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9" name="TextovéPole 8"/>
          <p:cNvSpPr txBox="1">
            <a:spLocks noChangeArrowheads="1"/>
          </p:cNvSpPr>
          <p:nvPr/>
        </p:nvSpPr>
        <p:spPr bwMode="auto">
          <a:xfrm>
            <a:off x="2182813" y="1681163"/>
            <a:ext cx="4017962" cy="5238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Zuzana leze po zemi.</a:t>
            </a:r>
          </a:p>
        </p:txBody>
      </p:sp>
      <p:sp>
        <p:nvSpPr>
          <p:cNvPr id="17420" name="TextovéPole 9"/>
          <p:cNvSpPr txBox="1">
            <a:spLocks noChangeArrowheads="1"/>
          </p:cNvSpPr>
          <p:nvPr/>
        </p:nvSpPr>
        <p:spPr bwMode="auto">
          <a:xfrm>
            <a:off x="2197100" y="2890838"/>
            <a:ext cx="3857625" cy="52228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Táta tapetuje pokoj.</a:t>
            </a:r>
          </a:p>
        </p:txBody>
      </p:sp>
      <p:sp>
        <p:nvSpPr>
          <p:cNvPr id="17421" name="TextovéPole 10"/>
          <p:cNvSpPr txBox="1">
            <a:spLocks noChangeArrowheads="1"/>
          </p:cNvSpPr>
          <p:nvPr/>
        </p:nvSpPr>
        <p:spPr bwMode="auto">
          <a:xfrm>
            <a:off x="2433638" y="4410075"/>
            <a:ext cx="3611562" cy="522288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Je tu leden a zima.</a:t>
            </a:r>
          </a:p>
        </p:txBody>
      </p:sp>
      <p:sp>
        <p:nvSpPr>
          <p:cNvPr id="17422" name="TextovéPole 11"/>
          <p:cNvSpPr txBox="1">
            <a:spLocks noChangeArrowheads="1"/>
          </p:cNvSpPr>
          <p:nvPr/>
        </p:nvSpPr>
        <p:spPr bwMode="auto">
          <a:xfrm>
            <a:off x="1858963" y="5707063"/>
            <a:ext cx="4889500" cy="5238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Táta jede vozem na výlet.</a:t>
            </a:r>
          </a:p>
        </p:txBody>
      </p:sp>
      <p:pic>
        <p:nvPicPr>
          <p:cNvPr id="17423" name="Picture 6" descr="C:\Users\Ludmila Eisová\AppData\Local\Microsoft\Windows\Temporary Internet Files\Content.IE5\MRI1GFC1\MC9004404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80350" y="5438775"/>
            <a:ext cx="817563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4" name="Picture 6" descr="C:\Users\Ludmila Eisová\AppData\Local\Microsoft\Windows\Temporary Internet Files\Content.IE5\MRI1GFC1\MC9004404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9563" y="4175125"/>
            <a:ext cx="817562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5" name="Picture 6" descr="C:\Users\Ludmila Eisová\AppData\Local\Microsoft\Windows\Temporary Internet Files\Content.IE5\MRI1GFC1\MC9004404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54813" y="2913063"/>
            <a:ext cx="817562" cy="109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6" name="Picture 5" descr="C:\Users\Ludmila Eisová\AppData\Local\Microsoft\Windows\Temporary Internet Files\Content.IE5\9367ZOQJ\MC9004344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7050" y="5594350"/>
            <a:ext cx="896938" cy="88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7" name="Picture 5" descr="C:\Users\Ludmila Eisová\AppData\Local\Microsoft\Windows\Temporary Internet Files\Content.IE5\9367ZOQJ\MC9004344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5763" y="4330700"/>
            <a:ext cx="895350" cy="88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8" name="Picture 5" descr="C:\Users\Ludmila Eisová\AppData\Local\Microsoft\Windows\Temporary Internet Files\Content.IE5\9367ZOQJ\MC9004344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75588" y="3097213"/>
            <a:ext cx="896937" cy="88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Obdélník 25"/>
          <p:cNvSpPr/>
          <p:nvPr/>
        </p:nvSpPr>
        <p:spPr>
          <a:xfrm>
            <a:off x="6729413" y="2881313"/>
            <a:ext cx="914400" cy="1104900"/>
          </a:xfrm>
          <a:prstGeom prst="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750050" y="4110038"/>
            <a:ext cx="914400" cy="1106487"/>
          </a:xfrm>
          <a:prstGeom prst="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13550" y="5441950"/>
            <a:ext cx="914400" cy="1106488"/>
          </a:xfrm>
          <a:prstGeom prst="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681788" y="1592263"/>
            <a:ext cx="914400" cy="1106487"/>
          </a:xfrm>
          <a:prstGeom prst="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851775" y="2895600"/>
            <a:ext cx="914400" cy="109061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826375" y="4154488"/>
            <a:ext cx="914400" cy="10906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861300" y="5456238"/>
            <a:ext cx="914400" cy="1092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6" grpId="0" animBg="1"/>
      <p:bldP spid="26" grpId="0" animBg="1"/>
      <p:bldP spid="27" grpId="0" animBg="1"/>
      <p:bldP spid="28" grpId="0" animBg="1"/>
      <p:bldP spid="5" grpId="0" animBg="1"/>
      <p:bldP spid="29" grpId="0" animBg="1"/>
      <p:bldP spid="30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 txBox="1">
            <a:spLocks/>
          </p:cNvSpPr>
          <p:nvPr/>
        </p:nvSpPr>
        <p:spPr bwMode="auto">
          <a:xfrm>
            <a:off x="323850" y="620713"/>
            <a:ext cx="8362950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Anotace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3. list</a:t>
            </a:r>
            <a:r>
              <a:rPr lang="cs-CZ" sz="3200"/>
              <a:t> –</a:t>
            </a:r>
            <a:r>
              <a:rPr lang="cs-CZ" sz="2400"/>
              <a:t> Čtení slov, přepis hůlkovým písmem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4. list –  Čtení složených slov, doplnění písmen do věty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5. list –  Čtení vět, porozumění textu, rozhodnutí                           o    pravdivosti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Prezentace obsahuje animaci.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895350" y="884238"/>
            <a:ext cx="42195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Použité zdroje:</a:t>
            </a:r>
          </a:p>
          <a:p>
            <a:r>
              <a:rPr lang="cs-CZ" sz="2800"/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156</TotalTime>
  <Words>175</Words>
  <Application>Microsoft Office PowerPoint</Application>
  <PresentationFormat>On-screen Show (4:3)</PresentationFormat>
  <Paragraphs>72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6" baseType="lpstr">
      <vt:lpstr>Verdana</vt:lpstr>
      <vt:lpstr>Arial</vt:lpstr>
      <vt:lpstr>Bodoni MT</vt:lpstr>
      <vt:lpstr>Wingdings 2</vt:lpstr>
      <vt:lpstr>Calibri</vt:lpstr>
      <vt:lpstr>Corbel</vt:lpstr>
      <vt:lpstr>Carnival</vt:lpstr>
      <vt:lpstr>Carnival</vt:lpstr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DUM</cp:lastModifiedBy>
  <cp:revision>18</cp:revision>
  <dcterms:created xsi:type="dcterms:W3CDTF">2013-01-15T19:41:09Z</dcterms:created>
  <dcterms:modified xsi:type="dcterms:W3CDTF">2013-02-28T18:04:14Z</dcterms:modified>
</cp:coreProperties>
</file>