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507CD5-D99C-46DE-BB3A-DDA54CB54EA8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2F4ECF-BA66-4BDC-B95C-D26C2AAA7A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2F4ECF-BA66-4BDC-B95C-D26C2AAA7AD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1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3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cz.ingfondy.eu/export/ing/fund_graph.asp?isin=LU0082087353&amp;date_from=01.01.2013&amp;date_to=21.02.201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VY_32_INOVACE_113.MAT.02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Funkce - úvod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113.MAT.02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:Funkce - úvod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341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21. 2.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Funkce, definiční obor, </a:t>
            </a:r>
            <a:r>
              <a:rPr lang="cs-CZ" sz="2800" dirty="0" err="1" smtClean="0"/>
              <a:t>obor</a:t>
            </a:r>
            <a:r>
              <a:rPr lang="cs-CZ" sz="2800" dirty="0" smtClean="0"/>
              <a:t> hodnot, graf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opakuje </a:t>
            </a:r>
            <a:r>
              <a:rPr lang="cs-CZ" sz="2800" smtClean="0"/>
              <a:t>pojmy funkce, definiční </a:t>
            </a:r>
            <a:r>
              <a:rPr lang="cs-CZ" sz="2800" dirty="0" smtClean="0"/>
              <a:t>obor, </a:t>
            </a:r>
            <a:r>
              <a:rPr lang="cs-CZ" sz="2800" dirty="0" err="1" smtClean="0"/>
              <a:t>obor</a:t>
            </a:r>
            <a:r>
              <a:rPr lang="cs-CZ" sz="2800" dirty="0" smtClean="0"/>
              <a:t> hodnot, graf. Obsahuje dva řešené příklady na lineární funkce s absolutní hodnotou. 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Opakování základních pojmy</a:t>
            </a:r>
          </a:p>
          <a:p>
            <a:r>
              <a:rPr lang="cs-CZ" dirty="0" smtClean="0"/>
              <a:t>D(f), H(f), graf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Definice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Funkce f je předpis, kterým se každému x</a:t>
            </a:r>
            <a:r>
              <a:rPr lang="cs-CZ" dirty="0" smtClean="0">
                <a:sym typeface="Symbol"/>
              </a:rPr>
              <a:t></a:t>
            </a:r>
            <a:r>
              <a:rPr lang="cs-CZ" dirty="0" err="1" smtClean="0">
                <a:sym typeface="Symbol"/>
              </a:rPr>
              <a:t>D</a:t>
            </a:r>
            <a:r>
              <a:rPr lang="cs-CZ" baseline="-25000" dirty="0" err="1" smtClean="0">
                <a:sym typeface="Symbol"/>
              </a:rPr>
              <a:t>f</a:t>
            </a:r>
            <a:r>
              <a:rPr lang="cs-CZ" dirty="0" smtClean="0">
                <a:sym typeface="Symbol"/>
              </a:rPr>
              <a:t> přiřazuje právě jedna hodnota y</a:t>
            </a:r>
            <a:r>
              <a:rPr lang="cs-CZ" dirty="0" err="1" smtClean="0">
                <a:sym typeface="Symbol"/>
              </a:rPr>
              <a:t>H</a:t>
            </a:r>
            <a:r>
              <a:rPr lang="cs-CZ" baseline="-25000" dirty="0" err="1" smtClean="0">
                <a:sym typeface="Symbol"/>
              </a:rPr>
              <a:t>f</a:t>
            </a:r>
            <a:endParaRPr lang="cs-CZ" baseline="-25000" dirty="0" smtClean="0">
              <a:sym typeface="Symbol"/>
            </a:endParaRPr>
          </a:p>
          <a:p>
            <a:endParaRPr lang="cs-CZ" baseline="-25000" dirty="0" smtClean="0">
              <a:sym typeface="Symbol"/>
            </a:endParaRPr>
          </a:p>
          <a:p>
            <a:pPr lvl="1">
              <a:buFont typeface="Wingdings" pitchFamily="2" charset="2"/>
              <a:buChar char="§"/>
            </a:pPr>
            <a:r>
              <a:rPr lang="cs-CZ" dirty="0" err="1" smtClean="0">
                <a:sym typeface="Symbol"/>
              </a:rPr>
              <a:t>D</a:t>
            </a:r>
            <a:r>
              <a:rPr lang="cs-CZ" baseline="-25000" dirty="0" err="1" smtClean="0">
                <a:sym typeface="Symbol"/>
              </a:rPr>
              <a:t>f</a:t>
            </a:r>
            <a:r>
              <a:rPr lang="cs-CZ" baseline="-25000" dirty="0" smtClean="0">
                <a:sym typeface="Symbol"/>
              </a:rPr>
              <a:t> </a:t>
            </a:r>
            <a:r>
              <a:rPr lang="cs-CZ" dirty="0" smtClean="0">
                <a:sym typeface="Symbol"/>
              </a:rPr>
              <a:t>definiční obor =</a:t>
            </a:r>
            <a:r>
              <a:rPr lang="en-US" dirty="0" smtClean="0">
                <a:sym typeface="Symbol"/>
              </a:rPr>
              <a:t>{</a:t>
            </a:r>
            <a:r>
              <a:rPr lang="cs-CZ" dirty="0" smtClean="0">
                <a:sym typeface="Symbol"/>
              </a:rPr>
              <a:t> x</a:t>
            </a:r>
            <a:r>
              <a:rPr lang="en-US" dirty="0" smtClean="0">
                <a:sym typeface="Symbol"/>
              </a:rPr>
              <a:t>; [x, y]</a:t>
            </a:r>
            <a:r>
              <a:rPr lang="cs-CZ" dirty="0" smtClean="0">
                <a:sym typeface="Symbol"/>
              </a:rPr>
              <a:t> </a:t>
            </a:r>
            <a:r>
              <a:rPr lang="en-US" dirty="0" smtClean="0">
                <a:sym typeface="Symbol"/>
              </a:rPr>
              <a:t>f}</a:t>
            </a:r>
            <a:r>
              <a:rPr lang="cs-CZ" dirty="0" smtClean="0">
                <a:sym typeface="Symbol"/>
              </a:rPr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err="1" smtClean="0">
                <a:sym typeface="Symbol"/>
              </a:rPr>
              <a:t>H</a:t>
            </a:r>
            <a:r>
              <a:rPr lang="cs-CZ" baseline="-25000" dirty="0" err="1" smtClean="0">
                <a:sym typeface="Symbol"/>
              </a:rPr>
              <a:t>f</a:t>
            </a:r>
            <a:r>
              <a:rPr lang="cs-CZ" baseline="-25000" dirty="0" smtClean="0">
                <a:sym typeface="Symbol"/>
              </a:rPr>
              <a:t> </a:t>
            </a:r>
            <a:r>
              <a:rPr lang="cs-CZ" dirty="0" smtClean="0">
                <a:sym typeface="Symbol"/>
              </a:rPr>
              <a:t>obor hodnot =</a:t>
            </a:r>
            <a:r>
              <a:rPr lang="en-US" dirty="0" smtClean="0">
                <a:sym typeface="Symbol"/>
              </a:rPr>
              <a:t>{</a:t>
            </a:r>
            <a:r>
              <a:rPr lang="cs-CZ" dirty="0" smtClean="0">
                <a:sym typeface="Symbol"/>
              </a:rPr>
              <a:t> </a:t>
            </a:r>
            <a:r>
              <a:rPr lang="en-US" dirty="0" smtClean="0">
                <a:sym typeface="Symbol"/>
              </a:rPr>
              <a:t>y; [x, y]</a:t>
            </a:r>
            <a:r>
              <a:rPr lang="cs-CZ" dirty="0" smtClean="0">
                <a:sym typeface="Symbol"/>
              </a:rPr>
              <a:t> </a:t>
            </a:r>
            <a:r>
              <a:rPr lang="en-US" dirty="0" smtClean="0">
                <a:sym typeface="Symbol"/>
              </a:rPr>
              <a:t>f}</a:t>
            </a:r>
            <a:r>
              <a:rPr lang="cs-CZ" dirty="0" smtClean="0">
                <a:sym typeface="Symbol"/>
              </a:rPr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sym typeface="Symbol"/>
              </a:rPr>
              <a:t>graf funkce je množina všech </a:t>
            </a:r>
            <a:r>
              <a:rPr lang="en-US" dirty="0" smtClean="0">
                <a:sym typeface="Symbol"/>
              </a:rPr>
              <a:t>[</a:t>
            </a:r>
            <a:r>
              <a:rPr lang="cs-CZ" dirty="0" smtClean="0">
                <a:sym typeface="Symbol"/>
              </a:rPr>
              <a:t>x, y</a:t>
            </a:r>
            <a:r>
              <a:rPr lang="en-US" dirty="0" smtClean="0">
                <a:sym typeface="Symbol"/>
              </a:rPr>
              <a:t>]</a:t>
            </a:r>
            <a:r>
              <a:rPr lang="cs-CZ" dirty="0" smtClean="0">
                <a:sym typeface="Symbol"/>
              </a:rPr>
              <a:t> f zakreslených v soustavě souřadnic </a:t>
            </a:r>
            <a:r>
              <a:rPr lang="cs-CZ" dirty="0" err="1" smtClean="0">
                <a:sym typeface="Symbol"/>
              </a:rPr>
              <a:t>Oxy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Matematické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lineární</a:t>
            </a:r>
          </a:p>
          <a:p>
            <a:r>
              <a:rPr lang="cs-CZ" dirty="0" smtClean="0"/>
              <a:t>konstantní</a:t>
            </a:r>
          </a:p>
          <a:p>
            <a:r>
              <a:rPr lang="cs-CZ" dirty="0" smtClean="0"/>
              <a:t>kvadratická</a:t>
            </a:r>
          </a:p>
          <a:p>
            <a:r>
              <a:rPr lang="cs-CZ" dirty="0" smtClean="0"/>
              <a:t>lineární s absolutní hodnotou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Funkce empirické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vznikají skutečným měřením nebo zjišťováním hodnot</a:t>
            </a:r>
          </a:p>
          <a:p>
            <a:r>
              <a:rPr lang="cs-CZ" dirty="0" smtClean="0"/>
              <a:t>ekonomické zjišťování </a:t>
            </a:r>
          </a:p>
          <a:p>
            <a:pPr lvl="1"/>
            <a:r>
              <a:rPr lang="cs-CZ" dirty="0" smtClean="0"/>
              <a:t>cena akcií v určitém období</a:t>
            </a:r>
          </a:p>
          <a:p>
            <a:pPr lvl="1"/>
            <a:r>
              <a:rPr lang="cs-CZ" dirty="0" smtClean="0"/>
              <a:t>kurz koruny ČNB</a:t>
            </a:r>
          </a:p>
          <a:p>
            <a:pPr lvl="1"/>
            <a:r>
              <a:rPr lang="cs-CZ" dirty="0" smtClean="0"/>
              <a:t>cena zlata na burze</a:t>
            </a:r>
          </a:p>
          <a:p>
            <a:r>
              <a:rPr lang="cs-CZ" dirty="0" smtClean="0"/>
              <a:t>fyzikální a jiná měření</a:t>
            </a:r>
          </a:p>
          <a:p>
            <a:pPr lvl="1"/>
            <a:r>
              <a:rPr lang="cs-CZ" dirty="0" smtClean="0"/>
              <a:t>měření teploty během dne</a:t>
            </a:r>
          </a:p>
          <a:p>
            <a:pPr lvl="1"/>
            <a:r>
              <a:rPr lang="cs-CZ" dirty="0" smtClean="0"/>
              <a:t>měření vlhkosti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Empirický graf ceny akcií</a:t>
            </a:r>
            <a:endParaRPr lang="cs-CZ" dirty="0"/>
          </a:p>
        </p:txBody>
      </p:sp>
      <p:pic>
        <p:nvPicPr>
          <p:cNvPr id="6" name="Zástupný symbol pro obsah 5" descr="prices_historical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754276"/>
            <a:ext cx="7407734" cy="4339020"/>
          </a:xfrm>
        </p:spPr>
      </p:pic>
      <p:sp>
        <p:nvSpPr>
          <p:cNvPr id="7" name="Obdélník 6"/>
          <p:cNvSpPr/>
          <p:nvPr/>
        </p:nvSpPr>
        <p:spPr>
          <a:xfrm>
            <a:off x="1907704" y="6093296"/>
            <a:ext cx="64087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https://cz.ingfondy.eu/export/ing/fund_graph.asp?isin=LU0082087353&amp;date_from=01.01.2013&amp;date_to=21.02.2013</a:t>
            </a:r>
            <a:endParaRPr lang="cs-CZ" sz="800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1835696" y="4077072"/>
            <a:ext cx="2376264" cy="792088"/>
          </a:xfrm>
          <a:prstGeom prst="wedgeRoundRectCallout">
            <a:avLst>
              <a:gd name="adj1" fmla="val 36452"/>
              <a:gd name="adj2" fmla="val 14807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Definiční obor </a:t>
            </a:r>
          </a:p>
          <a:p>
            <a:pPr algn="ctr"/>
            <a:r>
              <a:rPr lang="cs-CZ" dirty="0" smtClean="0"/>
              <a:t>od 2.1. do 20. 2. 2013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4355976" y="2132856"/>
            <a:ext cx="2808312" cy="792088"/>
          </a:xfrm>
          <a:prstGeom prst="wedgeRoundRectCallout">
            <a:avLst>
              <a:gd name="adj1" fmla="val 59960"/>
              <a:gd name="adj2" fmla="val 9506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 hodnot</a:t>
            </a:r>
          </a:p>
          <a:p>
            <a:pPr algn="ctr"/>
            <a:r>
              <a:rPr lang="cs-CZ" dirty="0" smtClean="0"/>
              <a:t>od 2600,23 do 2747,67 Kč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Funkce s absolutní hodnotou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Zakreslete graf funkce</a:t>
            </a:r>
          </a:p>
          <a:p>
            <a:r>
              <a:rPr lang="cs-CZ" dirty="0" smtClean="0"/>
              <a:t>Řešíme podle definice absolutní hodnoty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932040" y="1628800"/>
          <a:ext cx="1872208" cy="624069"/>
        </p:xfrm>
        <a:graphic>
          <a:graphicData uri="http://schemas.openxmlformats.org/presentationml/2006/ole">
            <p:oleObj spid="_x0000_s1026" name="Rovnice" r:id="rId3" imgW="685800" imgH="2286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123728" y="2996952"/>
          <a:ext cx="3600400" cy="953047"/>
        </p:xfrm>
        <a:graphic>
          <a:graphicData uri="http://schemas.openxmlformats.org/presentationml/2006/ole">
            <p:oleObj spid="_x0000_s1027" name="Rovnice" r:id="rId4" imgW="1726920" imgH="45720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907704" y="4437112"/>
          <a:ext cx="5400675" cy="900112"/>
        </p:xfrm>
        <a:graphic>
          <a:graphicData uri="http://schemas.openxmlformats.org/presentationml/2006/ole">
            <p:oleObj spid="_x0000_s1028" name="Rovnice" r:id="rId5" imgW="2590560" imgH="43164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1835696" y="2852936"/>
            <a:ext cx="410445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Definice absolutní hodnoty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835696" y="4437112"/>
            <a:ext cx="55446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Odstranění absolutní hodnoty podle definice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Tabulka hodnot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348880"/>
          <a:ext cx="815759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1518"/>
                <a:gridCol w="1631518"/>
                <a:gridCol w="1631518"/>
                <a:gridCol w="1631518"/>
                <a:gridCol w="163151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 x&gt;=0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996952"/>
          <a:ext cx="822960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Y=2-3x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4293096"/>
          <a:ext cx="82296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x&lt;=0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4869160"/>
          <a:ext cx="822960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Y=2+3x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467544" y="1700808"/>
          <a:ext cx="3917950" cy="423862"/>
        </p:xfrm>
        <a:graphic>
          <a:graphicData uri="http://schemas.openxmlformats.org/presentationml/2006/ole">
            <p:oleObj spid="_x0000_s6146" name="Rovnice" r:id="rId3" imgW="1879560" imgH="203040" progId="Equation.3">
              <p:embed/>
            </p:oleObj>
          </a:graphicData>
        </a:graphic>
      </p:graphicFrame>
      <p:graphicFrame>
        <p:nvGraphicFramePr>
          <p:cNvPr id="9" name="Object 2"/>
          <p:cNvGraphicFramePr>
            <a:graphicFrameLocks noChangeAspect="1"/>
          </p:cNvGraphicFramePr>
          <p:nvPr/>
        </p:nvGraphicFramePr>
        <p:xfrm>
          <a:off x="539552" y="3645024"/>
          <a:ext cx="4831739" cy="392336"/>
        </p:xfrm>
        <a:graphic>
          <a:graphicData uri="http://schemas.openxmlformats.org/presentationml/2006/ole">
            <p:oleObj spid="_x0000_s6147" name="Rovnice" r:id="rId4" imgW="18921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 a jeho vlastnosti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45974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429000"/>
            <a:ext cx="4589341" cy="276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oblený obdélníkový popisek 6"/>
          <p:cNvSpPr/>
          <p:nvPr/>
        </p:nvSpPr>
        <p:spPr>
          <a:xfrm>
            <a:off x="1331640" y="4797152"/>
            <a:ext cx="2016224" cy="792088"/>
          </a:xfrm>
          <a:prstGeom prst="wedgeRoundRectCallout">
            <a:avLst>
              <a:gd name="adj1" fmla="val 126793"/>
              <a:gd name="adj2" fmla="val -7296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Definiční obor 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 smtClean="0"/>
              <a:t>=R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372200" y="1556792"/>
            <a:ext cx="1944216" cy="720080"/>
          </a:xfrm>
          <a:prstGeom prst="wedgeRoundRectCallout">
            <a:avLst>
              <a:gd name="adj1" fmla="val -25843"/>
              <a:gd name="adj2" fmla="val 5083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 hodnot </a:t>
            </a:r>
          </a:p>
          <a:p>
            <a:pPr algn="ctr"/>
            <a:r>
              <a:rPr lang="cs-CZ" dirty="0" smtClean="0"/>
              <a:t>H(f)=(-</a:t>
            </a:r>
            <a:r>
              <a:rPr lang="cs-CZ" dirty="0" smtClean="0">
                <a:sym typeface="Symbol"/>
              </a:rPr>
              <a:t>;2&gt;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6444208" y="2636912"/>
            <a:ext cx="2088232" cy="576064"/>
          </a:xfrm>
          <a:prstGeom prst="wedgeRoundRectCallout">
            <a:avLst>
              <a:gd name="adj1" fmla="val -49785"/>
              <a:gd name="adj2" fmla="val 2016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Funkce má maximum y=2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 zakreslete graf funkce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3131840" y="1628800"/>
          <a:ext cx="2232248" cy="744083"/>
        </p:xfrm>
        <a:graphic>
          <a:graphicData uri="http://schemas.openxmlformats.org/presentationml/2006/ole">
            <p:oleObj spid="_x0000_s3074" name="Rovnice" r:id="rId4" imgW="685800" imgH="22860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103313" y="2708275"/>
          <a:ext cx="6724650" cy="900113"/>
        </p:xfrm>
        <a:graphic>
          <a:graphicData uri="http://schemas.openxmlformats.org/presentationml/2006/ole">
            <p:oleObj spid="_x0000_s3076" name="Rovnice" r:id="rId5" imgW="3225600" imgH="431640" progId="Equation.3">
              <p:embed/>
            </p:oleObj>
          </a:graphicData>
        </a:graphic>
      </p:graphicFrame>
      <p:graphicFrame>
        <p:nvGraphicFramePr>
          <p:cNvPr id="8" name="Object 4"/>
          <p:cNvGraphicFramePr>
            <a:graphicFrameLocks noChangeAspect="1"/>
          </p:cNvGraphicFramePr>
          <p:nvPr/>
        </p:nvGraphicFramePr>
        <p:xfrm>
          <a:off x="2195736" y="4149080"/>
          <a:ext cx="4743450" cy="395288"/>
        </p:xfrm>
        <a:graphic>
          <a:graphicData uri="http://schemas.openxmlformats.org/presentationml/2006/ole">
            <p:oleObj spid="_x0000_s3078" name="Rovnice" r:id="rId6" imgW="2438280" imgH="203040" progId="Equation.3">
              <p:embed/>
            </p:oleObj>
          </a:graphicData>
        </a:graphic>
      </p:graphicFrame>
      <p:graphicFrame>
        <p:nvGraphicFramePr>
          <p:cNvPr id="9" name="Object 4"/>
          <p:cNvGraphicFramePr>
            <a:graphicFrameLocks noChangeAspect="1"/>
          </p:cNvGraphicFramePr>
          <p:nvPr/>
        </p:nvGraphicFramePr>
        <p:xfrm>
          <a:off x="2339752" y="5949280"/>
          <a:ext cx="4422775" cy="766763"/>
        </p:xfrm>
        <a:graphic>
          <a:graphicData uri="http://schemas.openxmlformats.org/presentationml/2006/ole">
            <p:oleObj spid="_x0000_s3079" name="Rovnice" r:id="rId7" imgW="2273040" imgH="39348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2195736" y="5949280"/>
            <a:ext cx="48245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Zjednodušit podmínku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195736" y="4077072"/>
            <a:ext cx="48245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Zjednodušit podmínku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067944" y="1700808"/>
            <a:ext cx="1152128" cy="576064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627784" y="2708920"/>
            <a:ext cx="936104" cy="432048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627784" y="3212976"/>
            <a:ext cx="936104" cy="432048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8" y="2636912"/>
            <a:ext cx="68407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Odstraníme absolutní hodnotu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1043608" y="3212976"/>
            <a:ext cx="68407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Odstraníme absolutní hodnotu</a:t>
            </a:r>
            <a:endParaRPr lang="cs-CZ" sz="2800" dirty="0"/>
          </a:p>
        </p:txBody>
      </p:sp>
      <p:graphicFrame>
        <p:nvGraphicFramePr>
          <p:cNvPr id="17" name="Object 4"/>
          <p:cNvGraphicFramePr>
            <a:graphicFrameLocks noChangeAspect="1"/>
          </p:cNvGraphicFramePr>
          <p:nvPr/>
        </p:nvGraphicFramePr>
        <p:xfrm>
          <a:off x="3707904" y="4581128"/>
          <a:ext cx="1185863" cy="346075"/>
        </p:xfrm>
        <a:graphic>
          <a:graphicData uri="http://schemas.openxmlformats.org/presentationml/2006/ole">
            <p:oleObj spid="_x0000_s3080" name="Rovnice" r:id="rId8" imgW="609480" imgH="177480" progId="Equation.3">
              <p:embed/>
            </p:oleObj>
          </a:graphicData>
        </a:graphic>
      </p:graphicFrame>
      <p:graphicFrame>
        <p:nvGraphicFramePr>
          <p:cNvPr id="18" name="Object 4"/>
          <p:cNvGraphicFramePr>
            <a:graphicFrameLocks noChangeAspect="1"/>
          </p:cNvGraphicFramePr>
          <p:nvPr/>
        </p:nvGraphicFramePr>
        <p:xfrm>
          <a:off x="2771800" y="5013176"/>
          <a:ext cx="3729038" cy="766763"/>
        </p:xfrm>
        <a:graphic>
          <a:graphicData uri="http://schemas.openxmlformats.org/presentationml/2006/ole">
            <p:oleObj spid="_x0000_s3081" name="Rovnice" r:id="rId9" imgW="1917360" imgH="393480" progId="Equation.3">
              <p:embed/>
            </p:oleObj>
          </a:graphicData>
        </a:graphic>
      </p:graphicFrame>
      <p:sp>
        <p:nvSpPr>
          <p:cNvPr id="19" name="Obdélník 18"/>
          <p:cNvSpPr/>
          <p:nvPr/>
        </p:nvSpPr>
        <p:spPr>
          <a:xfrm>
            <a:off x="2195736" y="4581128"/>
            <a:ext cx="48245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Zjednodušit podmínku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2195736" y="5085184"/>
            <a:ext cx="48245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Zjednodušit podmínku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1" animBg="1"/>
      <p:bldP spid="14" grpId="1" animBg="1"/>
      <p:bldP spid="15" grpId="1" animBg="1"/>
      <p:bldP spid="10" grpId="0" animBg="1"/>
      <p:bldP spid="16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Tabulka hodnot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204864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 x&lt;=2/3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2/3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2708920"/>
          <a:ext cx="822960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Y=2-3x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4509120"/>
          <a:ext cx="82296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x&gt;=2/3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2/3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5085184"/>
          <a:ext cx="822960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Y=-2+3x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170" name="Object 4"/>
          <p:cNvGraphicFramePr>
            <a:graphicFrameLocks noChangeAspect="1"/>
          </p:cNvGraphicFramePr>
          <p:nvPr/>
        </p:nvGraphicFramePr>
        <p:xfrm>
          <a:off x="467544" y="1340768"/>
          <a:ext cx="3284537" cy="765175"/>
        </p:xfrm>
        <a:graphic>
          <a:graphicData uri="http://schemas.openxmlformats.org/presentationml/2006/ole">
            <p:oleObj spid="_x0000_s7170" name="Rovnice" r:id="rId3" imgW="1688760" imgH="393480" progId="Equation.3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467544" y="3573016"/>
          <a:ext cx="3433762" cy="766763"/>
        </p:xfrm>
        <a:graphic>
          <a:graphicData uri="http://schemas.openxmlformats.org/presentationml/2006/ole">
            <p:oleObj spid="_x0000_s7171" name="Rovnice" r:id="rId4" imgW="17650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 a jeho vlastnosti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45974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356992"/>
            <a:ext cx="45974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aoblený obdélníkový popisek 9"/>
          <p:cNvSpPr/>
          <p:nvPr/>
        </p:nvSpPr>
        <p:spPr>
          <a:xfrm>
            <a:off x="1331640" y="4797152"/>
            <a:ext cx="2016224" cy="792088"/>
          </a:xfrm>
          <a:prstGeom prst="wedgeRoundRectCallout">
            <a:avLst>
              <a:gd name="adj1" fmla="val 109207"/>
              <a:gd name="adj2" fmla="val 7074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Definiční obor  </a:t>
            </a:r>
            <a:r>
              <a:rPr lang="cs-CZ" dirty="0" err="1" smtClean="0"/>
              <a:t>D</a:t>
            </a:r>
            <a:r>
              <a:rPr lang="cs-CZ" baseline="-25000" dirty="0" err="1" smtClean="0"/>
              <a:t>f</a:t>
            </a:r>
            <a:r>
              <a:rPr lang="cs-CZ" dirty="0" smtClean="0"/>
              <a:t>=R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444208" y="2636912"/>
            <a:ext cx="2088232" cy="576064"/>
          </a:xfrm>
          <a:prstGeom prst="wedgeRoundRectCallout">
            <a:avLst>
              <a:gd name="adj1" fmla="val -49785"/>
              <a:gd name="adj2" fmla="val 2016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Funkce má minimum y=0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6372200" y="1556792"/>
            <a:ext cx="1944216" cy="720080"/>
          </a:xfrm>
          <a:prstGeom prst="wedgeRoundRectCallout">
            <a:avLst>
              <a:gd name="adj1" fmla="val -25843"/>
              <a:gd name="adj2" fmla="val 5083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 hodnot </a:t>
            </a:r>
          </a:p>
          <a:p>
            <a:pPr algn="ctr"/>
            <a:r>
              <a:rPr lang="cs-CZ" dirty="0" smtClean="0"/>
              <a:t>H(f)=&lt;0; </a:t>
            </a:r>
            <a:r>
              <a:rPr lang="cs-CZ" dirty="0" smtClean="0">
                <a:sym typeface="Symbol"/>
              </a:rPr>
              <a:t>)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Grafem lineární funkce s absolutní hodnotou  je lomená čára</a:t>
            </a:r>
          </a:p>
          <a:p>
            <a:r>
              <a:rPr lang="cs-CZ" dirty="0" smtClean="0"/>
              <a:t>Řešíme odstraněním </a:t>
            </a:r>
            <a:r>
              <a:rPr lang="cs-CZ" dirty="0" err="1" smtClean="0"/>
              <a:t>abs</a:t>
            </a:r>
            <a:r>
              <a:rPr lang="cs-CZ" dirty="0" smtClean="0"/>
              <a:t>. hodnoty</a:t>
            </a:r>
          </a:p>
          <a:p>
            <a:r>
              <a:rPr lang="cs-CZ" dirty="0" smtClean="0"/>
              <a:t>Bod zlomu je nulovém bodě x</a:t>
            </a:r>
          </a:p>
          <a:p>
            <a:r>
              <a:rPr lang="cs-CZ" dirty="0" smtClean="0"/>
              <a:t>D(f)  =R pokud není zadáno jinak</a:t>
            </a:r>
          </a:p>
          <a:p>
            <a:r>
              <a:rPr lang="cs-CZ" dirty="0" smtClean="0"/>
              <a:t>H(f) určujeme podle grafu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marL="0" indent="0"/>
            <a:r>
              <a:rPr lang="cs-CZ" sz="1800" i="1" dirty="0" smtClean="0"/>
              <a:t>Matematika pro netechnické obory SOŠ a SOU</a:t>
            </a:r>
            <a:r>
              <a:rPr lang="cs-CZ" sz="1800" dirty="0" smtClean="0"/>
              <a:t>. 2005.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 4: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2005. Učebnice pro střední školy. ISBN 80-7196-057-8. </a:t>
            </a:r>
          </a:p>
          <a:p>
            <a:pPr marL="0" indent="0"/>
            <a:r>
              <a:rPr lang="cs-CZ" sz="1800" dirty="0" smtClean="0">
                <a:hlinkClick r:id="rId2"/>
              </a:rPr>
              <a:t>https://cz.ingfondy.eu/export/ing/fund_graph.asp?isin=LU0082087353&amp;date_from=01.01.2013&amp;date_to=21.02.2013</a:t>
            </a:r>
            <a:endParaRPr lang="cs-CZ" sz="1800" dirty="0" smtClean="0"/>
          </a:p>
          <a:p>
            <a:pPr marL="0" indent="0"/>
            <a:r>
              <a:rPr lang="cs-CZ" sz="1800" dirty="0" smtClean="0"/>
              <a:t>Ostatní materiály včetně obrázků pokud není uvedeno jinak jsou dílem autora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400</Words>
  <Application>Microsoft Office PowerPoint</Application>
  <PresentationFormat>Předvádění na obrazovce (4:3)</PresentationFormat>
  <Paragraphs>125</Paragraphs>
  <Slides>15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Rovnice</vt:lpstr>
      <vt:lpstr>Snímek 1</vt:lpstr>
      <vt:lpstr>Snímek 2</vt:lpstr>
      <vt:lpstr>Funkce</vt:lpstr>
      <vt:lpstr>Definice funkce</vt:lpstr>
      <vt:lpstr>Matematické funkce</vt:lpstr>
      <vt:lpstr>Funkce empirické</vt:lpstr>
      <vt:lpstr>Empirický graf ceny akcií</vt:lpstr>
      <vt:lpstr>Funkce s absolutní hodnotou</vt:lpstr>
      <vt:lpstr>Tabulka hodnot</vt:lpstr>
      <vt:lpstr>Graf a jeho vlastnosti</vt:lpstr>
      <vt:lpstr>Úkol: zakreslete graf funkce</vt:lpstr>
      <vt:lpstr>Tabulka hodnot</vt:lpstr>
      <vt:lpstr>Graf a jeho vlastnosti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Střechová Ivana</dc:creator>
  <cp:lastModifiedBy>zstrechi</cp:lastModifiedBy>
  <cp:revision>28</cp:revision>
  <dcterms:created xsi:type="dcterms:W3CDTF">2013-02-20T10:17:03Z</dcterms:created>
  <dcterms:modified xsi:type="dcterms:W3CDTF">2013-03-01T11:02:35Z</dcterms:modified>
</cp:coreProperties>
</file>