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2" r:id="rId18"/>
  </p:sldIdLst>
  <p:sldSz cx="9144000" cy="6858000" type="screen4x3"/>
  <p:notesSz cx="6888163" cy="100203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9.wmf"/><Relationship Id="rId4" Type="http://schemas.openxmlformats.org/officeDocument/2006/relationships/image" Target="../media/image21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902075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108273-E045-4A01-8C71-C77207E1C654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517063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902075" y="9517063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58C120-9422-4061-9A18-3F7D9376B8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3227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101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101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632C6E8B-9EED-46C4-8FA6-5A09BB044D44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9800" y="750888"/>
            <a:ext cx="5008563" cy="37576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8817" y="4759643"/>
            <a:ext cx="5510530" cy="4509135"/>
          </a:xfrm>
          <a:prstGeom prst="rect">
            <a:avLst/>
          </a:prstGeom>
        </p:spPr>
        <p:txBody>
          <a:bodyPr vert="horz" lIns="96616" tIns="48308" rIns="96616" bIns="48308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517546"/>
            <a:ext cx="2984871" cy="501015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901698" y="9517546"/>
            <a:ext cx="2984871" cy="501015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5D077EE4-9CA3-48DB-89E3-79EDEC567B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640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DE68F-58E2-4175-8234-306CDFDABCB9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724C1-A154-4B43-A827-DFB12B9EA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DE68F-58E2-4175-8234-306CDFDABCB9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724C1-A154-4B43-A827-DFB12B9EA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DE68F-58E2-4175-8234-306CDFDABCB9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724C1-A154-4B43-A827-DFB12B9EA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DE68F-58E2-4175-8234-306CDFDABCB9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724C1-A154-4B43-A827-DFB12B9EA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DE68F-58E2-4175-8234-306CDFDABCB9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724C1-A154-4B43-A827-DFB12B9EA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DE68F-58E2-4175-8234-306CDFDABCB9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724C1-A154-4B43-A827-DFB12B9EA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DE68F-58E2-4175-8234-306CDFDABCB9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724C1-A154-4B43-A827-DFB12B9EA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DE68F-58E2-4175-8234-306CDFDABCB9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724C1-A154-4B43-A827-DFB12B9EA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DE68F-58E2-4175-8234-306CDFDABCB9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724C1-A154-4B43-A827-DFB12B9EA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DE68F-58E2-4175-8234-306CDFDABCB9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724C1-A154-4B43-A827-DFB12B9EA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DE68F-58E2-4175-8234-306CDFDABCB9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724C1-A154-4B43-A827-DFB12B9EA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5DE68F-58E2-4175-8234-306CDFDABCB9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9724C1-A154-4B43-A827-DFB12B9EA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5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9.bin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7" Type="http://schemas.openxmlformats.org/officeDocument/2006/relationships/image" Target="../media/image16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5.emf"/><Relationship Id="rId5" Type="http://schemas.openxmlformats.org/officeDocument/2006/relationships/image" Target="../media/image14.emf"/><Relationship Id="rId4" Type="http://schemas.openxmlformats.org/officeDocument/2006/relationships/image" Target="../media/image13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12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oleObject" Target="../embeddings/oleObject16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15.bin"/><Relationship Id="rId5" Type="http://schemas.openxmlformats.org/officeDocument/2006/relationships/oleObject" Target="../embeddings/oleObject14.bin"/><Relationship Id="rId4" Type="http://schemas.openxmlformats.org/officeDocument/2006/relationships/oleObject" Target="../embeddings/oleObject13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17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7" Type="http://schemas.openxmlformats.org/officeDocument/2006/relationships/image" Target="../media/image26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25.emf"/><Relationship Id="rId5" Type="http://schemas.openxmlformats.org/officeDocument/2006/relationships/image" Target="../media/image15.emf"/><Relationship Id="rId4" Type="http://schemas.openxmlformats.org/officeDocument/2006/relationships/image" Target="../media/image13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oleObject" Target="../embeddings/oleObject19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0.v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VY_32_INOVACE_114.MAT.02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Nepřímá úměrnost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114.MAT.02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:Nepřímá úměrnost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PowerPoint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 332 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26. 2. 2013</a:t>
            </a:r>
          </a:p>
          <a:p>
            <a:r>
              <a:rPr lang="cs-CZ" sz="2800" b="1" u="sng" dirty="0" smtClean="0"/>
              <a:t>Klíčová slova</a:t>
            </a:r>
            <a:r>
              <a:rPr lang="cs-CZ" sz="2800" dirty="0" smtClean="0"/>
              <a:t>: Nepřímá úměrnost, hyperbola, graf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Prezentace obsahuje slovní úlohu na nepřímou úměrnost. Odvozuje rovnici funkce nepřímá úměrnost. Zobrazuje grafy hyperboly a její některé vlastnosti.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Nepřímá úměrnost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r>
              <a:rPr lang="cs-CZ" dirty="0" smtClean="0"/>
              <a:t>Rovnice funkce, graf a jeho vlastnosti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Nepřímá úměrnost ve slovní úloze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 jak dlouho projede řidič vzdálenost 24 km při různých rychlostech?</a:t>
            </a: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411760" y="3501008"/>
            <a:ext cx="432048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Čím rychleji pojede, </a:t>
            </a:r>
          </a:p>
          <a:p>
            <a:pPr algn="ctr"/>
            <a:r>
              <a:rPr lang="cs-CZ" sz="2800" dirty="0" smtClean="0"/>
              <a:t>tím pojede kratší dobu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 jak dlouho (hod) projede řidič vzdálenost 24 km při různých rychlostech?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23628" y="2924944"/>
          <a:ext cx="6095999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29883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(km/h)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23628" y="4005064"/>
          <a:ext cx="6095999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600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 (hod)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0,48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259632" y="4869160"/>
          <a:ext cx="1404156" cy="504056"/>
        </p:xfrm>
        <a:graphic>
          <a:graphicData uri="http://schemas.openxmlformats.org/presentationml/2006/ole">
            <p:oleObj spid="_x0000_s2060" name="Rovnice" r:id="rId3" imgW="494870" imgH="177646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3779912" y="4559479"/>
          <a:ext cx="936104" cy="1076825"/>
        </p:xfrm>
        <a:graphic>
          <a:graphicData uri="http://schemas.openxmlformats.org/presentationml/2006/ole">
            <p:oleObj spid="_x0000_s2061" name="Rovnice" r:id="rId4" imgW="342751" imgH="393529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6156176" y="4725144"/>
          <a:ext cx="1028183" cy="864095"/>
        </p:xfrm>
        <a:graphic>
          <a:graphicData uri="http://schemas.openxmlformats.org/presentationml/2006/ole">
            <p:oleObj spid="_x0000_s2062" name="Rovnice" r:id="rId5" imgW="469696" imgH="393529" progId="Equation.3">
              <p:embed/>
            </p:oleObj>
          </a:graphicData>
        </a:graphic>
      </p:graphicFrame>
      <p:sp>
        <p:nvSpPr>
          <p:cNvPr id="11" name="Obdélník 10"/>
          <p:cNvSpPr/>
          <p:nvPr/>
        </p:nvSpPr>
        <p:spPr>
          <a:xfrm>
            <a:off x="1187624" y="4725144"/>
            <a:ext cx="1728192" cy="86409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91880" y="4725144"/>
            <a:ext cx="1728192" cy="86409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2160" y="4725144"/>
            <a:ext cx="1368152" cy="8640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Stojí za to překračovat rychlost?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 jak dlouho (min) projede řidič vzdálenost 24 km při různých rychlostech?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59632" y="2924944"/>
          <a:ext cx="609600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298832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(km/h)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259632" y="3429000"/>
          <a:ext cx="609600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149736">
                <a:tc>
                  <a:txBody>
                    <a:bodyPr/>
                    <a:lstStyle/>
                    <a:p>
                      <a:r>
                        <a:rPr lang="cs-CZ" dirty="0" smtClean="0"/>
                        <a:t>t (min)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14,4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28,8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187624" y="4149080"/>
          <a:ext cx="2051050" cy="1117600"/>
        </p:xfrm>
        <a:graphic>
          <a:graphicData uri="http://schemas.openxmlformats.org/presentationml/2006/ole">
            <p:oleObj spid="_x0000_s3081" name="Rovnice" r:id="rId3" imgW="723586" imgH="393529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4283968" y="4149080"/>
          <a:ext cx="1692275" cy="1117600"/>
        </p:xfrm>
        <a:graphic>
          <a:graphicData uri="http://schemas.openxmlformats.org/presentationml/2006/ole">
            <p:oleObj spid="_x0000_s3082" name="Rovnice" r:id="rId4" imgW="596641" imgH="393529" progId="Equation.3">
              <p:embed/>
            </p:oleObj>
          </a:graphicData>
        </a:graphic>
      </p:graphicFrame>
      <p:sp>
        <p:nvSpPr>
          <p:cNvPr id="10" name="Obdélník 9"/>
          <p:cNvSpPr/>
          <p:nvPr/>
        </p:nvSpPr>
        <p:spPr>
          <a:xfrm>
            <a:off x="1043608" y="4149080"/>
            <a:ext cx="2232248" cy="158417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355976" y="4149080"/>
            <a:ext cx="2232248" cy="158417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Definice nepřímé úměrnosti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Nepřímá úměrnost je funkce vyjádřená rovnicí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Příklady: Určete k </a:t>
            </a:r>
            <a:endParaRPr lang="cs-CZ" dirty="0"/>
          </a:p>
        </p:txBody>
      </p:sp>
      <p:graphicFrame>
        <p:nvGraphicFramePr>
          <p:cNvPr id="4098" name="Object 3"/>
          <p:cNvGraphicFramePr>
            <a:graphicFrameLocks noChangeAspect="1"/>
          </p:cNvGraphicFramePr>
          <p:nvPr/>
        </p:nvGraphicFramePr>
        <p:xfrm>
          <a:off x="2339752" y="2420888"/>
          <a:ext cx="3565525" cy="1117600"/>
        </p:xfrm>
        <a:graphic>
          <a:graphicData uri="http://schemas.openxmlformats.org/presentationml/2006/ole">
            <p:oleObj spid="_x0000_s4113" name="Rovnice" r:id="rId3" imgW="1256755" imgH="393529" progId="Equation.3">
              <p:embed/>
            </p:oleObj>
          </a:graphicData>
        </a:graphic>
      </p:graphicFrame>
      <p:graphicFrame>
        <p:nvGraphicFramePr>
          <p:cNvPr id="5" name="Object 3"/>
          <p:cNvGraphicFramePr>
            <a:graphicFrameLocks noChangeAspect="1"/>
          </p:cNvGraphicFramePr>
          <p:nvPr/>
        </p:nvGraphicFramePr>
        <p:xfrm>
          <a:off x="899592" y="4868863"/>
          <a:ext cx="1116013" cy="1117600"/>
        </p:xfrm>
        <a:graphic>
          <a:graphicData uri="http://schemas.openxmlformats.org/presentationml/2006/ole">
            <p:oleObj spid="_x0000_s4114" name="Rovnice" r:id="rId4" imgW="393529" imgH="393529" progId="Equation.3">
              <p:embed/>
            </p:oleObj>
          </a:graphicData>
        </a:graphic>
      </p:graphicFrame>
      <p:graphicFrame>
        <p:nvGraphicFramePr>
          <p:cNvPr id="6" name="Object 3"/>
          <p:cNvGraphicFramePr>
            <a:graphicFrameLocks noChangeAspect="1"/>
          </p:cNvGraphicFramePr>
          <p:nvPr/>
        </p:nvGraphicFramePr>
        <p:xfrm>
          <a:off x="2795737" y="4868863"/>
          <a:ext cx="1404938" cy="1117600"/>
        </p:xfrm>
        <a:graphic>
          <a:graphicData uri="http://schemas.openxmlformats.org/presentationml/2006/ole">
            <p:oleObj spid="_x0000_s4115" name="Rovnice" r:id="rId5" imgW="495085" imgH="393529" progId="Equation.3">
              <p:embed/>
            </p:oleObj>
          </a:graphicData>
        </a:graphic>
      </p:graphicFrame>
      <p:graphicFrame>
        <p:nvGraphicFramePr>
          <p:cNvPr id="7" name="Object 3"/>
          <p:cNvGraphicFramePr>
            <a:graphicFrameLocks noChangeAspect="1"/>
          </p:cNvGraphicFramePr>
          <p:nvPr/>
        </p:nvGraphicFramePr>
        <p:xfrm>
          <a:off x="4980807" y="4868863"/>
          <a:ext cx="1403350" cy="1117600"/>
        </p:xfrm>
        <a:graphic>
          <a:graphicData uri="http://schemas.openxmlformats.org/presentationml/2006/ole">
            <p:oleObj spid="_x0000_s4116" name="Rovnice" r:id="rId6" imgW="495085" imgH="393529" progId="Equation.3">
              <p:embed/>
            </p:oleObj>
          </a:graphicData>
        </a:graphic>
      </p:graphicFrame>
      <p:graphicFrame>
        <p:nvGraphicFramePr>
          <p:cNvPr id="8" name="Object 3"/>
          <p:cNvGraphicFramePr>
            <a:graphicFrameLocks noChangeAspect="1"/>
          </p:cNvGraphicFramePr>
          <p:nvPr/>
        </p:nvGraphicFramePr>
        <p:xfrm>
          <a:off x="7164288" y="4868863"/>
          <a:ext cx="1295400" cy="1117600"/>
        </p:xfrm>
        <a:graphic>
          <a:graphicData uri="http://schemas.openxmlformats.org/presentationml/2006/ole">
            <p:oleObj spid="_x0000_s4117" name="Rovnice" r:id="rId7" imgW="457002" imgH="393529" progId="Equation.3">
              <p:embed/>
            </p:oleObj>
          </a:graphicData>
        </a:graphic>
      </p:graphicFrame>
      <p:sp>
        <p:nvSpPr>
          <p:cNvPr id="9" name="Obdélník 8"/>
          <p:cNvSpPr/>
          <p:nvPr/>
        </p:nvSpPr>
        <p:spPr>
          <a:xfrm>
            <a:off x="755576" y="4797152"/>
            <a:ext cx="1368152" cy="129614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843808" y="4797152"/>
            <a:ext cx="1368152" cy="129614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76056" y="4797152"/>
            <a:ext cx="1368152" cy="129614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36296" y="4797152"/>
            <a:ext cx="1368152" cy="129614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dirty="0" smtClean="0"/>
              <a:t>Úkol: Zakreslete graf funkce</a:t>
            </a:r>
            <a:endParaRPr lang="cs-CZ" dirty="0"/>
          </a:p>
        </p:txBody>
      </p:sp>
      <p:graphicFrame>
        <p:nvGraphicFramePr>
          <p:cNvPr id="5122" name="Object 3"/>
          <p:cNvGraphicFramePr>
            <a:graphicFrameLocks noChangeAspect="1"/>
          </p:cNvGraphicFramePr>
          <p:nvPr/>
        </p:nvGraphicFramePr>
        <p:xfrm>
          <a:off x="6732240" y="332656"/>
          <a:ext cx="1116012" cy="1117600"/>
        </p:xfrm>
        <a:graphic>
          <a:graphicData uri="http://schemas.openxmlformats.org/presentationml/2006/ole">
            <p:oleObj spid="_x0000_s5125" name="Rovnice" r:id="rId3" imgW="393529" imgH="393529" progId="Equation.3">
              <p:embed/>
            </p:oleObj>
          </a:graphicData>
        </a:graphic>
      </p:graphicFrame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9160" y="2204864"/>
            <a:ext cx="7376888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07604" y="2780928"/>
            <a:ext cx="7380000" cy="3451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3933056"/>
            <a:ext cx="7416824" cy="3468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0" y="4581129"/>
            <a:ext cx="7416000" cy="346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Graf funkce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2342" y="1630495"/>
            <a:ext cx="7319315" cy="4465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Hyperbola</a:t>
            </a:r>
            <a:endParaRPr lang="cs-CZ" dirty="0"/>
          </a:p>
        </p:txBody>
      </p:sp>
      <p:pic>
        <p:nvPicPr>
          <p:cNvPr id="717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628800"/>
            <a:ext cx="7319315" cy="4465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7173" name="Object 5"/>
          <p:cNvGraphicFramePr>
            <a:graphicFrameLocks noChangeAspect="1"/>
          </p:cNvGraphicFramePr>
          <p:nvPr/>
        </p:nvGraphicFramePr>
        <p:xfrm>
          <a:off x="5364088" y="1844824"/>
          <a:ext cx="862868" cy="864096"/>
        </p:xfrm>
        <a:graphic>
          <a:graphicData uri="http://schemas.openxmlformats.org/presentationml/2006/ole">
            <p:oleObj spid="_x0000_s7176" name="Rovnice" r:id="rId4" imgW="393529" imgH="39352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Vlastnosti hyperboly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355976" y="1600200"/>
            <a:ext cx="4464496" cy="4781128"/>
          </a:xfrm>
        </p:spPr>
        <p:txBody>
          <a:bodyPr>
            <a:normAutofit/>
          </a:bodyPr>
          <a:lstStyle/>
          <a:p>
            <a:r>
              <a:rPr lang="cs-CZ" dirty="0" smtClean="0"/>
              <a:t>Je to nespojitá křivka</a:t>
            </a:r>
          </a:p>
          <a:p>
            <a:r>
              <a:rPr lang="cs-CZ" dirty="0" smtClean="0"/>
              <a:t>D(f)=R-</a:t>
            </a:r>
            <a:r>
              <a:rPr lang="en-US" dirty="0" smtClean="0"/>
              <a:t>{0}</a:t>
            </a:r>
          </a:p>
          <a:p>
            <a:r>
              <a:rPr lang="en-US" dirty="0" smtClean="0"/>
              <a:t>H</a:t>
            </a:r>
            <a:r>
              <a:rPr lang="cs-CZ" dirty="0" smtClean="0"/>
              <a:t>(f)= R-</a:t>
            </a:r>
            <a:r>
              <a:rPr lang="en-US" dirty="0" smtClean="0"/>
              <a:t>{0}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Graf se blíží k osám x a y, ale neprotne je</a:t>
            </a:r>
            <a:r>
              <a:rPr lang="en-US" dirty="0" smtClean="0"/>
              <a:t> </a:t>
            </a:r>
            <a:endParaRPr lang="cs-CZ" dirty="0" smtClean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4749" y="2348880"/>
            <a:ext cx="3659524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8195" name="Object 3"/>
          <p:cNvGraphicFramePr>
            <a:graphicFrameLocks noChangeAspect="1"/>
          </p:cNvGraphicFramePr>
          <p:nvPr/>
        </p:nvGraphicFramePr>
        <p:xfrm>
          <a:off x="1547664" y="1556792"/>
          <a:ext cx="1296144" cy="719584"/>
        </p:xfrm>
        <a:graphic>
          <a:graphicData uri="http://schemas.openxmlformats.org/presentationml/2006/ole">
            <p:oleObj spid="_x0000_s8208" name="Rovnice" r:id="rId4" imgW="393529" imgH="393529" progId="Equation.3">
              <p:embed/>
            </p:oleObj>
          </a:graphicData>
        </a:graphic>
      </p:graphicFrame>
      <p:graphicFrame>
        <p:nvGraphicFramePr>
          <p:cNvPr id="8197" name="Object 5"/>
          <p:cNvGraphicFramePr>
            <a:graphicFrameLocks noChangeAspect="1"/>
          </p:cNvGraphicFramePr>
          <p:nvPr/>
        </p:nvGraphicFramePr>
        <p:xfrm>
          <a:off x="5580112" y="3212976"/>
          <a:ext cx="1128713" cy="647700"/>
        </p:xfrm>
        <a:graphic>
          <a:graphicData uri="http://schemas.openxmlformats.org/presentationml/2006/ole">
            <p:oleObj spid="_x0000_s8209" name="Rovnice" r:id="rId5" imgW="380835" imgH="393529" progId="Equation.3">
              <p:embed/>
            </p:oleObj>
          </a:graphicData>
        </a:graphic>
      </p:graphicFrame>
      <p:graphicFrame>
        <p:nvGraphicFramePr>
          <p:cNvPr id="14" name="Object 5"/>
          <p:cNvGraphicFramePr>
            <a:graphicFrameLocks noChangeAspect="1"/>
          </p:cNvGraphicFramePr>
          <p:nvPr/>
        </p:nvGraphicFramePr>
        <p:xfrm>
          <a:off x="5364088" y="4293096"/>
          <a:ext cx="2373312" cy="334963"/>
        </p:xfrm>
        <a:graphic>
          <a:graphicData uri="http://schemas.openxmlformats.org/presentationml/2006/ole">
            <p:oleObj spid="_x0000_s8210" name="Rovnice" r:id="rId6" imgW="799753" imgH="203112" progId="Equation.3">
              <p:embed/>
            </p:oleObj>
          </a:graphicData>
        </a:graphic>
      </p:graphicFrame>
      <p:graphicFrame>
        <p:nvGraphicFramePr>
          <p:cNvPr id="15" name="Object 5"/>
          <p:cNvGraphicFramePr>
            <a:graphicFrameLocks noChangeAspect="1"/>
          </p:cNvGraphicFramePr>
          <p:nvPr/>
        </p:nvGraphicFramePr>
        <p:xfrm>
          <a:off x="5508104" y="3933056"/>
          <a:ext cx="1581150" cy="292100"/>
        </p:xfrm>
        <a:graphic>
          <a:graphicData uri="http://schemas.openxmlformats.org/presentationml/2006/ole">
            <p:oleObj spid="_x0000_s8211" name="Rovnice" r:id="rId7" imgW="532937" imgH="177646" progId="Equation.3">
              <p:embed/>
            </p:oleObj>
          </a:graphicData>
        </a:graphic>
      </p:graphicFrame>
      <p:sp>
        <p:nvSpPr>
          <p:cNvPr id="16" name="Obdélník 15"/>
          <p:cNvSpPr/>
          <p:nvPr/>
        </p:nvSpPr>
        <p:spPr>
          <a:xfrm>
            <a:off x="4644008" y="5661248"/>
            <a:ext cx="388843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Osy x a y jsou asymptoty hyperboly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1700808"/>
            <a:ext cx="5544616" cy="33359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Vlastnosti hyperboly</a:t>
            </a:r>
            <a:endParaRPr lang="cs-CZ" dirty="0"/>
          </a:p>
        </p:txBody>
      </p:sp>
      <p:graphicFrame>
        <p:nvGraphicFramePr>
          <p:cNvPr id="8195" name="Object 3"/>
          <p:cNvGraphicFramePr>
            <a:graphicFrameLocks noChangeAspect="1"/>
          </p:cNvGraphicFramePr>
          <p:nvPr/>
        </p:nvGraphicFramePr>
        <p:xfrm>
          <a:off x="5940152" y="1916832"/>
          <a:ext cx="792088" cy="439746"/>
        </p:xfrm>
        <a:graphic>
          <a:graphicData uri="http://schemas.openxmlformats.org/presentationml/2006/ole">
            <p:oleObj spid="_x0000_s9221" name="Rovnice" r:id="rId4" imgW="393529" imgH="393529" progId="Equation.3">
              <p:embed/>
            </p:oleObj>
          </a:graphicData>
        </a:graphic>
      </p:graphicFrame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1115616" y="5229201"/>
            <a:ext cx="6696744" cy="79208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Souměrná podle osy II. a IV. kvadrantu</a:t>
            </a:r>
          </a:p>
          <a:p>
            <a:r>
              <a:rPr lang="cs-CZ" dirty="0" smtClean="0"/>
              <a:t>Souměrná podle středu souměrnosti S=</a:t>
            </a:r>
            <a:r>
              <a:rPr lang="en-US" dirty="0" smtClean="0"/>
              <a:t>[0</a:t>
            </a:r>
            <a:r>
              <a:rPr lang="cs-CZ" dirty="0" smtClean="0"/>
              <a:t>;</a:t>
            </a:r>
            <a:r>
              <a:rPr lang="en-US" dirty="0" smtClean="0"/>
              <a:t>0]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dirty="0" smtClean="0"/>
              <a:t>Úkol: </a:t>
            </a:r>
            <a:r>
              <a:rPr lang="cs-CZ" dirty="0" err="1" smtClean="0"/>
              <a:t>Zakresle</a:t>
            </a:r>
            <a:r>
              <a:rPr lang="cs-CZ" dirty="0" smtClean="0"/>
              <a:t> graf funkce</a:t>
            </a:r>
            <a:endParaRPr lang="cs-CZ" dirty="0"/>
          </a:p>
        </p:txBody>
      </p:sp>
      <p:graphicFrame>
        <p:nvGraphicFramePr>
          <p:cNvPr id="5122" name="Object 3"/>
          <p:cNvGraphicFramePr>
            <a:graphicFrameLocks noChangeAspect="1"/>
          </p:cNvGraphicFramePr>
          <p:nvPr/>
        </p:nvGraphicFramePr>
        <p:xfrm>
          <a:off x="6588125" y="333375"/>
          <a:ext cx="1404938" cy="1117600"/>
        </p:xfrm>
        <a:graphic>
          <a:graphicData uri="http://schemas.openxmlformats.org/presentationml/2006/ole">
            <p:oleObj spid="_x0000_s11269" name="Rovnice" r:id="rId3" imgW="495085" imgH="393529" progId="Equation.3">
              <p:embed/>
            </p:oleObj>
          </a:graphicData>
        </a:graphic>
      </p:graphicFrame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9160" y="2204864"/>
            <a:ext cx="7376888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3933056"/>
            <a:ext cx="7416824" cy="3468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599" y="2708920"/>
            <a:ext cx="7416000" cy="346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0" y="4581128"/>
            <a:ext cx="7416000" cy="346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Graf funkce 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5924" y="1484784"/>
            <a:ext cx="8250532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12293" name="Object 3"/>
          <p:cNvGraphicFramePr>
            <a:graphicFrameLocks noChangeAspect="1"/>
          </p:cNvGraphicFramePr>
          <p:nvPr/>
        </p:nvGraphicFramePr>
        <p:xfrm>
          <a:off x="6156176" y="404664"/>
          <a:ext cx="1224235" cy="973854"/>
        </p:xfrm>
        <a:graphic>
          <a:graphicData uri="http://schemas.openxmlformats.org/presentationml/2006/ole">
            <p:oleObj spid="_x0000_s12296" name="Rovnice" r:id="rId4" imgW="495085" imgH="39352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Je-li k&gt; 0, potom je hyperbola v I. </a:t>
            </a:r>
            <a:r>
              <a:rPr lang="cs-CZ" dirty="0"/>
              <a:t>a</a:t>
            </a:r>
            <a:r>
              <a:rPr lang="cs-CZ" dirty="0" smtClean="0"/>
              <a:t> III. kvadrantu</a:t>
            </a:r>
          </a:p>
          <a:p>
            <a:r>
              <a:rPr lang="cs-CZ" dirty="0" smtClean="0"/>
              <a:t>Je-li k&lt; 0, potom je hyperbola ve II. a IV. kvadrantu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Rovnice  nepřímé úměrnosti</a:t>
            </a:r>
          </a:p>
          <a:p>
            <a:r>
              <a:rPr lang="cs-CZ" dirty="0" smtClean="0"/>
              <a:t>Název grafu</a:t>
            </a:r>
          </a:p>
          <a:p>
            <a:r>
              <a:rPr lang="cs-CZ" dirty="0" smtClean="0"/>
              <a:t>Umístění křivky</a:t>
            </a:r>
          </a:p>
          <a:p>
            <a:r>
              <a:rPr lang="cs-CZ" dirty="0" smtClean="0"/>
              <a:t>D(f)</a:t>
            </a:r>
          </a:p>
          <a:p>
            <a:r>
              <a:rPr lang="cs-CZ" dirty="0" smtClean="0"/>
              <a:t>H(f)</a:t>
            </a:r>
          </a:p>
          <a:p>
            <a:r>
              <a:rPr lang="cs-CZ" dirty="0" smtClean="0"/>
              <a:t>Asymptota</a:t>
            </a:r>
          </a:p>
          <a:p>
            <a:r>
              <a:rPr lang="cs-CZ" dirty="0" smtClean="0"/>
              <a:t>Střed souměrnosti  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Hyperbola</a:t>
            </a:r>
          </a:p>
          <a:p>
            <a:r>
              <a:rPr lang="cs-CZ" sz="2400" dirty="0" smtClean="0"/>
              <a:t>I. a III. nebo II. a IV. kvadrant</a:t>
            </a:r>
          </a:p>
          <a:p>
            <a:r>
              <a:rPr lang="cs-CZ" sz="2400" dirty="0" smtClean="0"/>
              <a:t>X</a:t>
            </a:r>
            <a:r>
              <a:rPr lang="cs-CZ" sz="2400" dirty="0" smtClean="0">
                <a:sym typeface="Symbol"/>
              </a:rPr>
              <a:t>0</a:t>
            </a:r>
          </a:p>
          <a:p>
            <a:r>
              <a:rPr lang="cs-CZ" sz="2400" dirty="0" smtClean="0">
                <a:sym typeface="Symbol"/>
              </a:rPr>
              <a:t>Y0</a:t>
            </a:r>
          </a:p>
          <a:p>
            <a:r>
              <a:rPr lang="cs-CZ" sz="2400" dirty="0" smtClean="0">
                <a:sym typeface="Symbol"/>
              </a:rPr>
              <a:t>Přímka, ke které se blíží graf, ale neprotne ji</a:t>
            </a:r>
          </a:p>
          <a:p>
            <a:r>
              <a:rPr lang="cs-CZ" sz="2400" dirty="0" smtClean="0">
                <a:sym typeface="Symbol"/>
              </a:rPr>
              <a:t>S=</a:t>
            </a:r>
            <a:r>
              <a:rPr lang="en-US" sz="2400" dirty="0" smtClean="0">
                <a:sym typeface="Symbol"/>
              </a:rPr>
              <a:t>[0</a:t>
            </a:r>
            <a:r>
              <a:rPr lang="cs-CZ" sz="2400" dirty="0" smtClean="0">
                <a:sym typeface="Symbol"/>
              </a:rPr>
              <a:t>;</a:t>
            </a:r>
            <a:r>
              <a:rPr lang="en-US" sz="2400" dirty="0" smtClean="0">
                <a:sym typeface="Symbol"/>
              </a:rPr>
              <a:t>0]</a:t>
            </a:r>
            <a:endParaRPr lang="cs-CZ" sz="2400" dirty="0"/>
          </a:p>
        </p:txBody>
      </p:sp>
      <p:graphicFrame>
        <p:nvGraphicFramePr>
          <p:cNvPr id="13315" name="Object 3"/>
          <p:cNvGraphicFramePr>
            <a:graphicFrameLocks noChangeAspect="1"/>
          </p:cNvGraphicFramePr>
          <p:nvPr/>
        </p:nvGraphicFramePr>
        <p:xfrm>
          <a:off x="5004048" y="1844824"/>
          <a:ext cx="2160240" cy="677119"/>
        </p:xfrm>
        <a:graphic>
          <a:graphicData uri="http://schemas.openxmlformats.org/presentationml/2006/ole">
            <p:oleObj spid="_x0000_s13318" name="Rovnice" r:id="rId3" imgW="1256755" imgH="39352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2400" dirty="0" smtClean="0"/>
          </a:p>
          <a:p>
            <a:pPr marL="0" indent="0"/>
            <a:r>
              <a:rPr lang="cs-CZ" sz="1800" dirty="0" smtClean="0"/>
              <a:t>Veškeré materiály včetně </a:t>
            </a:r>
            <a:r>
              <a:rPr lang="cs-CZ" sz="1800" smtClean="0"/>
              <a:t>obrázků </a:t>
            </a:r>
            <a:r>
              <a:rPr lang="cs-CZ" sz="1800" smtClean="0"/>
              <a:t>jsou </a:t>
            </a:r>
            <a:r>
              <a:rPr lang="cs-CZ" sz="1800" dirty="0" smtClean="0"/>
              <a:t>dílem autora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322</Words>
  <Application>Microsoft Office PowerPoint</Application>
  <PresentationFormat>Předvádění na obrazovce (4:3)</PresentationFormat>
  <Paragraphs>101</Paragraphs>
  <Slides>17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sady Office</vt:lpstr>
      <vt:lpstr>Rovnice</vt:lpstr>
      <vt:lpstr>Snímek 1</vt:lpstr>
      <vt:lpstr>Snímek 2</vt:lpstr>
      <vt:lpstr>Nepřímá úměrnost</vt:lpstr>
      <vt:lpstr>Nepřímá úměrnost ve slovní úloze</vt:lpstr>
      <vt:lpstr>Řešení</vt:lpstr>
      <vt:lpstr>Stojí za to překračovat rychlost?</vt:lpstr>
      <vt:lpstr>Definice nepřímé úměrnosti</vt:lpstr>
      <vt:lpstr>Úkol: Zakreslete graf funkce</vt:lpstr>
      <vt:lpstr>Graf funkce</vt:lpstr>
      <vt:lpstr>Hyperbola</vt:lpstr>
      <vt:lpstr>Vlastnosti hyperboly</vt:lpstr>
      <vt:lpstr>Vlastnosti hyperboly</vt:lpstr>
      <vt:lpstr>Úkol: Zakresle graf funkce</vt:lpstr>
      <vt:lpstr>Graf funkce </vt:lpstr>
      <vt:lpstr>Věta</vt:lpstr>
      <vt:lpstr>Opakování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Nepřímá úměrnost</dc:title>
  <dc:creator>admin</dc:creator>
  <cp:lastModifiedBy>Dum</cp:lastModifiedBy>
  <cp:revision>24</cp:revision>
  <cp:lastPrinted>2013-02-28T13:53:38Z</cp:lastPrinted>
  <dcterms:created xsi:type="dcterms:W3CDTF">2013-02-26T20:57:03Z</dcterms:created>
  <dcterms:modified xsi:type="dcterms:W3CDTF">2013-03-01T11:18:15Z</dcterms:modified>
</cp:coreProperties>
</file>