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103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3854FD-62A6-4CD8-80EC-2283F0E38EA9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127FCF-6950-4990-BD48-BFC5499767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01A59D-705E-43D6-94F2-EF7F7742AAF5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8FB1-387C-4106-A940-671043DFD6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55A8BA-0914-4D17-AF89-720FA000FC71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5432AB-5ECB-4FEB-9C10-F1E295B47E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127D88-4E9F-452E-84B6-4D4F21B95A7A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DA62A9-1D15-4469-90DB-43963E9A66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293777-0A8E-4FB2-9C73-976E5E912897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D860B7-D7AD-4938-9A3B-863E7CC225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8F9ABC-C06E-4E5E-9F4D-3BC85B8995E8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A3F839-E779-40D3-87F8-69780EFD29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B31874-236D-47CD-AE50-A553AED61472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B93ED0-9251-43C2-9F9F-2C800335D0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8D8007-DC6F-4EEE-9C9D-1FA49387D5C5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C93666-28DD-4159-8CAB-75916197F4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1E88B1-0938-4C43-BB9D-1C244B98283C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0053E7-3A38-4B0D-9059-BB2ECE920E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9E0AC8-8A7F-4905-A7C3-48E40BFE0A53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6F9A14-AC91-4D7D-B832-F38D931815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9D25BC-A60A-4A0C-84AB-B3AFEEFE6E89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59CAED-8FA6-42DF-9E7A-2368A4E53B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C03F471-4AD4-4B81-97DD-61AD3AF12DDF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ECA934F-F4CD-4756-8964-3D4B4CEC99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cs.wikipedia.org/wiki/Soubor:Arcibiskupsk%C3%BD_z%C3%A1mek_Krom%C4%9B%C5%99%C3%AD%C5%BE_-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5" Type="http://schemas.openxmlformats.org/officeDocument/2006/relationships/hyperlink" Target="http://cs.wikipedia.org/wiki/Soubor:Kromeriz,_Marktpl,_Schl.jpg" TargetMode="Externa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11" Type="http://schemas.openxmlformats.org/officeDocument/2006/relationships/image" Target="../media/image21.jpeg"/><Relationship Id="rId5" Type="http://schemas.openxmlformats.org/officeDocument/2006/relationships/image" Target="../media/image16.jpeg"/><Relationship Id="rId10" Type="http://schemas.openxmlformats.org/officeDocument/2006/relationships/hyperlink" Target="http://cs.wikipedia.org/wiki/Soubor:Podzamecka_zahrada.JPG" TargetMode="External"/><Relationship Id="rId4" Type="http://schemas.openxmlformats.org/officeDocument/2006/relationships/image" Target="../media/image15.jpeg"/><Relationship Id="rId9" Type="http://schemas.openxmlformats.org/officeDocument/2006/relationships/image" Target="../media/image20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22.jpeg"/><Relationship Id="rId7" Type="http://schemas.openxmlformats.org/officeDocument/2006/relationships/hyperlink" Target="http://cs.wikipedia.org/wiki/Soubor:Kvetna_zahrada_Kromeriz_kolonada.jpg" TargetMode="External"/><Relationship Id="rId2" Type="http://schemas.openxmlformats.org/officeDocument/2006/relationships/hyperlink" Target="http://cs.wikipedia.org/wiki/Soubor:Flower_Garden_Kromeriz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hyperlink" Target="http://cs.wikipedia.org/wiki/Soubor:Kvetna_zahrada_vstup.jpg" TargetMode="External"/><Relationship Id="rId4" Type="http://schemas.openxmlformats.org/officeDocument/2006/relationships/image" Target="../media/image2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hyperlink" Target="http://cs.wikipedia.org/wiki/Soubor:TItian_-_The_Flaying_of_Marsyas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Category:Krom%C4%9B%C5%99%C3%AD%C5%BE_Archbishop's_Palace?uselang=cs" TargetMode="External"/><Relationship Id="rId3" Type="http://schemas.openxmlformats.org/officeDocument/2006/relationships/hyperlink" Target="http://cs.wikipedia.org/wiki/Soubor:Arcibiskupsk%C3%BD_z%C3%A1mek_Krom%C4%9B%C5%99%C3%AD%C5%BE_-1.jpg" TargetMode="External"/><Relationship Id="rId7" Type="http://schemas.openxmlformats.org/officeDocument/2006/relationships/hyperlink" Target="http://cs.wikipedia.org/wiki/Obraz%C3%A1rna_z%C3%A1mku_Krom%C4%9B%C5%99%C3%AD%C5%BE" TargetMode="External"/><Relationship Id="rId2" Type="http://schemas.openxmlformats.org/officeDocument/2006/relationships/hyperlink" Target="http://cs.wikipedia.org/wiki/Nov%C3%A9_M%C4%9Bsto_(Praha)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Kv%C4%9Btn%C3%A1_zahrada" TargetMode="External"/><Relationship Id="rId5" Type="http://schemas.openxmlformats.org/officeDocument/2006/relationships/hyperlink" Target="http://commons.wikimedia.org/wiki/Category:Podz%C3%A1meck%C3%A1_zahrada?uselang=cs" TargetMode="External"/><Relationship Id="rId4" Type="http://schemas.openxmlformats.org/officeDocument/2006/relationships/hyperlink" Target="http://cs.wikipedia.org/wiki/Podz%C3%A1meck%C3%A1_zahrada" TargetMode="External"/><Relationship Id="rId9" Type="http://schemas.openxmlformats.org/officeDocument/2006/relationships/hyperlink" Target="http://cs.wikipedia.org/wiki/Krom%C4%9B%C5%99%C3%AD%C5%B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/>
          <a:lstStyle/>
          <a:p>
            <a:r>
              <a:rPr lang="cs-CZ" smtClean="0"/>
              <a:t>KROMĚŘÍŽ</a:t>
            </a:r>
          </a:p>
        </p:txBody>
      </p:sp>
      <p:sp>
        <p:nvSpPr>
          <p:cNvPr id="13314" name="Zástupný symbol pro obsah 2"/>
          <p:cNvSpPr>
            <a:spLocks noGrp="1"/>
          </p:cNvSpPr>
          <p:nvPr>
            <p:ph idx="1"/>
          </p:nvPr>
        </p:nvSpPr>
        <p:spPr>
          <a:xfrm>
            <a:off x="214313" y="3000375"/>
            <a:ext cx="8715375" cy="364331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100" smtClean="0"/>
              <a:t>- jedno z nejkrásnějších měst na Hané</a:t>
            </a:r>
          </a:p>
          <a:p>
            <a:pPr>
              <a:buFont typeface="Arial" charset="0"/>
              <a:buNone/>
            </a:pPr>
            <a:r>
              <a:rPr lang="cs-CZ" sz="2100" b="1" smtClean="0"/>
              <a:t>- zámek a areál historických zámeckých zahrad byl r. 1998 zapsán do </a:t>
            </a:r>
          </a:p>
          <a:p>
            <a:pPr>
              <a:buFont typeface="Arial" charset="0"/>
              <a:buNone/>
            </a:pPr>
            <a:r>
              <a:rPr lang="cs-CZ" sz="2100" b="1" smtClean="0"/>
              <a:t>  seznamu památek UNESCO</a:t>
            </a:r>
          </a:p>
          <a:p>
            <a:pPr>
              <a:buFont typeface="Arial" charset="0"/>
              <a:buNone/>
            </a:pPr>
            <a:r>
              <a:rPr lang="cs-CZ" sz="2100" smtClean="0"/>
              <a:t>- v době Velkomoravské říše zde stálo hradisko, poté gotický biskupský </a:t>
            </a:r>
          </a:p>
          <a:p>
            <a:pPr>
              <a:buFont typeface="Arial" charset="0"/>
              <a:buNone/>
            </a:pPr>
            <a:r>
              <a:rPr lang="cs-CZ" sz="2100" smtClean="0"/>
              <a:t>  hrad, v 16. stol. přestavěný na renesanční rezidenci olomouckých biskupů</a:t>
            </a:r>
          </a:p>
          <a:p>
            <a:pPr>
              <a:buFont typeface="Arial" charset="0"/>
              <a:buNone/>
            </a:pPr>
            <a:r>
              <a:rPr lang="cs-CZ" sz="2100" smtClean="0"/>
              <a:t>- po vyplenění sídla Švédy (r. 1643)  se ujímá velkolepé barokní přestavby </a:t>
            </a:r>
          </a:p>
          <a:p>
            <a:pPr>
              <a:buFont typeface="Arial" charset="0"/>
              <a:buNone/>
            </a:pPr>
            <a:r>
              <a:rPr lang="cs-CZ" sz="2100" smtClean="0"/>
              <a:t>  biskup Karel Lichtenstein v letech 1686-1711</a:t>
            </a:r>
          </a:p>
          <a:p>
            <a:pPr>
              <a:buFont typeface="Arial" charset="0"/>
              <a:buNone/>
            </a:pPr>
            <a:r>
              <a:rPr lang="cs-CZ" sz="2100" smtClean="0"/>
              <a:t>- r. 1777 olomoucké biskupství povýšeno na arcibiskupství, vzrostla prestiž </a:t>
            </a:r>
          </a:p>
          <a:p>
            <a:pPr>
              <a:buFont typeface="Arial" charset="0"/>
              <a:buNone/>
            </a:pPr>
            <a:r>
              <a:rPr lang="cs-CZ" sz="2100" smtClean="0"/>
              <a:t>  zámku i města</a:t>
            </a:r>
          </a:p>
        </p:txBody>
      </p:sp>
      <p:pic>
        <p:nvPicPr>
          <p:cNvPr id="13315" name="Picture 2" descr="Arcibiskupský zámek Kroměříž -1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57375" y="1143000"/>
            <a:ext cx="1228725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6" name="Picture 6" descr="Arcibiskupský zámek Kroměříž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72188" y="1143000"/>
            <a:ext cx="1214437" cy="1693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7" name="Picture 18" descr="http://upload.wikimedia.org/wikipedia/commons/thumb/4/4d/Kromeriz%2C_Marktpl%2C_Schl.jpg/220px-Kromeriz%2C_Marktpl%2C_Schl.jpg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286125" y="1143000"/>
            <a:ext cx="25654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KROMĚŘÍŽ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313" y="4000500"/>
            <a:ext cx="8786812" cy="2571750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100" dirty="0" smtClean="0"/>
              <a:t>- zámek má vlastní opevnění  a vodní příkopy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100" dirty="0" smtClean="0"/>
              <a:t>- v dávných dobách zde pobývali např. Jan Lucemburský, Karel IV., Zikmund,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100" dirty="0" smtClean="0"/>
              <a:t>  Jiří z Poděbrad, Marie Terezie, car Alexandr III.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100" dirty="0" smtClean="0"/>
              <a:t>- všechny místnosti zámku jsou reprezentativní, nejhodnotnější je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100" dirty="0" smtClean="0"/>
              <a:t>  Manský sál, zámecká knihovna a rokokový Sněmovní sál s 22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100" dirty="0" smtClean="0"/>
              <a:t>  barokními křišťálovými lustry (r. 1848 se zde konal ústavodárný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100" dirty="0" smtClean="0"/>
              <a:t>  sněm národů Rakouska- Uherska)</a:t>
            </a:r>
          </a:p>
        </p:txBody>
      </p:sp>
      <p:pic>
        <p:nvPicPr>
          <p:cNvPr id="14339" name="Picture 2" descr="Zámek Kroměříž 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58000" y="1285875"/>
            <a:ext cx="17145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Picture 2" descr="Kroměříž, Arcibiskupský zámek (23)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57438" y="1285875"/>
            <a:ext cx="1524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Picture 4" descr="Kroměříž, Arcibiskupský zámek (10)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1500" y="1285875"/>
            <a:ext cx="1524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2" name="Picture 6" descr="Kroměříž, Arcibiskupský zámek (09)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143500" y="1285875"/>
            <a:ext cx="1524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3" name="Picture 12" descr="Kromeriz zamok 06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643438" y="2714625"/>
            <a:ext cx="1524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4" name="Picture 14" descr="Kromeriz zamok 01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047750" y="2714625"/>
            <a:ext cx="1524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5" name="Picture 16" descr="Kromeriz zamok 03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833688" y="2714625"/>
            <a:ext cx="1524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6" name="Picture 2" descr="Kromeriz zamok 07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429375" y="2714625"/>
            <a:ext cx="1524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7" name="Picture 4" descr="Kroměříž - věž zámku.jp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4071938" y="1285875"/>
            <a:ext cx="8382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>
          <a:xfrm>
            <a:off x="457200" y="142875"/>
            <a:ext cx="8229600" cy="928688"/>
          </a:xfrm>
        </p:spPr>
        <p:txBody>
          <a:bodyPr/>
          <a:lstStyle/>
          <a:p>
            <a:r>
              <a:rPr lang="cs-CZ" smtClean="0"/>
              <a:t>KROMĚŘÍŽ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214313" y="2276475"/>
            <a:ext cx="8786812" cy="443865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100" b="1" smtClean="0"/>
              <a:t>- Podzámecká zahrada </a:t>
            </a:r>
            <a:r>
              <a:rPr lang="cs-CZ" sz="2100" smtClean="0"/>
              <a:t>se nachází mezi </a:t>
            </a:r>
            <a:r>
              <a:rPr lang="cs-CZ" sz="2100" b="1" smtClean="0"/>
              <a:t>Acibiskupským zámkem </a:t>
            </a:r>
            <a:r>
              <a:rPr lang="cs-CZ" sz="2100" smtClean="0"/>
              <a:t>a řekou </a:t>
            </a:r>
          </a:p>
          <a:p>
            <a:pPr>
              <a:buFont typeface="Arial" charset="0"/>
              <a:buNone/>
            </a:pPr>
            <a:r>
              <a:rPr lang="cs-CZ" sz="2100" smtClean="0"/>
              <a:t>  Moravou</a:t>
            </a:r>
          </a:p>
          <a:p>
            <a:pPr>
              <a:buFont typeface="Arial" charset="0"/>
              <a:buNone/>
            </a:pPr>
            <a:r>
              <a:rPr lang="cs-CZ" sz="2100" smtClean="0"/>
              <a:t>- založena byla  na přelomu 15. a 16. stol., v 18. stol. upravena ve </a:t>
            </a:r>
          </a:p>
          <a:p>
            <a:pPr>
              <a:buFont typeface="Arial" charset="0"/>
              <a:buNone/>
            </a:pPr>
            <a:r>
              <a:rPr lang="cs-CZ" sz="2100" smtClean="0"/>
              <a:t>  francouzském stylu, v 19. stol. za acibiskupa Chotka přebudována v duchu </a:t>
            </a:r>
          </a:p>
          <a:p>
            <a:pPr>
              <a:buFont typeface="Arial" charset="0"/>
              <a:buNone/>
            </a:pPr>
            <a:r>
              <a:rPr lang="cs-CZ" sz="2100" smtClean="0"/>
              <a:t>  anglického romantismu, přistavěn </a:t>
            </a:r>
            <a:r>
              <a:rPr lang="cs-CZ" sz="2100" b="1" smtClean="0"/>
              <a:t>čínský pavilon, čínské paraplíčko, chrámek </a:t>
            </a:r>
          </a:p>
          <a:p>
            <a:pPr>
              <a:buFont typeface="Arial" charset="0"/>
              <a:buNone/>
            </a:pPr>
            <a:r>
              <a:rPr lang="cs-CZ" sz="2100" b="1" smtClean="0"/>
              <a:t>  přátelství, římská fontána, rybářský pavilon</a:t>
            </a:r>
          </a:p>
          <a:p>
            <a:pPr>
              <a:buFont typeface="Arial" charset="0"/>
              <a:buNone/>
            </a:pPr>
            <a:endParaRPr lang="cs-CZ" sz="2100" b="1" smtClean="0"/>
          </a:p>
          <a:p>
            <a:pPr>
              <a:buFont typeface="Arial" charset="0"/>
              <a:buNone/>
            </a:pPr>
            <a:endParaRPr lang="cs-CZ" sz="2100" b="1" smtClean="0"/>
          </a:p>
          <a:p>
            <a:pPr>
              <a:buFont typeface="Arial" charset="0"/>
              <a:buNone/>
            </a:pPr>
            <a:endParaRPr lang="cs-CZ" sz="2100" b="1" smtClean="0"/>
          </a:p>
          <a:p>
            <a:pPr>
              <a:buFont typeface="Arial" charset="0"/>
              <a:buNone/>
            </a:pPr>
            <a:r>
              <a:rPr lang="cs-CZ" sz="2100" smtClean="0"/>
              <a:t>- v </a:t>
            </a:r>
            <a:r>
              <a:rPr lang="cs-CZ" sz="2100" b="1" smtClean="0"/>
              <a:t>Pompejské kolonádě </a:t>
            </a:r>
            <a:r>
              <a:rPr lang="cs-CZ" sz="2100" smtClean="0"/>
              <a:t>z r. 1846 byly umístěny busty z Pompejí</a:t>
            </a:r>
          </a:p>
          <a:p>
            <a:pPr>
              <a:buFont typeface="Arial" charset="0"/>
              <a:buNone/>
            </a:pPr>
            <a:r>
              <a:rPr lang="cs-CZ" sz="2100" smtClean="0"/>
              <a:t>- zahrada je osázena vzácnými dřevinami z Jižní a Severní Ameriky, Asie a Evropy</a:t>
            </a:r>
          </a:p>
        </p:txBody>
      </p:sp>
      <p:pic>
        <p:nvPicPr>
          <p:cNvPr id="15363" name="Picture 2" descr="Kroměříž, Podzámecká zahrada (27)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88" y="1143000"/>
            <a:ext cx="85725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Kroměříž, Podzámecká zahrada (23)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80063" y="4652963"/>
            <a:ext cx="1524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6" descr="Chramek pratelstvi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14875" y="1143000"/>
            <a:ext cx="1524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Picture 8" descr="Kroměříž, Podzámecká zahrada (06)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8001000" y="1143000"/>
            <a:ext cx="85725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7" name="Picture 10" descr="Podzamecka zahrada Kromeriz - Rimska fontana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357938" y="1143000"/>
            <a:ext cx="1524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8" name="Picture 12" descr="Podzamecka zahrada Kromeriz - Cinske paraplicko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071813" y="1143000"/>
            <a:ext cx="1524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9" name="Picture 14" descr="Kroměříž, Podzámecká zahrada, rybářský pavilon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652963"/>
            <a:ext cx="1524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0" name="Picture 16" descr="Kroměříž, Podzámecká zahrada (44a)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714750" y="4652963"/>
            <a:ext cx="17145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1" name="Picture 4" descr="http://upload.wikimedia.org/wikipedia/commons/thumb/d/d6/Podzamecka_zahrada.JPG/220px-Podzamecka_zahrada.JPG">
            <a:hlinkClick r:id="rId10"/>
          </p:cNvPr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249238" y="1143000"/>
            <a:ext cx="172085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2875"/>
            <a:ext cx="8229600" cy="71437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KROMĚŘÍŽ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75" y="3071813"/>
            <a:ext cx="8786813" cy="3500437"/>
          </a:xfrm>
        </p:spPr>
        <p:txBody>
          <a:bodyPr rtlCol="0">
            <a:normAutofit fontScale="850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500" b="1" dirty="0" smtClean="0"/>
              <a:t>- Květná zahrada </a:t>
            </a:r>
            <a:r>
              <a:rPr lang="cs-CZ" sz="2500" dirty="0" smtClean="0"/>
              <a:t>– ojedinělý manýristický </a:t>
            </a:r>
            <a:r>
              <a:rPr lang="cs-CZ" sz="2500" b="1" dirty="0" smtClean="0"/>
              <a:t>libosad</a:t>
            </a:r>
            <a:r>
              <a:rPr lang="cs-CZ" sz="2500" dirty="0" smtClean="0"/>
              <a:t> s řadou staveb založil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500" dirty="0" smtClean="0"/>
              <a:t>  biskup Karel  </a:t>
            </a:r>
            <a:r>
              <a:rPr lang="cs-CZ" sz="2500" dirty="0" err="1" smtClean="0"/>
              <a:t>Lichtenstein</a:t>
            </a:r>
            <a:r>
              <a:rPr lang="cs-CZ" sz="2500" dirty="0" smtClean="0"/>
              <a:t> v letech 1665-75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500" dirty="0" smtClean="0"/>
              <a:t>- zahrada je raně barokní , geometrická, symetrická, se sochami, vodotrysky,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500" dirty="0" smtClean="0"/>
              <a:t>  rybníčky, kašnami Lví a Tritonů, labyrinty, jahodovými kopečky, voliérou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500" dirty="0" smtClean="0"/>
              <a:t>- uprostřed stojí osmiboká </a:t>
            </a:r>
            <a:r>
              <a:rPr lang="cs-CZ" sz="2500" b="1" dirty="0" smtClean="0"/>
              <a:t>rotunda </a:t>
            </a:r>
            <a:r>
              <a:rPr lang="cs-CZ" sz="2500" dirty="0" smtClean="0"/>
              <a:t>v italském stylu s </a:t>
            </a:r>
            <a:r>
              <a:rPr lang="cs-CZ" sz="2500" dirty="0" err="1" smtClean="0"/>
              <a:t>Foucautovým</a:t>
            </a:r>
            <a:r>
              <a:rPr lang="cs-CZ" sz="2500" dirty="0" smtClean="0"/>
              <a:t>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500" dirty="0" smtClean="0"/>
              <a:t>  kyvadlem (25 m dlouhé lanko)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500" b="1" dirty="0" smtClean="0"/>
              <a:t>-</a:t>
            </a:r>
            <a:r>
              <a:rPr lang="cs-CZ" sz="2500" dirty="0" smtClean="0"/>
              <a:t> </a:t>
            </a:r>
            <a:r>
              <a:rPr lang="cs-CZ" sz="2500" b="1" dirty="0" smtClean="0"/>
              <a:t>nový klasicistní vstup </a:t>
            </a:r>
            <a:r>
              <a:rPr lang="cs-CZ" sz="2500" dirty="0" smtClean="0"/>
              <a:t>má trojúhelníkový tympanon s arcibiskupským znakem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500" dirty="0" smtClean="0"/>
              <a:t>- arkádová</a:t>
            </a:r>
            <a:r>
              <a:rPr lang="cs-CZ" sz="2500" b="1" dirty="0" smtClean="0"/>
              <a:t> kolonáda</a:t>
            </a:r>
            <a:r>
              <a:rPr lang="cs-CZ" sz="2500" dirty="0" smtClean="0"/>
              <a:t> 244 m dlouhá tvoří galerii 44 soch antických bohů          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500" dirty="0" smtClean="0"/>
              <a:t>  v atikách a 44 bust nad pilíři, střech a je zpřístupněna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200" dirty="0"/>
          </a:p>
        </p:txBody>
      </p:sp>
      <p:pic>
        <p:nvPicPr>
          <p:cNvPr id="16387" name="Picture 4" descr="http://upload.wikimedia.org/wikipedia/commons/thumb/3/3d/Flower_Garden_Kromeriz.jpg/220px-Flower_Garden_Kromeriz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14625" y="1000125"/>
            <a:ext cx="2309813" cy="173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8" descr="Kroměříž, Arcibiskupský zámek (01)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5750" y="1000125"/>
            <a:ext cx="22860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2" descr="http://upload.wikimedia.org/wikipedia/commons/thumb/8/8a/Kvetna_zahrada_vstup.jpg/220px-Kvetna_zahrada_vstup.jpg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143500" y="1000125"/>
            <a:ext cx="1285875" cy="1717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6" descr="http://upload.wikimedia.org/wikipedia/commons/thumb/f/f4/Kvetna_zahrada_Kromeriz_kolonada.jpg/220px-Kvetna_zahrada_Kromeriz_kolonada.jpg">
            <a:hlinkClick r:id="rId7"/>
          </p:cNvPr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572250" y="1000125"/>
            <a:ext cx="22860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25"/>
          </a:xfrm>
        </p:spPr>
        <p:txBody>
          <a:bodyPr/>
          <a:lstStyle/>
          <a:p>
            <a:r>
              <a:rPr lang="cs-CZ" smtClean="0"/>
              <a:t>KROMĚŘÍŽ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285750" y="3857625"/>
            <a:ext cx="8643938" cy="2714625"/>
          </a:xfrm>
        </p:spPr>
        <p:txBody>
          <a:bodyPr/>
          <a:lstStyle/>
          <a:p>
            <a:pPr>
              <a:buFontTx/>
              <a:buChar char="-"/>
            </a:pPr>
            <a:r>
              <a:rPr lang="cs-CZ" sz="2200" smtClean="0"/>
              <a:t>zámecká obrazárna je po Národní galerii  v Praze nejvýznamnější sbírkou obrazů u nás</a:t>
            </a:r>
          </a:p>
          <a:p>
            <a:pPr>
              <a:buFontTx/>
              <a:buChar char="-"/>
            </a:pPr>
            <a:r>
              <a:rPr lang="cs-CZ" sz="2200" smtClean="0"/>
              <a:t>sbírku založil Karel Lichtenstein nákupem významných děl a celých sbírek (díla italských, holandských, vlámských a německých malířů)</a:t>
            </a:r>
          </a:p>
          <a:p>
            <a:pPr>
              <a:buFontTx/>
              <a:buChar char="-"/>
            </a:pPr>
            <a:r>
              <a:rPr lang="cs-CZ" sz="2200" smtClean="0"/>
              <a:t>Nejcennějším obrazem sbírky je </a:t>
            </a:r>
            <a:r>
              <a:rPr lang="cs-CZ" sz="2200" b="1" smtClean="0"/>
              <a:t>Apollo a Marsyas od Tiziana Vecellia</a:t>
            </a:r>
          </a:p>
          <a:p>
            <a:pPr>
              <a:buFontTx/>
              <a:buChar char="-"/>
            </a:pPr>
            <a:r>
              <a:rPr lang="cs-CZ" sz="2200" smtClean="0"/>
              <a:t>Dalšími významnými malíři jsou L. Cranach st., a. van Dyck, P. Veronese, H. von Aachen, J. Breughel st., Carracci…..</a:t>
            </a:r>
          </a:p>
          <a:p>
            <a:pPr>
              <a:buFontTx/>
              <a:buChar char="-"/>
            </a:pPr>
            <a:endParaRPr lang="cs-CZ" sz="2200" smtClean="0"/>
          </a:p>
        </p:txBody>
      </p:sp>
      <p:pic>
        <p:nvPicPr>
          <p:cNvPr id="17411" name="Picture 2" descr="http://upload.wikimedia.org/wikipedia/commons/thumb/4/40/TItian_-_The_Flaying_of_Marsyas.jpg/220px-TItian_-_The_Flaying_of_Marsyas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86125" y="1071563"/>
            <a:ext cx="2524125" cy="2741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Times New Roman" pitchFamily="18" charset="0"/>
              </a:rPr>
              <a:t>Použitá literatura a zdroje: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charset="0"/>
              <a:buNone/>
              <a:defRPr/>
            </a:pPr>
            <a:r>
              <a:rPr lang="cs-CZ" sz="2000" dirty="0" smtClean="0">
                <a:latin typeface="Times New Roman" pitchFamily="18" charset="0"/>
              </a:rPr>
              <a:t>Muk, Jan; </a:t>
            </a:r>
            <a:r>
              <a:rPr lang="cs-CZ" sz="2000" dirty="0" err="1" smtClean="0">
                <a:latin typeface="Times New Roman" pitchFamily="18" charset="0"/>
              </a:rPr>
              <a:t>Šamánková</a:t>
            </a:r>
            <a:r>
              <a:rPr lang="cs-CZ" sz="2000" dirty="0" smtClean="0">
                <a:latin typeface="Times New Roman" pitchFamily="18" charset="0"/>
              </a:rPr>
              <a:t>, Eva: ABC kulturních památek Československa, </a:t>
            </a:r>
          </a:p>
          <a:p>
            <a:pPr fontAlgn="auto">
              <a:spcAft>
                <a:spcPts val="0"/>
              </a:spcAft>
              <a:buFont typeface="Arial" charset="0"/>
              <a:buNone/>
              <a:defRPr/>
            </a:pPr>
            <a:r>
              <a:rPr lang="cs-CZ" sz="2000" dirty="0" smtClean="0">
                <a:latin typeface="Times New Roman" pitchFamily="18" charset="0"/>
              </a:rPr>
              <a:t>                                             Panorama, Praha,1985, vydání první</a:t>
            </a:r>
            <a:endParaRPr lang="cs-CZ" sz="2000" u="sng" dirty="0" smtClean="0">
              <a:hlinkClick r:id="rId2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u="sng" dirty="0" smtClean="0">
                <a:hlinkClick r:id="rId3"/>
              </a:rPr>
              <a:t>http://cs.wikipedia.org/wiki/Soubor:Arcibiskupsk%C3%BD_z%C3%A1mek_Krom%C4%9B%C5%99%C3%AD%C5%BE_-1.jpg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u="sng" dirty="0" smtClean="0">
                <a:hlinkClick r:id="rId4"/>
              </a:rPr>
              <a:t>http://cs.wikipedia.org/wiki/Podz%C3%A1meck%C3%A1_zahrada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u="sng" dirty="0" smtClean="0">
                <a:hlinkClick r:id="rId5"/>
              </a:rPr>
              <a:t>http://commons.wikimedia.org/wiki/Category:Podz%C3%A1meck%C3%A1_zahrada?uselang=cs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u="sng" dirty="0" smtClean="0">
                <a:hlinkClick r:id="rId6"/>
              </a:rPr>
              <a:t>http://cs.wikipedia.org/wiki/Kv%C4%9Btn%C3%A1_zahrada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u="sng" dirty="0" smtClean="0">
                <a:hlinkClick r:id="rId7"/>
              </a:rPr>
              <a:t>http://cs.wikipedia.org/wiki/Obraz%C3%A1rna_z%C3%A1mku_Krom%C4%9B%C5%99%C3%AD%C5%BE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u="sng" dirty="0" smtClean="0">
                <a:hlinkClick r:id="rId8"/>
              </a:rPr>
              <a:t>http://commons.wikimedia.org/wiki/Category:Krom%C4%9B%C5%99%C3%AD%C5%BE_Archbishop%27s_Palace?uselang=cs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u="sng" dirty="0" smtClean="0">
                <a:hlinkClick r:id="rId9"/>
              </a:rPr>
              <a:t>http://cs.wikipedia.org/wiki/Krom%C4%9B%C5%99%C3%AD%C5%BE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507</TotalTime>
  <Words>369</Words>
  <Application>Microsoft Office PowerPoint</Application>
  <PresentationFormat>Předvádění na obrazovce (4:3)</PresentationFormat>
  <Paragraphs>55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Calibri</vt:lpstr>
      <vt:lpstr>Arial</vt:lpstr>
      <vt:lpstr>Times New Roman</vt:lpstr>
      <vt:lpstr>Motiv sady Office</vt:lpstr>
      <vt:lpstr>KROMĚŘÍŽ</vt:lpstr>
      <vt:lpstr>KROMĚŘÍŽ</vt:lpstr>
      <vt:lpstr>KROMĚŘÍŽ</vt:lpstr>
      <vt:lpstr>KROMĚŘÍŽ</vt:lpstr>
      <vt:lpstr>KROMĚŘÍŽ</vt:lpstr>
      <vt:lpstr>Použitá literatura a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KROMĚŘÍŽ</dc:title>
  <dc:creator>Uzivatel</dc:creator>
  <cp:lastModifiedBy>Miluška</cp:lastModifiedBy>
  <cp:revision>51</cp:revision>
  <dcterms:created xsi:type="dcterms:W3CDTF">2013-02-21T19:11:32Z</dcterms:created>
  <dcterms:modified xsi:type="dcterms:W3CDTF">2013-02-25T12:56:07Z</dcterms:modified>
</cp:coreProperties>
</file>