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  <p:sldMasterId id="2147483756" r:id="rId2"/>
  </p:sldMasterIdLst>
  <p:notesMasterIdLst>
    <p:notesMasterId r:id="rId11"/>
  </p:notesMasterIdLst>
  <p:sldIdLst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7F0CF2F-7392-42B5-AEC1-595D7D99B66F}">
          <p14:sldIdLst>
            <p14:sldId id="257"/>
            <p14:sldId id="258"/>
            <p14:sldId id="259"/>
          </p14:sldIdLst>
        </p14:section>
        <p14:section name="Oddíl bez názvu" id="{7FA3D8A9-7634-4B9D-8092-B8334E5F5D6B}">
          <p14:sldIdLst>
            <p14:sldId id="260"/>
            <p14:sldId id="261"/>
            <p14:sldId id="262"/>
            <p14:sldId id="263"/>
            <p14:sldId id="26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57117C-A06A-4407-989E-FC167DAE3370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2FBAF5-2D14-4DAC-9779-362711B33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73183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F9F02-6A4B-46BA-925E-35A5BE33A9F5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58109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29936-BA9D-4DD3-96C5-ECBC10FC6414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86352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7CE18-259C-4AAF-8012-DFAE02BC0E43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2161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64FB-7A76-497E-ADF7-76D556DD1C49}" type="datetime1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0683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8F5B-FF9B-4A6F-A90D-70E479EA25B6}" type="datetime1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72933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FFD9A-6086-4F2A-937A-1DB5A6FDBEB2}" type="datetime1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9562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6E42B-73BE-4401-87A6-C0CCCE1D6E3A}" type="datetime1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7374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EB2B0D-2513-4B61-9D85-E30DD405138B}" type="datetime1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5817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DAC7C-71C4-470C-95E1-DECE12323E96}" type="datetime1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64260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F820-42F8-4E04-9D4D-BEAB204DB3B2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4401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2931-9C93-44DD-B589-33C08A4B4023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9335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1F9F02-6A4B-46BA-925E-35A5BE33A9F5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929936-BA9D-4DD3-96C5-ECBC10FC6414}" type="datetime1">
              <a:rPr lang="cs-CZ" smtClean="0"/>
              <a:t>1.3.2013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7CE18-259C-4AAF-8012-DFAE02BC0E43}" type="datetime1">
              <a:rPr lang="cs-CZ" smtClean="0"/>
              <a:t>1.3.2013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E64FB-7A76-497E-ADF7-76D556DD1C49}" type="datetime1">
              <a:rPr lang="cs-CZ" smtClean="0"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08F5B-FF9B-4A6F-A90D-70E479EA25B6}" type="datetime1">
              <a:rPr lang="cs-CZ" smtClean="0"/>
              <a:t>1.3.2013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FFD9A-6086-4F2A-937A-1DB5A6FDBEB2}" type="datetime1">
              <a:rPr lang="cs-CZ" smtClean="0"/>
              <a:t>1.3.2013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B6E42B-73BE-4401-87A6-C0CCCE1D6E3A}" type="datetime1">
              <a:rPr lang="cs-CZ" smtClean="0"/>
              <a:t>1.3.2013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6EB2B0D-2513-4B61-9D85-E30DD405138B}" type="datetime1">
              <a:rPr lang="cs-CZ" smtClean="0"/>
              <a:t>1.3.2013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DAC7C-71C4-470C-95E1-DECE12323E96}" type="datetime1">
              <a:rPr lang="cs-CZ" smtClean="0"/>
              <a:t>1.3.2013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EDF820-42F8-4E04-9D4D-BEAB204DB3B2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8D2931-9C93-44DD-B589-33C08A4B4023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C12981-FCB4-4482-95F6-E0E23C2AB87E}" type="datetime1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9499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iming>
    <p:tnLst>
      <p:par>
        <p:cTn id="1" dur="indefinite" restart="never" nodeType="tmRoot"/>
      </p:par>
    </p:tnLst>
  </p:timing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DB380878-85CF-4F36-AFC6-B496991D5177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57C12981-FCB4-4482-95F6-E0E23C2AB87E}" type="datetime1">
              <a:rPr lang="cs-CZ" smtClean="0"/>
              <a:t>1.3.2013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09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3668035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</a:t>
                      </a: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+mn-cs"/>
                        </a:rPr>
                        <a:t>červenec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01PL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Předpokladym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 cestovního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ruchu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výkladu nového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4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7318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412776"/>
            <a:ext cx="7772400" cy="1080120"/>
          </a:xfrm>
        </p:spPr>
        <p:txBody>
          <a:bodyPr/>
          <a:lstStyle/>
          <a:p>
            <a:pPr algn="ctr"/>
            <a:r>
              <a:rPr lang="cs-CZ" sz="4400" b="1" i="1" dirty="0" smtClean="0">
                <a:solidFill>
                  <a:schemeClr val="bg2">
                    <a:lumMod val="10000"/>
                  </a:schemeClr>
                </a:solidFill>
              </a:rPr>
              <a:t>Předpoklady cestovního ruchu</a:t>
            </a:r>
            <a:endParaRPr lang="cs-CZ" sz="4400" b="1" i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158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187624" y="1844824"/>
            <a:ext cx="6982544" cy="2952328"/>
          </a:xfrm>
        </p:spPr>
        <p:txBody>
          <a:bodyPr>
            <a:no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/>
            </a:r>
            <a:br>
              <a:rPr lang="cs-CZ" sz="3200" dirty="0" smtClean="0">
                <a:solidFill>
                  <a:schemeClr val="tx1"/>
                </a:solidFill>
              </a:rPr>
            </a:br>
            <a:r>
              <a:rPr lang="cs-CZ" sz="3200" dirty="0">
                <a:solidFill>
                  <a:schemeClr val="tx1"/>
                </a:solidFill>
              </a:rPr>
              <a:t/>
            </a:r>
            <a:br>
              <a:rPr lang="cs-CZ" sz="3200" dirty="0">
                <a:solidFill>
                  <a:schemeClr val="tx1"/>
                </a:solidFill>
              </a:rPr>
            </a:b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  <a:effectLst/>
              </a:rPr>
              <a:t>Předpoklady </a:t>
            </a:r>
            <a:r>
              <a:rPr lang="cs-CZ" sz="3200" dirty="0">
                <a:solidFill>
                  <a:schemeClr val="bg2">
                    <a:lumMod val="10000"/>
                  </a:schemeClr>
                </a:solidFill>
                <a:effectLst/>
              </a:rPr>
              <a:t>jsou podmínky či faktory, které ovlivňují existenci a rozvoj cestovního ruchu, jejich obecné zákonitosti i uplatnění v konkrétních oblastech a střediscích.</a:t>
            </a:r>
            <a:br>
              <a:rPr lang="cs-CZ" sz="3200" dirty="0">
                <a:solidFill>
                  <a:schemeClr val="bg2">
                    <a:lumMod val="10000"/>
                  </a:schemeClr>
                </a:solidFill>
                <a:effectLst/>
              </a:rPr>
            </a:br>
            <a:endParaRPr lang="cs-CZ" sz="3200" dirty="0">
              <a:solidFill>
                <a:schemeClr val="bg2">
                  <a:lumMod val="10000"/>
                </a:schemeClr>
              </a:solidFill>
              <a:effectLst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724054"/>
            <a:ext cx="6696744" cy="830997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b="1" u="sng" dirty="0" smtClean="0">
                <a:solidFill>
                  <a:schemeClr val="bg2">
                    <a:lumMod val="10000"/>
                  </a:schemeClr>
                </a:solidFill>
              </a:rPr>
              <a:t>Definice</a:t>
            </a:r>
            <a:endParaRPr lang="cs-CZ" sz="4800" b="1" u="sng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2423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2060848"/>
            <a:ext cx="6616437" cy="3241635"/>
          </a:xfrm>
        </p:spPr>
        <p:txBody>
          <a:bodyPr/>
          <a:lstStyle/>
          <a:p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1) LOKALIZAČNÍ</a:t>
            </a:r>
            <a:b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2) SELEKTIVNÍ</a:t>
            </a:r>
            <a:b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/>
            </a:r>
            <a:b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</a:br>
            <a:r>
              <a:rPr lang="cs-CZ" sz="4000" dirty="0" smtClean="0">
                <a:solidFill>
                  <a:schemeClr val="bg2">
                    <a:lumMod val="10000"/>
                  </a:schemeClr>
                </a:solidFill>
              </a:rPr>
              <a:t>3) REALIZAČNÍ</a:t>
            </a:r>
            <a:endParaRPr lang="cs-CZ" sz="40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980728"/>
            <a:ext cx="7344048" cy="949569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>
                <a:solidFill>
                  <a:schemeClr val="bg2">
                    <a:lumMod val="10000"/>
                  </a:schemeClr>
                </a:solidFill>
              </a:rPr>
              <a:t>Předpoklady cestovního ruchu se dělí:</a:t>
            </a:r>
            <a:endParaRPr lang="cs-CZ" sz="3600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5331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836714" y="1052736"/>
            <a:ext cx="7838974" cy="1093585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Lokalizační:</a:t>
            </a:r>
          </a:p>
          <a:p>
            <a:pPr marL="0" indent="0" algn="l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Umožňují umístění aktivit cestovního ruchu do určité oblasti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36714" y="2564904"/>
            <a:ext cx="8136904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a)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přírodní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povrch, podnebí, povrchové vody, podzemní vody, rostlinstvo, živočišstvo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836714" y="4140054"/>
            <a:ext cx="7543326" cy="10891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)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kulturní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historický vývoj území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408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836714" y="1052736"/>
            <a:ext cx="7838974" cy="151216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Selektivní:</a:t>
            </a:r>
          </a:p>
          <a:p>
            <a:pPr marL="0" indent="0" algn="l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Poukazují na způsobilost společnosti dané oblasti či země se podílet na rozvoji cestovního ruchu aktivně či pasivně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813619" y="2780928"/>
            <a:ext cx="8136904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a)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objektivní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politická, demografická, ekonomická situace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836714" y="4140054"/>
            <a:ext cx="7543326" cy="10891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)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subjektivní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sociologická situace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79182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836714" y="1052736"/>
            <a:ext cx="7838974" cy="1512168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Realizační:</a:t>
            </a:r>
          </a:p>
          <a:p>
            <a:pPr marL="0" indent="0" algn="l"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Umožňují uskutečnit nároky účastníků cestovního ruchu v oblastech s příznivými lokalizačními podmínkami.</a:t>
            </a:r>
            <a:endParaRPr lang="cs-CZ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813619" y="2780928"/>
            <a:ext cx="8136904" cy="1296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a) 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dopravní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druhy možnosti jak se dopravit do dané oblasti (letecky, bus, vlak, auto, jinak)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836714" y="4140054"/>
            <a:ext cx="7543326" cy="1377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˃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&gt;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Calibri" pitchFamily="34" charset="0"/>
              <a:buChar char="+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1"/>
              </a:buClr>
              <a:buFont typeface="Calibri" pitchFamily="34" charset="0"/>
              <a:buChar char="−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>
                <a:solidFill>
                  <a:schemeClr val="bg2">
                    <a:lumMod val="1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) </a:t>
            </a:r>
            <a:r>
              <a:rPr lang="cs-CZ" b="1" dirty="0">
                <a:solidFill>
                  <a:schemeClr val="bg2">
                    <a:lumMod val="10000"/>
                  </a:schemeClr>
                </a:solidFill>
              </a:rPr>
              <a:t>m</a:t>
            </a:r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ateriálně-technické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– uspokojení poptávky účastníků cestovního ruchu v dané oblasti po: gastronomii, volném čase, kultuře, atd.</a:t>
            </a:r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9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50070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836714" y="1052736"/>
            <a:ext cx="7838974" cy="3240360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cs-CZ" sz="3200" b="1" u="sng" dirty="0" smtClean="0">
                <a:solidFill>
                  <a:schemeClr val="bg2">
                    <a:lumMod val="10000"/>
                  </a:schemeClr>
                </a:solidFill>
              </a:rPr>
              <a:t>Bibliografické citace:</a:t>
            </a:r>
          </a:p>
          <a:p>
            <a:pPr marL="0" indent="0" algn="l">
              <a:buNone/>
            </a:pPr>
            <a:endParaRPr lang="cs-CZ" sz="1800" b="1" u="sng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 algn="l">
              <a:buNone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HOLEČEK, Milan a kol. </a:t>
            </a:r>
            <a:r>
              <a:rPr lang="cs-CZ" sz="1800" i="1" dirty="0" smtClean="0">
                <a:solidFill>
                  <a:schemeClr val="bg2">
                    <a:lumMod val="10000"/>
                  </a:schemeClr>
                </a:solidFill>
              </a:rPr>
              <a:t>Zeměpis cestovního ruchu. </a:t>
            </a: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2., upravené a rozšířené vydání, dotisk 2007 Praha:  NAKLADATELSTVÍ  ČESKÉ GEOGRAFICKÉ SPOLEČNOSTI, s.r.o., 2007. ISBN 80-86034-64-X, s. 19-22</a:t>
            </a:r>
          </a:p>
          <a:p>
            <a:pPr marL="0" indent="0" algn="l">
              <a:buNone/>
            </a:pPr>
            <a:endParaRPr lang="cs-CZ" sz="18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 algn="l">
              <a:buNone/>
            </a:pP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DROBNÁ, Daniela a kol. </a:t>
            </a:r>
            <a:r>
              <a:rPr lang="cs-CZ" sz="1800" i="1" dirty="0" smtClean="0">
                <a:solidFill>
                  <a:schemeClr val="bg2">
                    <a:lumMod val="10000"/>
                  </a:schemeClr>
                </a:solidFill>
              </a:rPr>
              <a:t>Cestovní ruch</a:t>
            </a:r>
            <a:r>
              <a:rPr lang="cs-CZ" sz="1800" dirty="0" smtClean="0">
                <a:solidFill>
                  <a:schemeClr val="bg2">
                    <a:lumMod val="10000"/>
                  </a:schemeClr>
                </a:solidFill>
              </a:rPr>
              <a:t>. 1. vydání  Praha: Fortuna, 2004. ISBN 80-7168-901-7,s. 20-22</a:t>
            </a:r>
          </a:p>
          <a:p>
            <a:pPr marL="0" indent="0" algn="l">
              <a:buNone/>
            </a:pPr>
            <a:endParaRPr lang="cs-CZ" sz="1800" dirty="0" smtClean="0">
              <a:solidFill>
                <a:schemeClr val="bg2">
                  <a:lumMod val="10000"/>
                </a:schemeClr>
              </a:solidFill>
            </a:endParaRPr>
          </a:p>
          <a:p>
            <a:pPr marL="0" indent="0" algn="l">
              <a:buNone/>
            </a:pPr>
            <a:endParaRPr lang="cs-CZ" sz="18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 algn="l">
              <a:buNone/>
            </a:pPr>
            <a:endParaRPr lang="cs-CZ" sz="1800" dirty="0" smtClean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31675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174</TotalTime>
  <Words>426</Words>
  <Application>Microsoft Office PowerPoint</Application>
  <PresentationFormat>Předvádění na obrazovce (4:3)</PresentationFormat>
  <Paragraphs>58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Thermal</vt:lpstr>
      <vt:lpstr>Prezentace aplikace PowerPoint</vt:lpstr>
      <vt:lpstr>Předpoklady cestovního ruchu</vt:lpstr>
      <vt:lpstr>  Předpoklady jsou podmínky či faktory, které ovlivňují existenci a rozvoj cestovního ruchu, jejich obecné zákonitosti i uplatnění v konkrétních oblastech a střediscích. </vt:lpstr>
      <vt:lpstr>1) LOKALIZAČNÍ  2) SELEKTIVNÍ  3) REALIZAČNÍ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Karel Singer</cp:lastModifiedBy>
  <cp:revision>23</cp:revision>
  <dcterms:created xsi:type="dcterms:W3CDTF">2013-01-04T10:38:34Z</dcterms:created>
  <dcterms:modified xsi:type="dcterms:W3CDTF">2013-03-01T16:36:01Z</dcterms:modified>
</cp:coreProperties>
</file>