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7" r:id="rId3"/>
    <p:sldId id="258" r:id="rId4"/>
    <p:sldId id="259" r:id="rId5"/>
    <p:sldId id="262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16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72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063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3444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4769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5610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880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3217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247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19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938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3A399-8792-4C27-BDDF-96A8DD3D10FC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B8893-23D1-4BA7-8308-1EEFBA70D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78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740748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+mn-cs"/>
                        </a:rPr>
                        <a:t>červenec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02PL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_Lokalizační p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ředpoklady cestovního ruchu v ČR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872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216024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Předpoklady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cestovního ruchu v České republice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LOKALIZAČNÍ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479715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Umožňují umístění aktivit cestovního ruchu do určité oblasti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1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21" y="548681"/>
            <a:ext cx="1514907" cy="10108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915816" y="761721"/>
            <a:ext cx="547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Lokalizační předpoklady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821" y="1846565"/>
            <a:ext cx="698751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	</a:t>
            </a:r>
            <a:r>
              <a:rPr lang="cs-CZ" sz="3200" b="1" i="1" dirty="0" smtClean="0"/>
              <a:t>Přírodní:</a:t>
            </a:r>
          </a:p>
          <a:p>
            <a:pPr algn="ctr"/>
            <a:r>
              <a:rPr lang="cs-CZ" b="1" i="1" dirty="0" smtClean="0"/>
              <a:t>Jsou výsledkem dlouhodobého vzájemného působení různých přírodních činitelů</a:t>
            </a:r>
          </a:p>
          <a:p>
            <a:pPr algn="ctr"/>
            <a:endParaRPr lang="cs-CZ" b="1" i="1" dirty="0" smtClean="0"/>
          </a:p>
          <a:p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poloha</a:t>
            </a:r>
            <a:r>
              <a:rPr lang="cs-CZ" dirty="0" smtClean="0"/>
              <a:t>: vnitrozemský stát, nacházející se ve střední   Evropě, na severní  a východní polokouli</a:t>
            </a:r>
          </a:p>
          <a:p>
            <a:pPr marL="285750" indent="-285750">
              <a:buFontTx/>
              <a:buChar char="-"/>
            </a:pPr>
            <a:r>
              <a:rPr lang="cs-CZ" u="sng" dirty="0" smtClean="0"/>
              <a:t>rozloha</a:t>
            </a:r>
            <a:r>
              <a:rPr lang="cs-CZ" dirty="0" smtClean="0"/>
              <a:t>: 78 886 km</a:t>
            </a:r>
            <a:r>
              <a:rPr lang="cs-CZ" baseline="30000" dirty="0" smtClean="0"/>
              <a:t>2</a:t>
            </a:r>
          </a:p>
          <a:p>
            <a:pPr marL="285750" indent="-285750">
              <a:buFontTx/>
              <a:buChar char="-"/>
            </a:pPr>
            <a:r>
              <a:rPr lang="cs-CZ" u="sng" dirty="0" smtClean="0"/>
              <a:t>podnebí</a:t>
            </a:r>
            <a:r>
              <a:rPr lang="cs-CZ" dirty="0"/>
              <a:t>: </a:t>
            </a:r>
            <a:r>
              <a:rPr lang="cs-CZ" dirty="0" smtClean="0"/>
              <a:t>mírné</a:t>
            </a:r>
          </a:p>
          <a:p>
            <a:r>
              <a:rPr lang="cs-CZ" dirty="0"/>
              <a:t>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0832" y="4350425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3"/>
                </a:solidFill>
              </a:rPr>
              <a:t>Zajímavosti</a:t>
            </a:r>
          </a:p>
          <a:p>
            <a:pPr marL="285750" indent="-285750">
              <a:buFont typeface="Arial" charset="0"/>
              <a:buChar char="•"/>
            </a:pPr>
            <a:r>
              <a:rPr lang="cs-CZ" i="1" dirty="0" smtClean="0">
                <a:solidFill>
                  <a:schemeClr val="accent3"/>
                </a:solidFill>
              </a:rPr>
              <a:t>Nejnižší </a:t>
            </a:r>
            <a:r>
              <a:rPr lang="cs-CZ" i="1" dirty="0">
                <a:solidFill>
                  <a:schemeClr val="accent3"/>
                </a:solidFill>
              </a:rPr>
              <a:t>průměrná roční teplota: 0,2 °C (Sněžka)) 	</a:t>
            </a:r>
            <a:endParaRPr lang="cs-CZ" i="1" dirty="0" smtClean="0">
              <a:solidFill>
                <a:schemeClr val="accent3"/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cs-CZ" i="1" dirty="0" smtClean="0">
                <a:solidFill>
                  <a:schemeClr val="accent3"/>
                </a:solidFill>
              </a:rPr>
              <a:t>Nejvyšší </a:t>
            </a:r>
            <a:r>
              <a:rPr lang="cs-CZ" i="1" dirty="0">
                <a:solidFill>
                  <a:schemeClr val="accent3"/>
                </a:solidFill>
              </a:rPr>
              <a:t>průměrná roční teplota: 9,5 °C (Hodonín), 	</a:t>
            </a:r>
            <a:endParaRPr lang="cs-CZ" i="1" dirty="0" smtClean="0">
              <a:solidFill>
                <a:schemeClr val="accent3"/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cs-CZ" i="1" dirty="0" smtClean="0">
                <a:solidFill>
                  <a:schemeClr val="accent3"/>
                </a:solidFill>
              </a:rPr>
              <a:t>Nejvyšší </a:t>
            </a:r>
            <a:r>
              <a:rPr lang="cs-CZ" i="1" dirty="0">
                <a:solidFill>
                  <a:schemeClr val="accent3"/>
                </a:solidFill>
              </a:rPr>
              <a:t>naměřená teplota: 40,4 °C (</a:t>
            </a:r>
            <a:r>
              <a:rPr lang="cs-CZ" i="1" dirty="0" smtClean="0">
                <a:solidFill>
                  <a:schemeClr val="accent3"/>
                </a:solidFill>
              </a:rPr>
              <a:t>Dobřichovice</a:t>
            </a:r>
            <a:r>
              <a:rPr lang="cs-CZ" i="1" dirty="0">
                <a:solidFill>
                  <a:schemeClr val="accent3"/>
                </a:solidFill>
              </a:rPr>
              <a:t>) 	</a:t>
            </a:r>
            <a:endParaRPr lang="cs-CZ" i="1" dirty="0" smtClean="0">
              <a:solidFill>
                <a:schemeClr val="accent3"/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cs-CZ" i="1" dirty="0" smtClean="0">
                <a:solidFill>
                  <a:schemeClr val="accent3"/>
                </a:solidFill>
              </a:rPr>
              <a:t>Nejnižší </a:t>
            </a:r>
            <a:r>
              <a:rPr lang="cs-CZ" i="1" dirty="0">
                <a:solidFill>
                  <a:schemeClr val="accent3"/>
                </a:solidFill>
              </a:rPr>
              <a:t>naměřená teplota: -42,2 °C (Litvínovice u 	   Českých Budějovic)</a:t>
            </a:r>
          </a:p>
          <a:p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14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21" y="548681"/>
            <a:ext cx="1514907" cy="1010856"/>
          </a:xfrm>
          <a:prstGeom prst="rect">
            <a:avLst/>
          </a:prstGeom>
        </p:spPr>
      </p:pic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313" y="2164214"/>
            <a:ext cx="8352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u="sng" dirty="0" smtClean="0"/>
              <a:t>Povrchové vody</a:t>
            </a:r>
            <a:r>
              <a:rPr lang="cs-CZ" dirty="0" smtClean="0"/>
              <a:t>: území Česka leží na hlavní evropském rozvodí, území je odvodňováno do okrajových moří,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821" y="2961057"/>
            <a:ext cx="2499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Labe = Severní moře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87824" y="3532366"/>
            <a:ext cx="2510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Odra = Baltské moře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211796"/>
            <a:ext cx="3552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Morava – Dunaj = Černé moře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569" y="3835433"/>
            <a:ext cx="4437078" cy="25468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2237" y="6136095"/>
            <a:ext cx="10828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Obr.1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761721"/>
            <a:ext cx="547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Lokalizační předpoklady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7444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21" y="548681"/>
            <a:ext cx="1514907" cy="10108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915816" y="761721"/>
            <a:ext cx="547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Lokalizační předpoklady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2624" y="1860243"/>
            <a:ext cx="60837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Řeky:</a:t>
            </a:r>
            <a:r>
              <a:rPr lang="cs-CZ" dirty="0" smtClean="0"/>
              <a:t>  většina českých řek je tvořena jarním táním </a:t>
            </a:r>
          </a:p>
          <a:p>
            <a:r>
              <a:rPr lang="cs-CZ" dirty="0"/>
              <a:t>s</a:t>
            </a:r>
            <a:r>
              <a:rPr lang="cs-CZ" dirty="0" smtClean="0"/>
              <a:t>něhu a dešťovými přeháňkami. Většina českých řek</a:t>
            </a:r>
          </a:p>
          <a:p>
            <a:r>
              <a:rPr lang="cs-CZ" dirty="0"/>
              <a:t>m</a:t>
            </a:r>
            <a:r>
              <a:rPr lang="cs-CZ" dirty="0" smtClean="0"/>
              <a:t>á prameny v ČR.</a:t>
            </a:r>
          </a:p>
          <a:p>
            <a:r>
              <a:rPr lang="cs-CZ" dirty="0"/>
              <a:t>N</a:t>
            </a:r>
            <a:r>
              <a:rPr lang="cs-CZ" dirty="0" smtClean="0"/>
              <a:t>ejdelší českou řekou je Vltava, délka 433 km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8384" y="1614022"/>
            <a:ext cx="7501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Obr.2</a:t>
            </a:r>
            <a:endParaRPr lang="cs-CZ" sz="1000" dirty="0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1267" y="3717031"/>
            <a:ext cx="5866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Rybníky</a:t>
            </a:r>
            <a:r>
              <a:rPr lang="cs-CZ" dirty="0" smtClean="0"/>
              <a:t>: budují se většinou za účelem chovu ryb. Nejvíce rybníků se nachází v Třeboňské pánvi. Největším českým rybníkem je Rožmberk, rozloha 489 ha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3501008"/>
            <a:ext cx="750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Obr.3</a:t>
            </a:r>
            <a:endParaRPr lang="cs-CZ" sz="1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006" y="3684221"/>
            <a:ext cx="2156484" cy="12659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006" y="1788360"/>
            <a:ext cx="2171567" cy="162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5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21" y="548681"/>
            <a:ext cx="1514907" cy="10108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15816" y="761721"/>
            <a:ext cx="547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Lokalizační předpoklady</a:t>
            </a:r>
            <a:endParaRPr lang="cs-CZ" sz="2000" b="1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821" y="2204864"/>
            <a:ext cx="59794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Jezera</a:t>
            </a:r>
            <a:r>
              <a:rPr lang="cs-CZ" dirty="0" smtClean="0"/>
              <a:t>: přirozených jezer v ČR je velice málo, většinou jsou ledovcová, krasová, popř. říční či rašelinová.</a:t>
            </a:r>
          </a:p>
          <a:p>
            <a:r>
              <a:rPr lang="cs-CZ" dirty="0" smtClean="0"/>
              <a:t>Největším českým jezerem je Černé jezero, které leží na Šumavě, rozloha 18,4 ha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821" y="4116513"/>
            <a:ext cx="5691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Vodní nádrže</a:t>
            </a:r>
            <a:r>
              <a:rPr lang="cs-CZ" dirty="0" smtClean="0"/>
              <a:t>: jsou budovány za účelem vodohospodářského využití.</a:t>
            </a:r>
          </a:p>
          <a:p>
            <a:r>
              <a:rPr lang="cs-CZ" dirty="0" smtClean="0"/>
              <a:t>Největší vodní plochu má vodní nádrž Lipno I., rozloha 4.870 ha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5579" y="1752238"/>
            <a:ext cx="7501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Obr.4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25580" y="3870292"/>
            <a:ext cx="7501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Obr.5</a:t>
            </a:r>
            <a:endParaRPr lang="cs-CZ" sz="1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165" y="4096800"/>
            <a:ext cx="1312522" cy="196878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164" y="1998459"/>
            <a:ext cx="1312523" cy="175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84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21" y="548681"/>
            <a:ext cx="1514907" cy="10108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15816" y="761721"/>
            <a:ext cx="547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Lokalizační předpoklady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565" y="1415678"/>
            <a:ext cx="80676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	</a:t>
            </a:r>
            <a:r>
              <a:rPr lang="cs-CZ" sz="3200" b="1" i="1" dirty="0" smtClean="0"/>
              <a:t>Kulturně-historické</a:t>
            </a:r>
          </a:p>
          <a:p>
            <a:pPr algn="ctr"/>
            <a:r>
              <a:rPr lang="cs-CZ" dirty="0"/>
              <a:t>	</a:t>
            </a:r>
            <a:r>
              <a:rPr lang="cs-CZ" b="1" dirty="0"/>
              <a:t>V</a:t>
            </a:r>
            <a:r>
              <a:rPr lang="cs-CZ" b="1" dirty="0" smtClean="0"/>
              <a:t>yplývají z výsledků tvořivé činnosti člověka</a:t>
            </a:r>
            <a:endParaRPr lang="cs-CZ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024769"/>
              </p:ext>
            </p:extLst>
          </p:nvPr>
        </p:nvGraphicFramePr>
        <p:xfrm>
          <a:off x="1979712" y="2852936"/>
          <a:ext cx="5846400" cy="333025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487242"/>
                <a:gridCol w="2886874"/>
                <a:gridCol w="1472284"/>
              </a:tblGrid>
              <a:tr h="20814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b="1" dirty="0">
                          <a:effectLst/>
                        </a:rPr>
                        <a:t>Místo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b="1">
                          <a:effectLst/>
                        </a:rPr>
                        <a:t>Předmět vyhlášení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b="1">
                          <a:effectLst/>
                        </a:rPr>
                        <a:t>Rok vyhlášení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Praha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historické jádro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1992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Český Krumlov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historické jádro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1992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Telč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historické jádro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1992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28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Žďár nad Sázavou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poutní kostel sv. Jana</a:t>
                      </a:r>
                      <a:endParaRPr lang="cs-CZ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Nepomuského na Zelené hoře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1994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28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Kutná Hora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chrám sv. Barbory a kostel</a:t>
                      </a:r>
                      <a:endParaRPr lang="cs-CZ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Nanebevzetí P. Marie v Sedlci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1995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Lednice-Valtice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Lednicko-valtický areál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1996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Holašovice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vesnice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1998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Kroměříž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zámek a zahrady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1998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Litomyšl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zámek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1999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Olomouc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sloup Nejsvětější Trojice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2000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Brno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Vila Tugendhat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2001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28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Třebíč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Bazilika sv. Prokopa a židovská</a:t>
                      </a:r>
                      <a:endParaRPr lang="cs-CZ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Čtvrť a hřbitov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2003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66274" y="2277452"/>
            <a:ext cx="7166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památky ČR zapsané na seznam UNESCO 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75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4761" y="692696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</a:p>
          <a:p>
            <a:r>
              <a:rPr lang="cs-CZ" dirty="0"/>
              <a:t>http://upload.wikimedia.org/wikipedia/commons/a/a9/%C4%8Cern%C3%A9_jezero_zab%C3%ADran%C3%A9_z_karov%C3%A9_st%C4%9Bny.JPG</a:t>
            </a:r>
            <a:endParaRPr lang="cs-CZ" dirty="0" smtClean="0"/>
          </a:p>
          <a:p>
            <a:r>
              <a:rPr lang="cs-CZ" dirty="0" smtClean="0"/>
              <a:t>Obr.2</a:t>
            </a:r>
          </a:p>
          <a:p>
            <a:r>
              <a:rPr lang="cs-CZ" dirty="0"/>
              <a:t>http://upload.wikimedia.org/wikipedia/commons/2/2d/Moldau-Vltava.jpg</a:t>
            </a:r>
            <a:endParaRPr lang="cs-CZ" dirty="0" smtClean="0"/>
          </a:p>
          <a:p>
            <a:r>
              <a:rPr lang="cs-CZ" dirty="0" smtClean="0"/>
              <a:t>Obr.3</a:t>
            </a:r>
          </a:p>
          <a:p>
            <a:r>
              <a:rPr lang="cs-CZ" dirty="0"/>
              <a:t>http://upload.wikimedia.org/wikipedia/commons/5/5f/Rybn%C3%ADk_Ro%C5%BEmberk_zabran%C3%BD_z_oblasti_reten%C4%8Dn%C3%ADho_prostoru.jpg</a:t>
            </a:r>
            <a:endParaRPr lang="cs-CZ" dirty="0" smtClean="0"/>
          </a:p>
          <a:p>
            <a:r>
              <a:rPr lang="cs-CZ" dirty="0" smtClean="0"/>
              <a:t>Obr.4</a:t>
            </a:r>
          </a:p>
          <a:p>
            <a:r>
              <a:rPr lang="cs-CZ" dirty="0"/>
              <a:t>http://upload.wikimedia.org/wikipedia/commons/a/a9/%C4%8Cern%C3%A9_jezero_zab%C3%ADran%C3%A9_z_karov%C3%A9_st%C4%9Bny.JPG</a:t>
            </a:r>
            <a:endParaRPr lang="cs-CZ" dirty="0" smtClean="0"/>
          </a:p>
          <a:p>
            <a:r>
              <a:rPr lang="cs-CZ" dirty="0" smtClean="0"/>
              <a:t>Obr.5</a:t>
            </a:r>
          </a:p>
          <a:p>
            <a:r>
              <a:rPr lang="cs-CZ" dirty="0"/>
              <a:t>http://upload.wikimedia.org/wikipedia/commons/0/08/Lipno_nad_Vltavou%2C_p%C5%99ehradn%C3%AD_hr%C3%A1z%2C_p%C5%99ehrada.JPG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4761" y="404664"/>
            <a:ext cx="6193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97922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346</TotalTime>
  <Words>524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1_Shluk</vt:lpstr>
      <vt:lpstr>Motiv systému Office</vt:lpstr>
      <vt:lpstr>Prezentace aplikace PowerPoint</vt:lpstr>
      <vt:lpstr>Předpoklady cestovního ruchu v České republice  LOKALIZAČNÍ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25</cp:revision>
  <dcterms:created xsi:type="dcterms:W3CDTF">2013-01-04T22:56:58Z</dcterms:created>
  <dcterms:modified xsi:type="dcterms:W3CDTF">2013-03-01T16:03:12Z</dcterms:modified>
</cp:coreProperties>
</file>