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3" r:id="rId9"/>
    <p:sldId id="265" r:id="rId10"/>
    <p:sldId id="267" r:id="rId11"/>
    <p:sldId id="266" r:id="rId12"/>
    <p:sldId id="264" r:id="rId13"/>
    <p:sldId id="268" r:id="rId14"/>
    <p:sldId id="269" r:id="rId15"/>
    <p:sldId id="271" r:id="rId16"/>
    <p:sldId id="270" r:id="rId17"/>
    <p:sldId id="274" r:id="rId18"/>
    <p:sldId id="262" r:id="rId19"/>
    <p:sldId id="272" r:id="rId20"/>
    <p:sldId id="273" r:id="rId2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5" d="100"/>
          <a:sy n="75" d="100"/>
        </p:scale>
        <p:origin x="-1008"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493E79B5-A4E9-4F37-B6E8-CAA7B0509EE7}" type="datetimeFigureOut">
              <a:rPr lang="cs-CZ" smtClean="0"/>
              <a:t>1.3.2013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8E68C35-B9F9-4FD6-B550-2E2A190A702C}" type="slidenum">
              <a:rPr lang="cs-CZ" smtClean="0"/>
              <a:t>‹#›</a:t>
            </a:fld>
            <a:endParaRPr lang="cs-CZ"/>
          </a:p>
        </p:txBody>
      </p:sp>
    </p:spTree>
    <p:extLst>
      <p:ext uri="{BB962C8B-B14F-4D97-AF65-F5344CB8AC3E}">
        <p14:creationId xmlns:p14="http://schemas.microsoft.com/office/powerpoint/2010/main" val="1031021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93E79B5-A4E9-4F37-B6E8-CAA7B0509EE7}" type="datetimeFigureOut">
              <a:rPr lang="cs-CZ" smtClean="0"/>
              <a:t>1.3.2013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8E68C35-B9F9-4FD6-B550-2E2A190A702C}" type="slidenum">
              <a:rPr lang="cs-CZ" smtClean="0"/>
              <a:t>‹#›</a:t>
            </a:fld>
            <a:endParaRPr lang="cs-CZ"/>
          </a:p>
        </p:txBody>
      </p:sp>
    </p:spTree>
    <p:extLst>
      <p:ext uri="{BB962C8B-B14F-4D97-AF65-F5344CB8AC3E}">
        <p14:creationId xmlns:p14="http://schemas.microsoft.com/office/powerpoint/2010/main" val="523594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493E79B5-A4E9-4F37-B6E8-CAA7B0509EE7}" type="datetimeFigureOut">
              <a:rPr lang="cs-CZ" smtClean="0"/>
              <a:t>1.3.2013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8E68C35-B9F9-4FD6-B550-2E2A190A702C}" type="slidenum">
              <a:rPr lang="cs-CZ" smtClean="0"/>
              <a:t>‹#›</a:t>
            </a:fld>
            <a:endParaRPr lang="cs-CZ"/>
          </a:p>
        </p:txBody>
      </p:sp>
    </p:spTree>
    <p:extLst>
      <p:ext uri="{BB962C8B-B14F-4D97-AF65-F5344CB8AC3E}">
        <p14:creationId xmlns:p14="http://schemas.microsoft.com/office/powerpoint/2010/main" val="1373399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493E79B5-A4E9-4F37-B6E8-CAA7B0509EE7}" type="datetimeFigureOut">
              <a:rPr lang="cs-CZ" smtClean="0"/>
              <a:t>1.3.2013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8E68C35-B9F9-4FD6-B550-2E2A190A702C}" type="slidenum">
              <a:rPr lang="cs-CZ" smtClean="0"/>
              <a:t>‹#›</a:t>
            </a:fld>
            <a:endParaRPr lang="cs-CZ"/>
          </a:p>
        </p:txBody>
      </p:sp>
    </p:spTree>
    <p:extLst>
      <p:ext uri="{BB962C8B-B14F-4D97-AF65-F5344CB8AC3E}">
        <p14:creationId xmlns:p14="http://schemas.microsoft.com/office/powerpoint/2010/main" val="375211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493E79B5-A4E9-4F37-B6E8-CAA7B0509EE7}" type="datetimeFigureOut">
              <a:rPr lang="cs-CZ" smtClean="0"/>
              <a:t>1.3.2013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8E68C35-B9F9-4FD6-B550-2E2A190A702C}" type="slidenum">
              <a:rPr lang="cs-CZ" smtClean="0"/>
              <a:t>‹#›</a:t>
            </a:fld>
            <a:endParaRPr lang="cs-CZ"/>
          </a:p>
        </p:txBody>
      </p:sp>
    </p:spTree>
    <p:extLst>
      <p:ext uri="{BB962C8B-B14F-4D97-AF65-F5344CB8AC3E}">
        <p14:creationId xmlns:p14="http://schemas.microsoft.com/office/powerpoint/2010/main" val="2139170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493E79B5-A4E9-4F37-B6E8-CAA7B0509EE7}" type="datetimeFigureOut">
              <a:rPr lang="cs-CZ" smtClean="0"/>
              <a:t>1.3.2013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8E68C35-B9F9-4FD6-B550-2E2A190A702C}" type="slidenum">
              <a:rPr lang="cs-CZ" smtClean="0"/>
              <a:t>‹#›</a:t>
            </a:fld>
            <a:endParaRPr lang="cs-CZ"/>
          </a:p>
        </p:txBody>
      </p:sp>
    </p:spTree>
    <p:extLst>
      <p:ext uri="{BB962C8B-B14F-4D97-AF65-F5344CB8AC3E}">
        <p14:creationId xmlns:p14="http://schemas.microsoft.com/office/powerpoint/2010/main" val="4057411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493E79B5-A4E9-4F37-B6E8-CAA7B0509EE7}" type="datetimeFigureOut">
              <a:rPr lang="cs-CZ" smtClean="0"/>
              <a:t>1.3.2013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8E68C35-B9F9-4FD6-B550-2E2A190A702C}" type="slidenum">
              <a:rPr lang="cs-CZ" smtClean="0"/>
              <a:t>‹#›</a:t>
            </a:fld>
            <a:endParaRPr lang="cs-CZ"/>
          </a:p>
        </p:txBody>
      </p:sp>
    </p:spTree>
    <p:extLst>
      <p:ext uri="{BB962C8B-B14F-4D97-AF65-F5344CB8AC3E}">
        <p14:creationId xmlns:p14="http://schemas.microsoft.com/office/powerpoint/2010/main" val="3226855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493E79B5-A4E9-4F37-B6E8-CAA7B0509EE7}" type="datetimeFigureOut">
              <a:rPr lang="cs-CZ" smtClean="0"/>
              <a:t>1.3.2013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8E68C35-B9F9-4FD6-B550-2E2A190A702C}" type="slidenum">
              <a:rPr lang="cs-CZ" smtClean="0"/>
              <a:t>‹#›</a:t>
            </a:fld>
            <a:endParaRPr lang="cs-CZ"/>
          </a:p>
        </p:txBody>
      </p:sp>
    </p:spTree>
    <p:extLst>
      <p:ext uri="{BB962C8B-B14F-4D97-AF65-F5344CB8AC3E}">
        <p14:creationId xmlns:p14="http://schemas.microsoft.com/office/powerpoint/2010/main" val="1185528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493E79B5-A4E9-4F37-B6E8-CAA7B0509EE7}" type="datetimeFigureOut">
              <a:rPr lang="cs-CZ" smtClean="0"/>
              <a:t>1.3.2013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8E68C35-B9F9-4FD6-B550-2E2A190A702C}" type="slidenum">
              <a:rPr lang="cs-CZ" smtClean="0"/>
              <a:t>‹#›</a:t>
            </a:fld>
            <a:endParaRPr lang="cs-CZ"/>
          </a:p>
        </p:txBody>
      </p:sp>
    </p:spTree>
    <p:extLst>
      <p:ext uri="{BB962C8B-B14F-4D97-AF65-F5344CB8AC3E}">
        <p14:creationId xmlns:p14="http://schemas.microsoft.com/office/powerpoint/2010/main" val="2467935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93E79B5-A4E9-4F37-B6E8-CAA7B0509EE7}" type="datetimeFigureOut">
              <a:rPr lang="cs-CZ" smtClean="0"/>
              <a:t>1.3.2013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8E68C35-B9F9-4FD6-B550-2E2A190A702C}" type="slidenum">
              <a:rPr lang="cs-CZ" smtClean="0"/>
              <a:t>‹#›</a:t>
            </a:fld>
            <a:endParaRPr lang="cs-CZ"/>
          </a:p>
        </p:txBody>
      </p:sp>
    </p:spTree>
    <p:extLst>
      <p:ext uri="{BB962C8B-B14F-4D97-AF65-F5344CB8AC3E}">
        <p14:creationId xmlns:p14="http://schemas.microsoft.com/office/powerpoint/2010/main" val="3441718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493E79B5-A4E9-4F37-B6E8-CAA7B0509EE7}" type="datetimeFigureOut">
              <a:rPr lang="cs-CZ" smtClean="0"/>
              <a:t>1.3.2013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8E68C35-B9F9-4FD6-B550-2E2A190A702C}" type="slidenum">
              <a:rPr lang="cs-CZ" smtClean="0"/>
              <a:t>‹#›</a:t>
            </a:fld>
            <a:endParaRPr lang="cs-CZ"/>
          </a:p>
        </p:txBody>
      </p:sp>
    </p:spTree>
    <p:extLst>
      <p:ext uri="{BB962C8B-B14F-4D97-AF65-F5344CB8AC3E}">
        <p14:creationId xmlns:p14="http://schemas.microsoft.com/office/powerpoint/2010/main" val="3535874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0" name="Pravoúhlý trojúhelní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Nadpis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cs-CZ" smtClean="0"/>
              <a:t>Kliknutím lze upravit styl.</a:t>
            </a:r>
            <a:endParaRPr kumimoji="0" lang="en-US"/>
          </a:p>
        </p:txBody>
      </p:sp>
      <p:sp>
        <p:nvSpPr>
          <p:cNvPr id="17" name="Podnadpis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Kliknutím lze upravit styl předlohy.</a:t>
            </a:r>
            <a:endParaRPr kumimoji="0" lang="en-US"/>
          </a:p>
        </p:txBody>
      </p:sp>
      <p:grpSp>
        <p:nvGrpSpPr>
          <p:cNvPr id="2" name="Skupina 1"/>
          <p:cNvGrpSpPr/>
          <p:nvPr/>
        </p:nvGrpSpPr>
        <p:grpSpPr>
          <a:xfrm>
            <a:off x="-3765" y="4953000"/>
            <a:ext cx="9147765" cy="1912088"/>
            <a:chOff x="-3765" y="4832896"/>
            <a:chExt cx="9147765" cy="2032192"/>
          </a:xfrm>
        </p:grpSpPr>
        <p:sp>
          <p:nvSpPr>
            <p:cNvPr id="7" name="Volný tvar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Volný tvar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Volný tvar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Přímá spojnice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Zástupný symbol pro datum 29"/>
          <p:cNvSpPr>
            <a:spLocks noGrp="1"/>
          </p:cNvSpPr>
          <p:nvPr>
            <p:ph type="dt" sz="half" idx="10"/>
          </p:nvPr>
        </p:nvSpPr>
        <p:spPr/>
        <p:txBody>
          <a:bodyPr/>
          <a:lstStyle>
            <a:lvl1pPr>
              <a:defRPr>
                <a:solidFill>
                  <a:srgbClr val="FFFFFF"/>
                </a:solidFill>
              </a:defRPr>
            </a:lvl1pPr>
            <a:extLst/>
          </a:lstStyle>
          <a:p>
            <a:fld id="{493E79B5-A4E9-4F37-B6E8-CAA7B0509EE7}" type="datetimeFigureOut">
              <a:rPr lang="cs-CZ" smtClean="0"/>
              <a:t>1.3.2013</a:t>
            </a:fld>
            <a:endParaRPr lang="cs-CZ"/>
          </a:p>
        </p:txBody>
      </p:sp>
      <p:sp>
        <p:nvSpPr>
          <p:cNvPr id="19" name="Zástupný symbol pro zápatí 18"/>
          <p:cNvSpPr>
            <a:spLocks noGrp="1"/>
          </p:cNvSpPr>
          <p:nvPr>
            <p:ph type="ftr" sz="quarter" idx="11"/>
          </p:nvPr>
        </p:nvSpPr>
        <p:spPr/>
        <p:txBody>
          <a:bodyPr/>
          <a:lstStyle>
            <a:lvl1pPr>
              <a:defRPr>
                <a:solidFill>
                  <a:schemeClr val="accent1">
                    <a:tint val="20000"/>
                  </a:schemeClr>
                </a:solidFill>
              </a:defRPr>
            </a:lvl1pPr>
            <a:extLst/>
          </a:lstStyle>
          <a:p>
            <a:endParaRPr lang="cs-CZ"/>
          </a:p>
        </p:txBody>
      </p:sp>
      <p:sp>
        <p:nvSpPr>
          <p:cNvPr id="27" name="Zástupný symbol pro číslo snímku 26"/>
          <p:cNvSpPr>
            <a:spLocks noGrp="1"/>
          </p:cNvSpPr>
          <p:nvPr>
            <p:ph type="sldNum" sz="quarter" idx="12"/>
          </p:nvPr>
        </p:nvSpPr>
        <p:spPr/>
        <p:txBody>
          <a:bodyPr/>
          <a:lstStyle>
            <a:lvl1pPr>
              <a:defRPr>
                <a:solidFill>
                  <a:srgbClr val="FFFFFF"/>
                </a:solidFill>
              </a:defRPr>
            </a:lvl1pPr>
            <a:extLst/>
          </a:lstStyle>
          <a:p>
            <a:fld id="{08E68C35-B9F9-4FD6-B550-2E2A190A702C}" type="slidenum">
              <a:rPr lang="cs-CZ" smtClean="0"/>
              <a:t>‹#›</a:t>
            </a:fld>
            <a:endParaRPr lang="cs-CZ"/>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493E79B5-A4E9-4F37-B6E8-CAA7B0509EE7}" type="datetimeFigureOut">
              <a:rPr lang="cs-CZ" smtClean="0"/>
              <a:t>1.3.2013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08E68C35-B9F9-4FD6-B550-2E2A190A702C}" type="slidenum">
              <a:rPr lang="cs-CZ" smtClean="0"/>
              <a:t>‹#›</a:t>
            </a:fld>
            <a:endParaRPr lang="cs-CZ"/>
          </a:p>
        </p:txBody>
      </p:sp>
      <p:sp>
        <p:nvSpPr>
          <p:cNvPr id="7" name="Nadpis 6"/>
          <p:cNvSpPr>
            <a:spLocks noGrp="1"/>
          </p:cNvSpPr>
          <p:nvPr>
            <p:ph type="title"/>
          </p:nvPr>
        </p:nvSpPr>
        <p:spPr/>
        <p:txBody>
          <a:bodyPr rtlCol="0"/>
          <a:lstStyle>
            <a:extLst/>
          </a:lstStyle>
          <a:p>
            <a:r>
              <a:rPr kumimoji="0" lang="cs-CZ" smtClean="0"/>
              <a:t>Kliknutím lze upravit styl.</a:t>
            </a:r>
            <a:endParaRPr kumimoji="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2">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extLst/>
          </a:lstStyle>
          <a:p>
            <a:fld id="{493E79B5-A4E9-4F37-B6E8-CAA7B0509EE7}" type="datetimeFigureOut">
              <a:rPr lang="cs-CZ" smtClean="0"/>
              <a:t>1.3.2013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08E68C35-B9F9-4FD6-B550-2E2A190A702C}" type="slidenum">
              <a:rPr lang="cs-CZ" smtClean="0"/>
              <a:t>‹#›</a:t>
            </a:fld>
            <a:endParaRPr lang="cs-CZ"/>
          </a:p>
        </p:txBody>
      </p:sp>
      <p:sp>
        <p:nvSpPr>
          <p:cNvPr id="7" name="Dvojitá šipka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Dvojitá šipka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bg>
      <p:bgRef idx="1002">
        <a:schemeClr val="bg1"/>
      </p:bgRef>
    </p:bg>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493E79B5-A4E9-4F37-B6E8-CAA7B0509EE7}" type="datetimeFigureOut">
              <a:rPr lang="cs-CZ" smtClean="0"/>
              <a:t>1.3.2013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08E68C35-B9F9-4FD6-B550-2E2A190A702C}" type="slidenum">
              <a:rPr lang="cs-CZ" smtClean="0"/>
              <a:t>‹#›</a:t>
            </a:fld>
            <a:endParaRPr lang="cs-CZ"/>
          </a:p>
        </p:txBody>
      </p:sp>
      <p:sp>
        <p:nvSpPr>
          <p:cNvPr id="8" name="Nadpis 7"/>
          <p:cNvSpPr>
            <a:spLocks noGrp="1"/>
          </p:cNvSpPr>
          <p:nvPr>
            <p:ph type="title"/>
          </p:nvPr>
        </p:nvSpPr>
        <p:spPr/>
        <p:txBody>
          <a:bodyPr rtlCol="0"/>
          <a:lstStyle>
            <a:extLst/>
          </a:lstStyle>
          <a:p>
            <a:r>
              <a:rPr kumimoji="0" lang="cs-CZ" smtClean="0"/>
              <a:t>Kliknutím lze upravit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ání">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nchor="ctr"/>
          <a:lstStyle>
            <a:lvl1pPr>
              <a:defRPr/>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493E79B5-A4E9-4F37-B6E8-CAA7B0509EE7}" type="datetimeFigureOut">
              <a:rPr lang="cs-CZ" smtClean="0"/>
              <a:t>1.3.2013</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08E68C35-B9F9-4FD6-B550-2E2A190A702C}"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bg>
      <p:bgRef idx="1002">
        <a:schemeClr val="bg1"/>
      </p:bgRef>
    </p:bg>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extLst/>
          </a:lstStyle>
          <a:p>
            <a:fld id="{493E79B5-A4E9-4F37-B6E8-CAA7B0509EE7}" type="datetimeFigureOut">
              <a:rPr lang="cs-CZ" smtClean="0"/>
              <a:t>1.3.2013</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08E68C35-B9F9-4FD6-B550-2E2A190A702C}" type="slidenum">
              <a:rPr lang="cs-CZ" smtClean="0"/>
              <a:t>‹#›</a:t>
            </a:fld>
            <a:endParaRPr lang="cs-CZ"/>
          </a:p>
        </p:txBody>
      </p:sp>
      <p:sp>
        <p:nvSpPr>
          <p:cNvPr id="6" name="Nadpis 5"/>
          <p:cNvSpPr>
            <a:spLocks noGrp="1"/>
          </p:cNvSpPr>
          <p:nvPr>
            <p:ph type="title"/>
          </p:nvPr>
        </p:nvSpPr>
        <p:spPr/>
        <p:txBody>
          <a:bodyPr rtlCol="0"/>
          <a:lstStyle>
            <a:extLst/>
          </a:lstStyle>
          <a:p>
            <a:r>
              <a:rPr kumimoji="0" lang="cs-CZ" smtClean="0"/>
              <a:t>Kliknutím lze upravit styl.</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493E79B5-A4E9-4F37-B6E8-CAA7B0509EE7}" type="datetimeFigureOut">
              <a:rPr lang="cs-CZ" smtClean="0"/>
              <a:t>1.3.2013</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08E68C35-B9F9-4FD6-B550-2E2A190A702C}" type="slidenum">
              <a:rPr lang="cs-CZ" smtClean="0"/>
              <a:t>‹#›</a:t>
            </a:fld>
            <a:endParaRPr lang="cs-CZ"/>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3">
        <a:schemeClr val="bg1"/>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cs-CZ" smtClean="0"/>
              <a:t>Kliknutím lze upravit styl.</a:t>
            </a:r>
            <a:endParaRPr kumimoji="0" lang="en-US"/>
          </a:p>
        </p:txBody>
      </p:sp>
      <p:sp>
        <p:nvSpPr>
          <p:cNvPr id="3" name="Zástupný symbol pro tex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a:xfrm>
            <a:off x="6727032" y="6407944"/>
            <a:ext cx="1920240" cy="365760"/>
          </a:xfrm>
        </p:spPr>
        <p:txBody>
          <a:bodyPr/>
          <a:lstStyle>
            <a:extLst/>
          </a:lstStyle>
          <a:p>
            <a:fld id="{493E79B5-A4E9-4F37-B6E8-CAA7B0509EE7}" type="datetimeFigureOut">
              <a:rPr lang="cs-CZ" smtClean="0"/>
              <a:t>1.3.2013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08E68C35-B9F9-4FD6-B550-2E2A190A702C}"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bg>
      <p:bgRef idx="1002">
        <a:schemeClr val="bg1"/>
      </p:bgRef>
    </p:bg>
    <p:spTree>
      <p:nvGrpSpPr>
        <p:cNvPr id="1" name=""/>
        <p:cNvGrpSpPr/>
        <p:nvPr/>
      </p:nvGrpSpPr>
      <p:grpSpPr>
        <a:xfrm>
          <a:off x="0" y="0"/>
          <a:ext cx="0" cy="0"/>
          <a:chOff x="0" y="0"/>
          <a:chExt cx="0" cy="0"/>
        </a:xfrm>
      </p:grpSpPr>
      <p:sp>
        <p:nvSpPr>
          <p:cNvPr id="4" name="Zástupný symbol pro text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cs-CZ" smtClean="0"/>
              <a:t>Kliknutím lze upravit styly předlohy textu.</a:t>
            </a:r>
          </a:p>
        </p:txBody>
      </p:sp>
      <p:sp>
        <p:nvSpPr>
          <p:cNvPr id="3" name="Zástupný symbol pro obrázek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cs-CZ" smtClean="0"/>
              <a:t>Kliknutím na ikonu přidáte obrázek.</a:t>
            </a:r>
            <a:endParaRPr kumimoji="0" lang="en-US" dirty="0"/>
          </a:p>
        </p:txBody>
      </p:sp>
      <p:sp>
        <p:nvSpPr>
          <p:cNvPr id="5" name="Zástupný symbol pro datum 4"/>
          <p:cNvSpPr>
            <a:spLocks noGrp="1"/>
          </p:cNvSpPr>
          <p:nvPr>
            <p:ph type="dt" sz="half" idx="10"/>
          </p:nvPr>
        </p:nvSpPr>
        <p:spPr/>
        <p:txBody>
          <a:bodyPr/>
          <a:lstStyle>
            <a:lvl1pPr>
              <a:defRPr>
                <a:solidFill>
                  <a:schemeClr val="tx1"/>
                </a:solidFill>
              </a:defRPr>
            </a:lvl1pPr>
            <a:extLst/>
          </a:lstStyle>
          <a:p>
            <a:fld id="{493E79B5-A4E9-4F37-B6E8-CAA7B0509EE7}" type="datetimeFigureOut">
              <a:rPr lang="cs-CZ" smtClean="0"/>
              <a:t>1.3.2013</a:t>
            </a:fld>
            <a:endParaRPr lang="cs-CZ"/>
          </a:p>
        </p:txBody>
      </p:sp>
      <p:sp>
        <p:nvSpPr>
          <p:cNvPr id="6" name="Zástupný symbol pro zápatí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cs-CZ"/>
          </a:p>
        </p:txBody>
      </p:sp>
      <p:sp>
        <p:nvSpPr>
          <p:cNvPr id="7" name="Zástupný symbol pro číslo snímku 6"/>
          <p:cNvSpPr>
            <a:spLocks noGrp="1"/>
          </p:cNvSpPr>
          <p:nvPr>
            <p:ph type="sldNum" sz="quarter" idx="12"/>
          </p:nvPr>
        </p:nvSpPr>
        <p:spPr/>
        <p:txBody>
          <a:bodyPr/>
          <a:lstStyle>
            <a:lvl1pPr>
              <a:defRPr>
                <a:solidFill>
                  <a:schemeClr val="tx1"/>
                </a:solidFill>
              </a:defRPr>
            </a:lvl1pPr>
            <a:extLst/>
          </a:lstStyle>
          <a:p>
            <a:fld id="{08E68C35-B9F9-4FD6-B550-2E2A190A702C}" type="slidenum">
              <a:rPr lang="cs-CZ" smtClean="0"/>
              <a:t>‹#›</a:t>
            </a:fld>
            <a:endParaRPr lang="cs-CZ"/>
          </a:p>
        </p:txBody>
      </p:sp>
      <p:sp>
        <p:nvSpPr>
          <p:cNvPr id="2" name="Nadpis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cs-CZ" smtClean="0"/>
              <a:t>Kliknutím lze upravit styl.</a:t>
            </a:r>
            <a:endParaRPr kumimoji="0" lang="en-US"/>
          </a:p>
        </p:txBody>
      </p:sp>
      <p:sp>
        <p:nvSpPr>
          <p:cNvPr id="8" name="Volný tvar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Volný tvar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Pravoúhlý trojúhelník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Přímá spojnice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Dvojitá šipka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Dvojitá šipka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1481329"/>
            <a:ext cx="8229600" cy="4386071"/>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493E79B5-A4E9-4F37-B6E8-CAA7B0509EE7}" type="datetimeFigureOut">
              <a:rPr lang="cs-CZ" smtClean="0"/>
              <a:t>1.3.2013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08E68C35-B9F9-4FD6-B550-2E2A190A702C}" type="slidenum">
              <a:rPr lang="cs-CZ" smtClean="0"/>
              <a:t>‹#›</a:t>
            </a:fld>
            <a:endParaRPr lang="cs-CZ"/>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44013" y="274640"/>
            <a:ext cx="1777470" cy="5592761"/>
          </a:xfrm>
        </p:spPr>
        <p:txBody>
          <a:bodyPr vert="eaVert"/>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41"/>
            <a:ext cx="6324600" cy="5592760"/>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493E79B5-A4E9-4F37-B6E8-CAA7B0509EE7}" type="datetimeFigureOut">
              <a:rPr lang="cs-CZ" smtClean="0"/>
              <a:t>1.3.2013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08E68C35-B9F9-4FD6-B550-2E2A190A702C}"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3E79B5-A4E9-4F37-B6E8-CAA7B0509EE7}" type="datetimeFigureOut">
              <a:rPr lang="cs-CZ" smtClean="0"/>
              <a:t>1.3.2013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E68C35-B9F9-4FD6-B550-2E2A190A702C}" type="slidenum">
              <a:rPr lang="cs-CZ" smtClean="0"/>
              <a:t>‹#›</a:t>
            </a:fld>
            <a:endParaRPr lang="cs-CZ"/>
          </a:p>
        </p:txBody>
      </p:sp>
    </p:spTree>
    <p:extLst>
      <p:ext uri="{BB962C8B-B14F-4D97-AF65-F5344CB8AC3E}">
        <p14:creationId xmlns:p14="http://schemas.microsoft.com/office/powerpoint/2010/main" val="6917049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olný tvar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Volný tvar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Pravoúhlý trojúhelník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Přímá spojnice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Zástupný symbol pro nadpis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cs-CZ" smtClean="0"/>
              <a:t>Kliknutím lze upravit styl.</a:t>
            </a:r>
            <a:endParaRPr kumimoji="0" lang="en-US"/>
          </a:p>
        </p:txBody>
      </p:sp>
      <p:sp>
        <p:nvSpPr>
          <p:cNvPr id="30" name="Zástupný symbol pro text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493E79B5-A4E9-4F37-B6E8-CAA7B0509EE7}" type="datetimeFigureOut">
              <a:rPr lang="cs-CZ" smtClean="0"/>
              <a:t>1.3.2013</a:t>
            </a:fld>
            <a:endParaRPr lang="cs-CZ"/>
          </a:p>
        </p:txBody>
      </p:sp>
      <p:sp>
        <p:nvSpPr>
          <p:cNvPr id="22" name="Zástupný symbol pro zápatí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cs-CZ"/>
          </a:p>
        </p:txBody>
      </p:sp>
      <p:sp>
        <p:nvSpPr>
          <p:cNvPr id="18" name="Zástupný symbol pro číslo snímku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08E68C35-B9F9-4FD6-B550-2E2A190A702C}"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cs.wikipedia.org/wiki/Leti%C5%A1t%C4%9B_Brno-Tu%C5%99any" TargetMode="Externa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14.jpeg"/><Relationship Id="rId4" Type="http://schemas.openxmlformats.org/officeDocument/2006/relationships/image" Target="../media/image13.gif"/></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8" Type="http://schemas.openxmlformats.org/officeDocument/2006/relationships/hyperlink" Target="http://upload.wikimedia.org/wikipedia/commons/8/8c/Czech_Highways_2012.png" TargetMode="External"/><Relationship Id="rId3" Type="http://schemas.openxmlformats.org/officeDocument/2006/relationships/hyperlink" Target="http://upload.wikimedia.org/wikipedia/commons/5/58/Hannibal_2.JPG" TargetMode="External"/><Relationship Id="rId7" Type="http://schemas.openxmlformats.org/officeDocument/2006/relationships/hyperlink" Target="http://upload.wikimedia.org/wikipedia/commons/1/10/PresidentFirstCar.jpg" TargetMode="External"/><Relationship Id="rId2" Type="http://schemas.openxmlformats.org/officeDocument/2006/relationships/hyperlink" Target="http://upload.wikimedia.org/wikipedia/commons/3/33/Konka_koleje.jpg" TargetMode="External"/><Relationship Id="rId1" Type="http://schemas.openxmlformats.org/officeDocument/2006/relationships/slideLayout" Target="../slideLayouts/slideLayout13.xml"/><Relationship Id="rId6" Type="http://schemas.openxmlformats.org/officeDocument/2006/relationships/hyperlink" Target="http://upload.wikimedia.org/wikipedia/commons/1/1d/Praha_hln_-_nov%C3%A1_n%C3%A1stupi%C5%A1t%C4%9B.jpg" TargetMode="External"/><Relationship Id="rId5" Type="http://schemas.openxmlformats.org/officeDocument/2006/relationships/hyperlink" Target="http://upload.wikimedia.org/wikipedia/commons/4/4a/Pendolino_v_Brn%C4%9B_2.jpg" TargetMode="External"/><Relationship Id="rId4" Type="http://schemas.openxmlformats.org/officeDocument/2006/relationships/hyperlink" Target="http://upload.wikimedia.org/wikipedia/commons/c/cc/Hrdly_CZ_railway_station_view_from_bridge_towards_NW_020.jpg"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upload.wikimedia.org/wikipedia/commons/7/74/USS_Roma.gif" TargetMode="External"/><Relationship Id="rId7" Type="http://schemas.openxmlformats.org/officeDocument/2006/relationships/hyperlink" Target="http://upload.wikimedia.org/wikipedia/commons/b/bc/E%C4%8Ds,_Ka%C4%8Derov_odjezd.jpg" TargetMode="External"/><Relationship Id="rId2" Type="http://schemas.openxmlformats.org/officeDocument/2006/relationships/hyperlink" Target="http://upload.wikimedia.org/wikipedia/commons/9/95/Wrightflyer.jpg" TargetMode="External"/><Relationship Id="rId1" Type="http://schemas.openxmlformats.org/officeDocument/2006/relationships/slideLayout" Target="../slideLayouts/slideLayout13.xml"/><Relationship Id="rId6" Type="http://schemas.openxmlformats.org/officeDocument/2006/relationships/hyperlink" Target="http://upload.wikimedia.org/wikipedia/commons/8/83/Touristshipelbecz01.jpg" TargetMode="External"/><Relationship Id="rId5" Type="http://schemas.openxmlformats.org/officeDocument/2006/relationships/hyperlink" Target="http://upload.wikimedia.org/wikipedia/commons/f/fd/RMS_Titanic_3.jpg" TargetMode="External"/><Relationship Id="rId4" Type="http://schemas.openxmlformats.org/officeDocument/2006/relationships/hyperlink" Target="http://upload.wikimedia.org/wikipedia/commons/1/18/A310YACbrq09.jpg"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upload.wikimedia.org/wikipedia/commons/3/3d/Praha,_Mal%C3%A1_Strana,_Pet%C5%99%C3%ADn,_Neboz%C3%ADzek,_jedouc%C3%AD_lanovka.JPG" TargetMode="External"/><Relationship Id="rId2" Type="http://schemas.openxmlformats.org/officeDocument/2006/relationships/hyperlink" Target="http://upload.wikimedia.org/wikipedia/commons/4/49/Jir%C3%A1skovo_n%C3%A1m%C4%9Bst%C3%AD,_Tatra_T3R.P_a_Tan%C4%8D%C3%ADc%C3%AD_d%C5%AFm.jpg" TargetMode="External"/><Relationship Id="rId1" Type="http://schemas.openxmlformats.org/officeDocument/2006/relationships/slideLayout" Target="../slideLayouts/slideLayout13.xml"/><Relationship Id="rId4" Type="http://schemas.openxmlformats.org/officeDocument/2006/relationships/hyperlink" Target="http://upload.wikimedia.org/wikipedia/commons/5/54/Indonesia_bike16.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88913"/>
            <a:ext cx="1284287" cy="1209675"/>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Rectangle 6"/>
          <p:cNvSpPr>
            <a:spLocks noChangeArrowheads="1"/>
          </p:cNvSpPr>
          <p:nvPr/>
        </p:nvSpPr>
        <p:spPr bwMode="auto">
          <a:xfrm>
            <a:off x="1835150" y="365125"/>
            <a:ext cx="5248275" cy="6397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spAutoFit/>
          </a:bodyPr>
          <a:lstStyle/>
          <a:p>
            <a:pPr defTabSz="449263">
              <a:buClr>
                <a:srgbClr val="000000"/>
              </a:buClr>
              <a:buSzPct val="100000"/>
              <a:buFont typeface="Times New Roman"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cs-CZ" sz="1200" b="1" i="1" dirty="0">
                <a:solidFill>
                  <a:srgbClr val="000000"/>
                </a:solidFill>
                <a:latin typeface="Times New Roman" charset="0"/>
                <a:cs typeface="Times New Roman" charset="0"/>
              </a:rPr>
              <a:t>Soukromá hotelová škola </a:t>
            </a:r>
            <a:r>
              <a:rPr lang="cs-CZ" sz="1200" b="1" i="1" dirty="0" err="1">
                <a:solidFill>
                  <a:srgbClr val="000000"/>
                </a:solidFill>
                <a:latin typeface="Times New Roman" charset="0"/>
                <a:cs typeface="Times New Roman" charset="0"/>
              </a:rPr>
              <a:t>Bukaschool</a:t>
            </a:r>
            <a:r>
              <a:rPr lang="cs-CZ" sz="1200" b="1" i="1" dirty="0">
                <a:solidFill>
                  <a:srgbClr val="000000"/>
                </a:solidFill>
                <a:latin typeface="Times New Roman" charset="0"/>
                <a:cs typeface="Times New Roman" charset="0"/>
              </a:rPr>
              <a:t> s. r. o. Most</a:t>
            </a:r>
          </a:p>
          <a:p>
            <a:pPr defTabSz="449263" eaLnBrk="0" hangingPunct="0">
              <a:buClr>
                <a:srgbClr val="000000"/>
              </a:buClr>
              <a:buSzPct val="100000"/>
              <a:buFont typeface="Times New Roman"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cs-CZ" sz="1200" i="1" dirty="0">
                <a:solidFill>
                  <a:srgbClr val="000000"/>
                </a:solidFill>
                <a:latin typeface="Times New Roman" charset="0"/>
                <a:cs typeface="Times New Roman" charset="0"/>
              </a:rPr>
              <a:t>Kmochova 1823, 434 01 Most • +420 476 706 696 • info@bukaschool.cz</a:t>
            </a:r>
          </a:p>
          <a:p>
            <a:pPr defTabSz="449263" eaLnBrk="0" hangingPunct="0">
              <a:buClr>
                <a:srgbClr val="000000"/>
              </a:buClr>
              <a:buSzPct val="100000"/>
              <a:buFont typeface="Times New Roman" charset="0"/>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cs-CZ" sz="1200" i="1" dirty="0">
                <a:solidFill>
                  <a:srgbClr val="000000"/>
                </a:solidFill>
                <a:latin typeface="Times New Roman" charset="0"/>
                <a:cs typeface="Times New Roman" charset="0"/>
              </a:rPr>
              <a:t>www.bukaschool.cz</a:t>
            </a:r>
          </a:p>
        </p:txBody>
      </p:sp>
      <p:graphicFrame>
        <p:nvGraphicFramePr>
          <p:cNvPr id="6" name="Group 58"/>
          <p:cNvGraphicFramePr>
            <a:graphicFrameLocks noGrp="1"/>
          </p:cNvGraphicFramePr>
          <p:nvPr>
            <p:extLst>
              <p:ext uri="{D42A27DB-BD31-4B8C-83A1-F6EECF244321}">
                <p14:modId xmlns:p14="http://schemas.microsoft.com/office/powerpoint/2010/main" val="1042400858"/>
              </p:ext>
            </p:extLst>
          </p:nvPr>
        </p:nvGraphicFramePr>
        <p:xfrm>
          <a:off x="1676400" y="1143000"/>
          <a:ext cx="5913438" cy="4519972"/>
        </p:xfrm>
        <a:graphic>
          <a:graphicData uri="http://schemas.openxmlformats.org/drawingml/2006/table">
            <a:tbl>
              <a:tblPr/>
              <a:tblGrid>
                <a:gridCol w="1909763"/>
                <a:gridCol w="4003675"/>
              </a:tblGrid>
              <a:tr h="320014">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cs-CZ" sz="1500" b="1" i="0" u="none" strike="noStrike" cap="none" normalizeH="0" baseline="0" dirty="0" smtClean="0">
                          <a:ln>
                            <a:noFill/>
                          </a:ln>
                          <a:solidFill>
                            <a:schemeClr val="tx1"/>
                          </a:solidFill>
                          <a:effectLst/>
                          <a:latin typeface="Times New Roman" charset="0"/>
                          <a:cs typeface="Times New Roman" charset="0"/>
                        </a:rPr>
                        <a:t>DIGITÁLNÍ UČEBNÍ MATERIÁL</a:t>
                      </a:r>
                      <a:endParaRPr kumimoji="0" lang="cs-CZ" sz="1800" b="0" i="0" u="none" strike="noStrike" cap="none" normalizeH="0" baseline="0" dirty="0" smtClean="0">
                        <a:ln>
                          <a:noFill/>
                        </a:ln>
                        <a:solidFill>
                          <a:schemeClr val="tx1"/>
                        </a:solidFill>
                        <a:effectLst/>
                        <a:latin typeface="Arial" charset="0"/>
                      </a:endParaRPr>
                    </a:p>
                  </a:txBody>
                  <a:tcPr marT="45710" marB="4571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cs-CZ"/>
                    </a:p>
                  </a:txBody>
                  <a:tcPr/>
                </a:tc>
              </a:tr>
              <a:tr h="259056">
                <a:tc gridSpan="2">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Times New Roman" charset="0"/>
                          <a:cs typeface="Times New Roman" charset="0"/>
                        </a:rPr>
                        <a:t> </a:t>
                      </a:r>
                      <a:endParaRPr kumimoji="0" lang="cs-CZ" sz="1800" b="0" i="0" u="none" strike="noStrike" cap="none" normalizeH="0" baseline="0" dirty="0" smtClean="0">
                        <a:ln>
                          <a:noFill/>
                        </a:ln>
                        <a:solidFill>
                          <a:schemeClr val="tx1"/>
                        </a:solidFill>
                        <a:effectLst/>
                        <a:latin typeface="Arial" charset="0"/>
                      </a:endParaRPr>
                    </a:p>
                  </a:txBody>
                  <a:tcPr marT="45710" marB="45710"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cs-CZ"/>
                    </a:p>
                  </a:txBody>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Číslo projektu</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Times New Roman" charset="0"/>
                          <a:cs typeface="Times New Roman" charset="0"/>
                        </a:rPr>
                        <a:t>CZ.1.07/1.5.00/34.0227</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Název projektu</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Times New Roman" charset="0"/>
                          <a:cs typeface="Times New Roman" charset="0"/>
                        </a:rPr>
                        <a:t>Bukaschool</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098">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Název školy</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Times New Roman" charset="0"/>
                          <a:cs typeface="Times New Roman" charset="0"/>
                        </a:rPr>
                        <a:t>Soukromá hotelová škola Bukaschool s.r.o., </a:t>
                      </a:r>
                      <a:endParaRPr kumimoji="0" lang="cs-CZ" sz="1100" b="0" i="0" u="none" strike="noStrike" cap="none" normalizeH="0" baseline="0" smtClean="0">
                        <a:ln>
                          <a:noFill/>
                        </a:ln>
                        <a:solidFill>
                          <a:schemeClr val="tx1"/>
                        </a:solidFill>
                        <a:effectLst/>
                        <a:latin typeface="Times New Roman" charset="0"/>
                      </a:endParaRPr>
                    </a:p>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Times New Roman" charset="0"/>
                          <a:cs typeface="Times New Roman" charset="0"/>
                        </a:rPr>
                        <a:t>Kmochova 1823, 434 01 Most</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Vyučovací předmět</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Times New Roman" charset="0"/>
                          <a:cs typeface="Times New Roman" charset="0"/>
                        </a:rPr>
                        <a:t>Zeměpis cestovního ruchu</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dirty="0" smtClean="0">
                          <a:ln>
                            <a:noFill/>
                          </a:ln>
                          <a:solidFill>
                            <a:schemeClr val="tx1"/>
                          </a:solidFill>
                          <a:effectLst/>
                          <a:latin typeface="Times New Roman" charset="0"/>
                          <a:cs typeface="Times New Roman" charset="0"/>
                        </a:rPr>
                        <a:t>Tematický okruh</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Times New Roman" charset="0"/>
                        </a:rPr>
                        <a:t>Cestovní ruch v Evropě</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endParaRPr kumimoji="0" lang="cs-CZ" sz="1100" b="0" i="0" u="none" strike="noStrike" cap="none" normalizeH="0" baseline="0" dirty="0" smtClean="0">
                        <a:ln>
                          <a:noFill/>
                        </a:ln>
                        <a:solidFill>
                          <a:schemeClr val="tx1"/>
                        </a:solidFill>
                        <a:effectLst/>
                        <a:latin typeface="Times New Roman"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Ročník</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Times New Roman" charset="0"/>
                          <a:cs typeface="Times New Roman" charset="0"/>
                        </a:rPr>
                        <a:t>2. ročník</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0915">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Jméno autora</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Times New Roman" charset="0"/>
                          <a:cs typeface="Times New Roman" charset="0"/>
                        </a:rPr>
                        <a:t>Mgr. Petr </a:t>
                      </a:r>
                      <a:r>
                        <a:rPr kumimoji="0" lang="cs-CZ" sz="1100" b="0" i="0" u="none" strike="noStrike" cap="none" normalizeH="0" baseline="0" dirty="0" err="1" smtClean="0">
                          <a:ln>
                            <a:noFill/>
                          </a:ln>
                          <a:solidFill>
                            <a:schemeClr val="tx1"/>
                          </a:solidFill>
                          <a:effectLst/>
                          <a:latin typeface="Times New Roman" charset="0"/>
                          <a:cs typeface="Times New Roman" charset="0"/>
                        </a:rPr>
                        <a:t>Lovaš</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Období tvorby DUM</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Times New Roman" charset="0"/>
                          <a:cs typeface="Times New Roman" charset="0"/>
                        </a:rPr>
                        <a:t>červenec </a:t>
                      </a:r>
                      <a:r>
                        <a:rPr kumimoji="0" lang="cs-CZ" sz="1100" b="0" i="0" u="none" strike="noStrike" cap="none" normalizeH="0" baseline="0" dirty="0" smtClean="0">
                          <a:ln>
                            <a:noFill/>
                          </a:ln>
                          <a:solidFill>
                            <a:schemeClr val="tx1"/>
                          </a:solidFill>
                          <a:effectLst/>
                          <a:latin typeface="Times New Roman" charset="0"/>
                          <a:cs typeface="Times New Roman" charset="0"/>
                        </a:rPr>
                        <a:t>2012</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9056">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Označení DUM</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000" b="0" i="0" u="none" strike="noStrike" cap="none" normalizeH="0" baseline="0" dirty="0" smtClean="0">
                          <a:ln>
                            <a:noFill/>
                          </a:ln>
                          <a:solidFill>
                            <a:schemeClr val="tx1"/>
                          </a:solidFill>
                          <a:effectLst/>
                          <a:latin typeface="Times New Roman" charset="0"/>
                          <a:cs typeface="Times New Roman" charset="0"/>
                        </a:rPr>
                        <a:t>VY_32_INOVACE_</a:t>
                      </a:r>
                      <a:r>
                        <a:rPr kumimoji="0" lang="cs-CZ" sz="1000" b="0" i="0" u="none" strike="noStrike" cap="none" normalizeH="0" baseline="0" dirty="0" smtClean="0">
                          <a:ln>
                            <a:noFill/>
                          </a:ln>
                          <a:solidFill>
                            <a:schemeClr val="tx1"/>
                          </a:solidFill>
                          <a:effectLst/>
                          <a:latin typeface="Times New Roman" charset="0"/>
                        </a:rPr>
                        <a:t>03PL</a:t>
                      </a:r>
                      <a:r>
                        <a:rPr kumimoji="0" lang="cs-CZ" sz="1000" b="0" i="0" u="none" strike="noStrike" cap="none" normalizeH="0" baseline="0" dirty="0" smtClean="0">
                          <a:ln>
                            <a:noFill/>
                          </a:ln>
                          <a:solidFill>
                            <a:schemeClr val="tx1"/>
                          </a:solidFill>
                          <a:effectLst/>
                          <a:latin typeface="Times New Roman" charset="0"/>
                          <a:cs typeface="Times New Roman" charset="0"/>
                        </a:rPr>
                        <a:t>_Realizační p</a:t>
                      </a:r>
                      <a:r>
                        <a:rPr kumimoji="0" lang="cs-CZ" sz="1000" b="0" i="0" u="none" strike="noStrike" cap="none" normalizeH="0" baseline="0" dirty="0" smtClean="0">
                          <a:ln>
                            <a:noFill/>
                          </a:ln>
                          <a:solidFill>
                            <a:schemeClr val="tx1"/>
                          </a:solidFill>
                          <a:effectLst/>
                          <a:latin typeface="Times New Roman" charset="0"/>
                        </a:rPr>
                        <a:t>ředpoklady cestovního ruchu v ČR</a:t>
                      </a: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80915">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Číslo a název klíčové aktivity</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smtClean="0">
                          <a:ln>
                            <a:noFill/>
                          </a:ln>
                          <a:solidFill>
                            <a:schemeClr val="tx1"/>
                          </a:solidFill>
                          <a:effectLst/>
                          <a:latin typeface="Times New Roman" charset="0"/>
                          <a:cs typeface="Times New Roman" charset="0"/>
                        </a:rPr>
                        <a:t>III/2 Inovace a zkvalitnění výuky prostřednictvím ICT</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42804">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1" i="0" u="none" strike="noStrike" cap="none" normalizeH="0" baseline="0" smtClean="0">
                          <a:ln>
                            <a:noFill/>
                          </a:ln>
                          <a:solidFill>
                            <a:schemeClr val="tx1"/>
                          </a:solidFill>
                          <a:effectLst/>
                          <a:latin typeface="Times New Roman" charset="0"/>
                          <a:cs typeface="Times New Roman" charset="0"/>
                        </a:rPr>
                        <a:t>Anotace</a:t>
                      </a:r>
                      <a:endParaRPr kumimoji="0" lang="cs-CZ" sz="1800" b="0" i="0" u="none" strike="noStrike" cap="none" normalizeH="0" baseline="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cs-CZ" sz="1100" b="0" i="0" u="none" strike="noStrike" cap="none" normalizeH="0" baseline="0" dirty="0" smtClean="0">
                          <a:ln>
                            <a:noFill/>
                          </a:ln>
                          <a:solidFill>
                            <a:schemeClr val="tx1"/>
                          </a:solidFill>
                          <a:effectLst/>
                          <a:latin typeface="Times New Roman" charset="0"/>
                          <a:cs typeface="Times New Roman" charset="0"/>
                        </a:rPr>
                        <a:t>Prezentace je určená k výkladu nového učiva. </a:t>
                      </a:r>
                      <a:endParaRPr kumimoji="0" lang="cs-CZ" sz="1800" b="0" i="0" u="none" strike="noStrike" cap="none" normalizeH="0" baseline="0" dirty="0" smtClean="0">
                        <a:ln>
                          <a:noFill/>
                        </a:ln>
                        <a:solidFill>
                          <a:schemeClr val="tx1"/>
                        </a:solidFill>
                        <a:effectLst/>
                        <a:latin typeface="Arial" charset="0"/>
                      </a:endParaRPr>
                    </a:p>
                  </a:txBody>
                  <a:tcPr marT="45710" marB="4571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7" name="Picture 5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6238" y="5805488"/>
            <a:ext cx="3746500" cy="915987"/>
          </a:xfrm>
          <a:prstGeom prst="rect">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951134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Nadpis 5"/>
          <p:cNvSpPr>
            <a:spLocks noGrp="1"/>
          </p:cNvSpPr>
          <p:nvPr>
            <p:ph type="title"/>
          </p:nvPr>
        </p:nvSpPr>
        <p:spPr>
          <a:xfrm>
            <a:off x="395536" y="2060848"/>
            <a:ext cx="8229600" cy="2160240"/>
          </a:xfrm>
          <a:effectLst>
            <a:outerShdw blurRad="50800" dist="38100" dir="18900000" algn="bl" rotWithShape="0">
              <a:prstClr val="black">
                <a:alpha val="40000"/>
              </a:prstClr>
            </a:outerShdw>
          </a:effectLst>
        </p:spPr>
        <p:txBody>
          <a:bodyPr>
            <a:normAutofit fontScale="90000"/>
          </a:bodyPr>
          <a:lstStyle/>
          <a:p>
            <a:pPr algn="ctr"/>
            <a:r>
              <a:rPr lang="cs-CZ" dirty="0" smtClean="0">
                <a:solidFill>
                  <a:schemeClr val="tx1"/>
                </a:solidFill>
              </a:rPr>
              <a:t>Předpoklady</a:t>
            </a:r>
            <a:r>
              <a:rPr lang="cs-CZ" dirty="0" smtClean="0">
                <a:solidFill>
                  <a:schemeClr val="bg1"/>
                </a:solidFill>
              </a:rPr>
              <a:t> </a:t>
            </a:r>
            <a:r>
              <a:rPr lang="cs-CZ" dirty="0" smtClean="0">
                <a:solidFill>
                  <a:schemeClr val="tx1"/>
                </a:solidFill>
              </a:rPr>
              <a:t>cestovního ruchu v České republice</a:t>
            </a:r>
            <a:br>
              <a:rPr lang="cs-CZ" dirty="0" smtClean="0">
                <a:solidFill>
                  <a:schemeClr val="tx1"/>
                </a:solidFill>
              </a:rPr>
            </a:br>
            <a:r>
              <a:rPr lang="cs-CZ" dirty="0">
                <a:solidFill>
                  <a:schemeClr val="tx1"/>
                </a:solidFill>
              </a:rPr>
              <a:t/>
            </a:r>
            <a:br>
              <a:rPr lang="cs-CZ" dirty="0">
                <a:solidFill>
                  <a:schemeClr val="tx1"/>
                </a:solidFill>
              </a:rPr>
            </a:br>
            <a:r>
              <a:rPr lang="cs-CZ" dirty="0" smtClean="0">
                <a:solidFill>
                  <a:schemeClr val="tx1"/>
                </a:solidFill>
              </a:rPr>
              <a:t>REALIZAČNÍ</a:t>
            </a:r>
            <a:endParaRPr lang="cs-CZ" dirty="0">
              <a:solidFill>
                <a:schemeClr val="tx1"/>
              </a:solidFill>
            </a:endParaRPr>
          </a:p>
        </p:txBody>
      </p:sp>
      <p:sp>
        <p:nvSpPr>
          <p:cNvPr id="6"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7" name="TextovéPole 6"/>
          <p:cNvSpPr txBox="1"/>
          <p:nvPr/>
        </p:nvSpPr>
        <p:spPr>
          <a:xfrm>
            <a:off x="899592" y="4797152"/>
            <a:ext cx="7560840" cy="646331"/>
          </a:xfrm>
          <a:prstGeom prst="rect">
            <a:avLst/>
          </a:prstGeom>
          <a:noFill/>
        </p:spPr>
        <p:txBody>
          <a:bodyPr wrap="square" rtlCol="0">
            <a:spAutoFit/>
          </a:bodyPr>
          <a:lstStyle/>
          <a:p>
            <a:pPr algn="ctr"/>
            <a:r>
              <a:rPr lang="cs-CZ" dirty="0" smtClean="0"/>
              <a:t>- Umožňují uskutečnit nároky účastníků v lokalitách s příznivými lokalizačními předpoklady</a:t>
            </a:r>
            <a:endParaRPr lang="cs-CZ" dirty="0"/>
          </a:p>
        </p:txBody>
      </p:sp>
    </p:spTree>
    <p:extLst>
      <p:ext uri="{BB962C8B-B14F-4D97-AF65-F5344CB8AC3E}">
        <p14:creationId xmlns:p14="http://schemas.microsoft.com/office/powerpoint/2010/main" val="2021385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pic>
        <p:nvPicPr>
          <p:cNvPr id="5" name="Obráze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821" y="548681"/>
            <a:ext cx="1514907" cy="1010856"/>
          </a:xfrm>
          <a:prstGeom prst="rect">
            <a:avLst/>
          </a:prstGeom>
        </p:spPr>
      </p:pic>
      <p:sp>
        <p:nvSpPr>
          <p:cNvPr id="6" name="TextovéPole 5"/>
          <p:cNvSpPr txBox="1"/>
          <p:nvPr/>
        </p:nvSpPr>
        <p:spPr>
          <a:xfrm>
            <a:off x="2915816" y="761721"/>
            <a:ext cx="5471840" cy="400110"/>
          </a:xfrm>
          <a:prstGeom prst="rect">
            <a:avLst/>
          </a:prstGeom>
          <a:noFill/>
        </p:spPr>
        <p:txBody>
          <a:bodyPr wrap="square" rtlCol="0">
            <a:spAutoFit/>
          </a:bodyPr>
          <a:lstStyle/>
          <a:p>
            <a:r>
              <a:rPr lang="cs-CZ" sz="2000" b="1" dirty="0" smtClean="0"/>
              <a:t>Realizační předpoklady</a:t>
            </a:r>
            <a:endParaRPr lang="cs-CZ" sz="2000" b="1" dirty="0"/>
          </a:p>
        </p:txBody>
      </p:sp>
      <p:sp>
        <p:nvSpPr>
          <p:cNvPr id="7" name="TextovéPole 6"/>
          <p:cNvSpPr txBox="1"/>
          <p:nvPr/>
        </p:nvSpPr>
        <p:spPr>
          <a:xfrm>
            <a:off x="608821" y="1846565"/>
            <a:ext cx="6987515" cy="1415772"/>
          </a:xfrm>
          <a:prstGeom prst="rect">
            <a:avLst/>
          </a:prstGeom>
          <a:noFill/>
        </p:spPr>
        <p:txBody>
          <a:bodyPr wrap="square" rtlCol="0">
            <a:spAutoFit/>
          </a:bodyPr>
          <a:lstStyle/>
          <a:p>
            <a:r>
              <a:rPr lang="cs-CZ" sz="2800" dirty="0" smtClean="0"/>
              <a:t>	</a:t>
            </a:r>
            <a:r>
              <a:rPr lang="cs-CZ" sz="2800" dirty="0"/>
              <a:t> </a:t>
            </a:r>
            <a:r>
              <a:rPr lang="cs-CZ" sz="2800" dirty="0" smtClean="0"/>
              <a:t>   		</a:t>
            </a:r>
            <a:r>
              <a:rPr lang="cs-CZ" sz="3200" b="1" i="1" dirty="0" smtClean="0"/>
              <a:t>Dopravní:</a:t>
            </a:r>
          </a:p>
          <a:p>
            <a:pPr algn="ctr"/>
            <a:r>
              <a:rPr lang="cs-CZ" b="1" i="1" dirty="0" smtClean="0"/>
              <a:t>Možnost dopravního spojení, zejména hustota a kvalita dopravní sítě je jedním z faktorů přitažlivosti  oblasti</a:t>
            </a:r>
          </a:p>
          <a:p>
            <a:r>
              <a:rPr lang="cs-CZ" dirty="0"/>
              <a:t>	</a:t>
            </a:r>
          </a:p>
        </p:txBody>
      </p:sp>
      <p:sp>
        <p:nvSpPr>
          <p:cNvPr id="2" name="Obdélník 1"/>
          <p:cNvSpPr/>
          <p:nvPr/>
        </p:nvSpPr>
        <p:spPr>
          <a:xfrm>
            <a:off x="1502055" y="3501008"/>
            <a:ext cx="5472608" cy="1754326"/>
          </a:xfrm>
          <a:prstGeom prst="rect">
            <a:avLst/>
          </a:prstGeom>
        </p:spPr>
        <p:txBody>
          <a:bodyPr wrap="square">
            <a:spAutoFit/>
          </a:bodyPr>
          <a:lstStyle/>
          <a:p>
            <a:r>
              <a:rPr lang="cs-CZ" u="sng" dirty="0"/>
              <a:t>Z hlediska druhu </a:t>
            </a:r>
            <a:r>
              <a:rPr lang="cs-CZ" u="sng" dirty="0" smtClean="0"/>
              <a:t>dopravy dělíme na:</a:t>
            </a:r>
            <a:endParaRPr lang="cs-CZ" u="sng" dirty="0"/>
          </a:p>
          <a:p>
            <a:r>
              <a:rPr lang="cs-CZ" dirty="0"/>
              <a:t>a) železniční</a:t>
            </a:r>
          </a:p>
          <a:p>
            <a:r>
              <a:rPr lang="cs-CZ" dirty="0"/>
              <a:t>b) silniční – automobilová, autobusová</a:t>
            </a:r>
          </a:p>
          <a:p>
            <a:r>
              <a:rPr lang="cs-CZ" dirty="0"/>
              <a:t>c) letecká</a:t>
            </a:r>
          </a:p>
          <a:p>
            <a:r>
              <a:rPr lang="cs-CZ" dirty="0"/>
              <a:t>d) vodní</a:t>
            </a:r>
          </a:p>
          <a:p>
            <a:r>
              <a:rPr lang="cs-CZ" dirty="0"/>
              <a:t>e) ostatní druhy dopravy – vertikální, městská</a:t>
            </a:r>
            <a:endParaRPr lang="cs-CZ" dirty="0">
              <a:effectLst/>
            </a:endParaRPr>
          </a:p>
        </p:txBody>
      </p:sp>
    </p:spTree>
    <p:extLst>
      <p:ext uri="{BB962C8B-B14F-4D97-AF65-F5344CB8AC3E}">
        <p14:creationId xmlns:p14="http://schemas.microsoft.com/office/powerpoint/2010/main" val="13261548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pic>
        <p:nvPicPr>
          <p:cNvPr id="5" name="Obráze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821" y="548681"/>
            <a:ext cx="1514907" cy="1010856"/>
          </a:xfrm>
          <a:prstGeom prst="rect">
            <a:avLst/>
          </a:prstGeom>
        </p:spPr>
      </p:pic>
      <p:sp>
        <p:nvSpPr>
          <p:cNvPr id="6" name="TextovéPole 5"/>
          <p:cNvSpPr txBox="1"/>
          <p:nvPr/>
        </p:nvSpPr>
        <p:spPr>
          <a:xfrm>
            <a:off x="2915816" y="761721"/>
            <a:ext cx="5471840" cy="400110"/>
          </a:xfrm>
          <a:prstGeom prst="rect">
            <a:avLst/>
          </a:prstGeom>
          <a:noFill/>
        </p:spPr>
        <p:txBody>
          <a:bodyPr wrap="square" rtlCol="0">
            <a:spAutoFit/>
          </a:bodyPr>
          <a:lstStyle/>
          <a:p>
            <a:r>
              <a:rPr lang="cs-CZ" sz="2000" b="1" dirty="0" smtClean="0"/>
              <a:t>Realizační předpoklady - dopravní</a:t>
            </a:r>
            <a:endParaRPr lang="cs-CZ" sz="2000" b="1" dirty="0"/>
          </a:p>
        </p:txBody>
      </p:sp>
      <p:sp>
        <p:nvSpPr>
          <p:cNvPr id="7" name="TextovéPole 6"/>
          <p:cNvSpPr txBox="1"/>
          <p:nvPr/>
        </p:nvSpPr>
        <p:spPr>
          <a:xfrm>
            <a:off x="1016790" y="1835532"/>
            <a:ext cx="7200800" cy="369332"/>
          </a:xfrm>
          <a:prstGeom prst="rect">
            <a:avLst/>
          </a:prstGeom>
          <a:noFill/>
        </p:spPr>
        <p:txBody>
          <a:bodyPr wrap="square" rtlCol="0">
            <a:spAutoFit/>
          </a:bodyPr>
          <a:lstStyle/>
          <a:p>
            <a:r>
              <a:rPr lang="cs-CZ" b="1" dirty="0" smtClean="0"/>
              <a:t>A) ŽELEZNIČNÍ</a:t>
            </a:r>
            <a:endParaRPr lang="cs-CZ" b="1" dirty="0"/>
          </a:p>
        </p:txBody>
      </p:sp>
      <p:sp>
        <p:nvSpPr>
          <p:cNvPr id="8" name="TextovéPole 7"/>
          <p:cNvSpPr txBox="1"/>
          <p:nvPr/>
        </p:nvSpPr>
        <p:spPr>
          <a:xfrm>
            <a:off x="1016790" y="2420888"/>
            <a:ext cx="7200800" cy="3693319"/>
          </a:xfrm>
          <a:prstGeom prst="rect">
            <a:avLst/>
          </a:prstGeom>
          <a:noFill/>
        </p:spPr>
        <p:txBody>
          <a:bodyPr wrap="square" rtlCol="0">
            <a:spAutoFit/>
          </a:bodyPr>
          <a:lstStyle/>
          <a:p>
            <a:r>
              <a:rPr lang="cs-CZ" dirty="0" smtClean="0"/>
              <a:t>Patří mezi hojně využívanou možnost dopravy v ČR, avšak kvalita cestování zaostává za cenou přepravy. V současné době na železnici působí několik dopravců např. ČD, Leo Express, </a:t>
            </a:r>
            <a:r>
              <a:rPr lang="cs-CZ" dirty="0" err="1" smtClean="0"/>
              <a:t>RegioJet</a:t>
            </a:r>
            <a:r>
              <a:rPr lang="cs-CZ" dirty="0"/>
              <a:t>.</a:t>
            </a:r>
            <a:endParaRPr lang="cs-CZ" dirty="0" smtClean="0"/>
          </a:p>
          <a:p>
            <a:endParaRPr lang="cs-CZ" dirty="0"/>
          </a:p>
          <a:p>
            <a:r>
              <a:rPr lang="cs-CZ" dirty="0" smtClean="0"/>
              <a:t>Za počátek rozvoje železniční dopravy v českých zemích je považován rok 1828, kdy byla do provozu uvedena první část koněspřežné dráhy České Budějovice – Linec.</a:t>
            </a:r>
          </a:p>
          <a:p>
            <a:r>
              <a:rPr lang="cs-CZ" dirty="0" smtClean="0"/>
              <a:t>V současné době je v ČR 9 470 km (k 31.12. 2011) železnic. Nejníže položenou železniční stanicí je Dolní Žleb (130 m n.m.), nejvýše je položená stanice Kubova Huť (995 m n.m.). České železnice v roce 2011 využilo celkem 170 mil. </a:t>
            </a:r>
            <a:r>
              <a:rPr lang="cs-CZ" dirty="0"/>
              <a:t>u</a:t>
            </a:r>
            <a:r>
              <a:rPr lang="cs-CZ" dirty="0" smtClean="0"/>
              <a:t>živatelů. </a:t>
            </a:r>
            <a:endParaRPr lang="cs-CZ" dirty="0"/>
          </a:p>
        </p:txBody>
      </p:sp>
    </p:spTree>
    <p:extLst>
      <p:ext uri="{BB962C8B-B14F-4D97-AF65-F5344CB8AC3E}">
        <p14:creationId xmlns:p14="http://schemas.microsoft.com/office/powerpoint/2010/main" val="11635809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821" y="548681"/>
            <a:ext cx="1514907" cy="1010856"/>
          </a:xfrm>
          <a:prstGeom prst="rect">
            <a:avLst/>
          </a:prstGeom>
        </p:spPr>
      </p:pic>
      <p:sp>
        <p:nvSpPr>
          <p:cNvPr id="5" name="TextovéPole 4"/>
          <p:cNvSpPr txBox="1"/>
          <p:nvPr/>
        </p:nvSpPr>
        <p:spPr>
          <a:xfrm>
            <a:off x="2915816" y="761721"/>
            <a:ext cx="5471840" cy="400110"/>
          </a:xfrm>
          <a:prstGeom prst="rect">
            <a:avLst/>
          </a:prstGeom>
          <a:noFill/>
        </p:spPr>
        <p:txBody>
          <a:bodyPr wrap="square" rtlCol="0">
            <a:spAutoFit/>
          </a:bodyPr>
          <a:lstStyle/>
          <a:p>
            <a:r>
              <a:rPr lang="cs-CZ" sz="2000" b="1" dirty="0" smtClean="0"/>
              <a:t>Realizační předpoklady - dopravní</a:t>
            </a:r>
            <a:endParaRPr lang="cs-CZ" sz="2000" b="1" dirty="0"/>
          </a:p>
        </p:txBody>
      </p:sp>
      <p:pic>
        <p:nvPicPr>
          <p:cNvPr id="6" name="Obráze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821" y="2348879"/>
            <a:ext cx="1005840" cy="1336655"/>
          </a:xfrm>
          <a:prstGeom prst="rect">
            <a:avLst/>
          </a:prstGeom>
        </p:spPr>
      </p:pic>
      <p:sp>
        <p:nvSpPr>
          <p:cNvPr id="7" name="TextovéPole 6"/>
          <p:cNvSpPr txBox="1"/>
          <p:nvPr/>
        </p:nvSpPr>
        <p:spPr>
          <a:xfrm>
            <a:off x="1712431" y="2694040"/>
            <a:ext cx="6407944" cy="646331"/>
          </a:xfrm>
          <a:prstGeom prst="rect">
            <a:avLst/>
          </a:prstGeom>
          <a:noFill/>
        </p:spPr>
        <p:txBody>
          <a:bodyPr wrap="square" rtlCol="0">
            <a:spAutoFit/>
          </a:bodyPr>
          <a:lstStyle/>
          <a:p>
            <a:r>
              <a:rPr lang="cs-CZ" dirty="0" smtClean="0"/>
              <a:t>Obr.1 Část trati Budějovicko – Linecké koněspřežné dráhy</a:t>
            </a:r>
            <a:endParaRPr lang="cs-CZ" dirty="0"/>
          </a:p>
        </p:txBody>
      </p:sp>
      <p:pic>
        <p:nvPicPr>
          <p:cNvPr id="8" name="Obrázek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04248" y="3914183"/>
            <a:ext cx="1872208" cy="1404156"/>
          </a:xfrm>
          <a:prstGeom prst="rect">
            <a:avLst/>
          </a:prstGeom>
        </p:spPr>
      </p:pic>
      <p:sp>
        <p:nvSpPr>
          <p:cNvPr id="9" name="TextovéPole 8"/>
          <p:cNvSpPr txBox="1"/>
          <p:nvPr/>
        </p:nvSpPr>
        <p:spPr>
          <a:xfrm>
            <a:off x="677315" y="4293096"/>
            <a:ext cx="5979403" cy="646331"/>
          </a:xfrm>
          <a:prstGeom prst="rect">
            <a:avLst/>
          </a:prstGeom>
          <a:noFill/>
        </p:spPr>
        <p:txBody>
          <a:bodyPr wrap="square" rtlCol="0">
            <a:spAutoFit/>
          </a:bodyPr>
          <a:lstStyle/>
          <a:p>
            <a:r>
              <a:rPr lang="cs-CZ" dirty="0" smtClean="0"/>
              <a:t>Obr.2 Hannibal – vůz z Budějovicko-Linecké koněspřežné dráhy</a:t>
            </a:r>
            <a:endParaRPr lang="cs-CZ" dirty="0"/>
          </a:p>
        </p:txBody>
      </p:sp>
      <p:sp>
        <p:nvSpPr>
          <p:cNvPr id="10"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Tree>
    <p:extLst>
      <p:ext uri="{BB962C8B-B14F-4D97-AF65-F5344CB8AC3E}">
        <p14:creationId xmlns:p14="http://schemas.microsoft.com/office/powerpoint/2010/main" val="2897300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barn(inVertical)">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alpha val="93000"/>
          </a:schemeClr>
        </a:solid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pic>
        <p:nvPicPr>
          <p:cNvPr id="5" name="Obráze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821" y="548681"/>
            <a:ext cx="1514907" cy="1010856"/>
          </a:xfrm>
          <a:prstGeom prst="rect">
            <a:avLst/>
          </a:prstGeom>
        </p:spPr>
      </p:pic>
      <p:sp>
        <p:nvSpPr>
          <p:cNvPr id="6" name="TextovéPole 5"/>
          <p:cNvSpPr txBox="1"/>
          <p:nvPr/>
        </p:nvSpPr>
        <p:spPr>
          <a:xfrm>
            <a:off x="2915816" y="761721"/>
            <a:ext cx="5471840" cy="400110"/>
          </a:xfrm>
          <a:prstGeom prst="rect">
            <a:avLst/>
          </a:prstGeom>
          <a:noFill/>
        </p:spPr>
        <p:txBody>
          <a:bodyPr wrap="square" rtlCol="0">
            <a:spAutoFit/>
          </a:bodyPr>
          <a:lstStyle/>
          <a:p>
            <a:r>
              <a:rPr lang="cs-CZ" sz="2000" b="1" dirty="0" smtClean="0"/>
              <a:t>Realizační předpoklady - dopravní</a:t>
            </a:r>
            <a:endParaRPr lang="cs-CZ" sz="2000" b="1" dirty="0"/>
          </a:p>
        </p:txBody>
      </p:sp>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821" y="2868019"/>
            <a:ext cx="1850917" cy="1384952"/>
          </a:xfrm>
          <a:prstGeom prst="rect">
            <a:avLst/>
          </a:prstGeom>
        </p:spPr>
      </p:pic>
      <p:sp>
        <p:nvSpPr>
          <p:cNvPr id="8" name="TextovéPole 7"/>
          <p:cNvSpPr txBox="1"/>
          <p:nvPr/>
        </p:nvSpPr>
        <p:spPr>
          <a:xfrm>
            <a:off x="2699792" y="3375829"/>
            <a:ext cx="4896160" cy="369332"/>
          </a:xfrm>
          <a:prstGeom prst="rect">
            <a:avLst/>
          </a:prstGeom>
          <a:noFill/>
        </p:spPr>
        <p:txBody>
          <a:bodyPr wrap="square" rtlCol="0">
            <a:spAutoFit/>
          </a:bodyPr>
          <a:lstStyle/>
          <a:p>
            <a:r>
              <a:rPr lang="cs-CZ" dirty="0" smtClean="0"/>
              <a:t>Obr.4 Současná podoba český vlaků</a:t>
            </a:r>
            <a:endParaRPr lang="cs-CZ" dirty="0"/>
          </a:p>
        </p:txBody>
      </p:sp>
      <p:pic>
        <p:nvPicPr>
          <p:cNvPr id="9" name="Obrázek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05104" y="1558615"/>
            <a:ext cx="1763688" cy="1322766"/>
          </a:xfrm>
          <a:prstGeom prst="rect">
            <a:avLst/>
          </a:prstGeom>
        </p:spPr>
      </p:pic>
      <p:sp>
        <p:nvSpPr>
          <p:cNvPr id="10" name="TextovéPole 9"/>
          <p:cNvSpPr txBox="1"/>
          <p:nvPr/>
        </p:nvSpPr>
        <p:spPr>
          <a:xfrm>
            <a:off x="569058" y="2035332"/>
            <a:ext cx="6123419" cy="369332"/>
          </a:xfrm>
          <a:prstGeom prst="rect">
            <a:avLst/>
          </a:prstGeom>
          <a:noFill/>
        </p:spPr>
        <p:txBody>
          <a:bodyPr wrap="square" rtlCol="0">
            <a:spAutoFit/>
          </a:bodyPr>
          <a:lstStyle/>
          <a:p>
            <a:r>
              <a:rPr lang="cs-CZ" dirty="0" smtClean="0"/>
              <a:t>Obr.3 Současná podoba elektrifikovaných kolejnic</a:t>
            </a:r>
            <a:endParaRPr lang="cs-CZ" dirty="0"/>
          </a:p>
        </p:txBody>
      </p:sp>
      <p:pic>
        <p:nvPicPr>
          <p:cNvPr id="11" name="Obrázek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92381" y="4653136"/>
            <a:ext cx="1763687" cy="1476839"/>
          </a:xfrm>
          <a:prstGeom prst="rect">
            <a:avLst/>
          </a:prstGeom>
        </p:spPr>
      </p:pic>
      <p:sp>
        <p:nvSpPr>
          <p:cNvPr id="12" name="TextovéPole 11"/>
          <p:cNvSpPr txBox="1"/>
          <p:nvPr/>
        </p:nvSpPr>
        <p:spPr>
          <a:xfrm>
            <a:off x="931054" y="5255146"/>
            <a:ext cx="5691371" cy="369332"/>
          </a:xfrm>
          <a:prstGeom prst="rect">
            <a:avLst/>
          </a:prstGeom>
          <a:noFill/>
        </p:spPr>
        <p:txBody>
          <a:bodyPr wrap="square" rtlCol="0">
            <a:spAutoFit/>
          </a:bodyPr>
          <a:lstStyle/>
          <a:p>
            <a:r>
              <a:rPr lang="cs-CZ" dirty="0" smtClean="0"/>
              <a:t>Obr.5 Nástupiště na Hlavním nádraží v Praze</a:t>
            </a:r>
            <a:endParaRPr lang="cs-CZ" dirty="0"/>
          </a:p>
        </p:txBody>
      </p:sp>
    </p:spTree>
    <p:extLst>
      <p:ext uri="{BB962C8B-B14F-4D97-AF65-F5344CB8AC3E}">
        <p14:creationId xmlns:p14="http://schemas.microsoft.com/office/powerpoint/2010/main" val="599883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barn(inVertical)">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arn(inVertical)">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arn(inVertical)">
                                      <p:cBhvr>
                                        <p:cTn id="3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821" y="548681"/>
            <a:ext cx="1514907" cy="1010856"/>
          </a:xfrm>
          <a:prstGeom prst="rect">
            <a:avLst/>
          </a:prstGeom>
        </p:spPr>
      </p:pic>
      <p:sp>
        <p:nvSpPr>
          <p:cNvPr id="5"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6" name="TextovéPole 5"/>
          <p:cNvSpPr txBox="1"/>
          <p:nvPr/>
        </p:nvSpPr>
        <p:spPr>
          <a:xfrm>
            <a:off x="2915816" y="761721"/>
            <a:ext cx="5471840" cy="400110"/>
          </a:xfrm>
          <a:prstGeom prst="rect">
            <a:avLst/>
          </a:prstGeom>
          <a:noFill/>
        </p:spPr>
        <p:txBody>
          <a:bodyPr wrap="square" rtlCol="0">
            <a:spAutoFit/>
          </a:bodyPr>
          <a:lstStyle/>
          <a:p>
            <a:r>
              <a:rPr lang="cs-CZ" sz="2000" b="1" dirty="0" smtClean="0"/>
              <a:t>Realizační předpoklady - dopravní</a:t>
            </a:r>
            <a:endParaRPr lang="cs-CZ" sz="2000" b="1" dirty="0"/>
          </a:p>
        </p:txBody>
      </p:sp>
      <p:sp>
        <p:nvSpPr>
          <p:cNvPr id="7" name="TextovéPole 6"/>
          <p:cNvSpPr txBox="1"/>
          <p:nvPr/>
        </p:nvSpPr>
        <p:spPr>
          <a:xfrm>
            <a:off x="1016790" y="2204864"/>
            <a:ext cx="7200800" cy="369332"/>
          </a:xfrm>
          <a:prstGeom prst="rect">
            <a:avLst/>
          </a:prstGeom>
          <a:noFill/>
        </p:spPr>
        <p:txBody>
          <a:bodyPr wrap="square" rtlCol="0">
            <a:spAutoFit/>
          </a:bodyPr>
          <a:lstStyle/>
          <a:p>
            <a:r>
              <a:rPr lang="cs-CZ" b="1" dirty="0" smtClean="0"/>
              <a:t>B) SILNIČNÍ – AUTOMOBILOVÁ, AUTOBUSOVÁ</a:t>
            </a:r>
            <a:endParaRPr lang="cs-CZ" b="1" dirty="0"/>
          </a:p>
        </p:txBody>
      </p:sp>
      <p:sp>
        <p:nvSpPr>
          <p:cNvPr id="8" name="TextovéPole 7"/>
          <p:cNvSpPr txBox="1"/>
          <p:nvPr/>
        </p:nvSpPr>
        <p:spPr>
          <a:xfrm>
            <a:off x="1016790" y="2708920"/>
            <a:ext cx="6867578" cy="3139321"/>
          </a:xfrm>
          <a:prstGeom prst="rect">
            <a:avLst/>
          </a:prstGeom>
          <a:noFill/>
        </p:spPr>
        <p:txBody>
          <a:bodyPr wrap="square" rtlCol="0">
            <a:spAutoFit/>
          </a:bodyPr>
          <a:lstStyle/>
          <a:p>
            <a:r>
              <a:rPr lang="cs-CZ" dirty="0" smtClean="0"/>
              <a:t>Silniční doprava je celosvětově a také i v ČR nejvyužívanější možností přepravy osob.  S tím také souvisí i riziko, že tato doprava je nejnebezpečnější druhem přepravy.</a:t>
            </a:r>
          </a:p>
          <a:p>
            <a:endParaRPr lang="cs-CZ" dirty="0"/>
          </a:p>
          <a:p>
            <a:r>
              <a:rPr lang="cs-CZ" dirty="0" smtClean="0"/>
              <a:t>Historie automobilové přepravy sahá do konce 18.století, kdy jeden z prvních konstruktérů James Watt vyrobil první parní vůz. Vlastní vývoj motorových automobilů začal v Německu, kde Karel </a:t>
            </a:r>
            <a:r>
              <a:rPr lang="cs-CZ" dirty="0" err="1" smtClean="0"/>
              <a:t>Benz</a:t>
            </a:r>
            <a:r>
              <a:rPr lang="cs-CZ" dirty="0" smtClean="0"/>
              <a:t> si nechal patentovat první motorovou tříkolku. </a:t>
            </a:r>
          </a:p>
          <a:p>
            <a:r>
              <a:rPr lang="cs-CZ" dirty="0" smtClean="0"/>
              <a:t>Prvním sériově vyráběným automobilem v České republice byl v roce 1897 </a:t>
            </a:r>
            <a:r>
              <a:rPr lang="cs-CZ" dirty="0" err="1" smtClean="0"/>
              <a:t>Präsident</a:t>
            </a:r>
            <a:r>
              <a:rPr lang="cs-CZ" dirty="0" smtClean="0"/>
              <a:t>. </a:t>
            </a:r>
            <a:endParaRPr lang="cs-CZ" dirty="0"/>
          </a:p>
        </p:txBody>
      </p:sp>
    </p:spTree>
    <p:extLst>
      <p:ext uri="{BB962C8B-B14F-4D97-AF65-F5344CB8AC3E}">
        <p14:creationId xmlns:p14="http://schemas.microsoft.com/office/powerpoint/2010/main" val="4611639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821" y="548681"/>
            <a:ext cx="1514907" cy="1010856"/>
          </a:xfrm>
          <a:prstGeom prst="rect">
            <a:avLst/>
          </a:prstGeom>
        </p:spPr>
      </p:pic>
      <p:sp>
        <p:nvSpPr>
          <p:cNvPr id="5"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7" name="TextovéPole 6"/>
          <p:cNvSpPr txBox="1"/>
          <p:nvPr/>
        </p:nvSpPr>
        <p:spPr>
          <a:xfrm>
            <a:off x="2915816" y="761721"/>
            <a:ext cx="5471840" cy="400110"/>
          </a:xfrm>
          <a:prstGeom prst="rect">
            <a:avLst/>
          </a:prstGeom>
          <a:noFill/>
        </p:spPr>
        <p:txBody>
          <a:bodyPr wrap="square" rtlCol="0">
            <a:spAutoFit/>
          </a:bodyPr>
          <a:lstStyle/>
          <a:p>
            <a:r>
              <a:rPr lang="cs-CZ" sz="2000" b="1" dirty="0" smtClean="0"/>
              <a:t>Realizační předpoklady - dopravní</a:t>
            </a:r>
            <a:endParaRPr lang="cs-CZ" sz="2000" b="1" dirty="0"/>
          </a:p>
        </p:txBody>
      </p:sp>
      <p:sp>
        <p:nvSpPr>
          <p:cNvPr id="8" name="TextovéPole 7"/>
          <p:cNvSpPr txBox="1"/>
          <p:nvPr/>
        </p:nvSpPr>
        <p:spPr>
          <a:xfrm>
            <a:off x="827584" y="2276872"/>
            <a:ext cx="7704856" cy="2308324"/>
          </a:xfrm>
          <a:prstGeom prst="rect">
            <a:avLst/>
          </a:prstGeom>
          <a:noFill/>
        </p:spPr>
        <p:txBody>
          <a:bodyPr wrap="square" rtlCol="0">
            <a:spAutoFit/>
          </a:bodyPr>
          <a:lstStyle/>
          <a:p>
            <a:r>
              <a:rPr lang="cs-CZ" dirty="0" smtClean="0"/>
              <a:t>V současné době je v České republice 56 653 km silnic, z toho je 825 km dálnic. Páteřní komunikací ČR je dálnice D1, která má za úkol spojit PRAHU – BRNO – OSTRAVU – KATOVICE. Dále lze české komunikace rozdělit na rychlostní komunikace, komunikace I. třídy, komunikace II. třídy, komunikace III. třídy.</a:t>
            </a:r>
          </a:p>
          <a:p>
            <a:r>
              <a:rPr lang="cs-CZ" dirty="0" smtClean="0"/>
              <a:t>Povolená rychlost v obcích je 50 km/hod., na silnicích 90 km/hod. a na dálnicích je to 130 km/hod.</a:t>
            </a:r>
          </a:p>
          <a:p>
            <a:r>
              <a:rPr lang="cs-CZ" dirty="0" smtClean="0"/>
              <a:t>V roce 2011 bylo v České republice registrováno 4,55 mil aut.</a:t>
            </a:r>
            <a:endParaRPr lang="cs-CZ" dirty="0"/>
          </a:p>
        </p:txBody>
      </p:sp>
    </p:spTree>
    <p:extLst>
      <p:ext uri="{BB962C8B-B14F-4D97-AF65-F5344CB8AC3E}">
        <p14:creationId xmlns:p14="http://schemas.microsoft.com/office/powerpoint/2010/main" val="84218581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821" y="548681"/>
            <a:ext cx="1514907" cy="1010856"/>
          </a:xfrm>
          <a:prstGeom prst="rect">
            <a:avLst/>
          </a:prstGeom>
        </p:spPr>
      </p:pic>
      <p:sp>
        <p:nvSpPr>
          <p:cNvPr id="5"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6" name="TextovéPole 5"/>
          <p:cNvSpPr txBox="1"/>
          <p:nvPr/>
        </p:nvSpPr>
        <p:spPr>
          <a:xfrm>
            <a:off x="2915816" y="761721"/>
            <a:ext cx="5471840" cy="400110"/>
          </a:xfrm>
          <a:prstGeom prst="rect">
            <a:avLst/>
          </a:prstGeom>
          <a:noFill/>
        </p:spPr>
        <p:txBody>
          <a:bodyPr wrap="square" rtlCol="0">
            <a:spAutoFit/>
          </a:bodyPr>
          <a:lstStyle/>
          <a:p>
            <a:r>
              <a:rPr lang="cs-CZ" sz="2000" b="1" dirty="0" smtClean="0"/>
              <a:t>Realizační předpoklady - dopravní</a:t>
            </a:r>
            <a:endParaRPr lang="cs-CZ" sz="2000" b="1" dirty="0"/>
          </a:p>
        </p:txBody>
      </p:sp>
      <p:pic>
        <p:nvPicPr>
          <p:cNvPr id="2" name="Obráze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95714" y="1772816"/>
            <a:ext cx="2073822" cy="1434630"/>
          </a:xfrm>
          <a:prstGeom prst="rect">
            <a:avLst/>
          </a:prstGeom>
        </p:spPr>
      </p:pic>
      <p:sp>
        <p:nvSpPr>
          <p:cNvPr id="3" name="TextovéPole 2"/>
          <p:cNvSpPr txBox="1"/>
          <p:nvPr/>
        </p:nvSpPr>
        <p:spPr>
          <a:xfrm>
            <a:off x="1628378" y="2305465"/>
            <a:ext cx="4680520" cy="369332"/>
          </a:xfrm>
          <a:prstGeom prst="rect">
            <a:avLst/>
          </a:prstGeom>
          <a:noFill/>
        </p:spPr>
        <p:txBody>
          <a:bodyPr wrap="square" rtlCol="0">
            <a:spAutoFit/>
          </a:bodyPr>
          <a:lstStyle/>
          <a:p>
            <a:r>
              <a:rPr lang="cs-CZ" dirty="0" smtClean="0"/>
              <a:t>Obr.6 První sériově vyráběný vůz v ČR</a:t>
            </a:r>
            <a:endParaRPr lang="cs-CZ" dirty="0"/>
          </a:p>
        </p:txBody>
      </p:sp>
      <p:pic>
        <p:nvPicPr>
          <p:cNvPr id="7" name="Obrázek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4586" y="3429000"/>
            <a:ext cx="3013245" cy="1814937"/>
          </a:xfrm>
          <a:prstGeom prst="rect">
            <a:avLst/>
          </a:prstGeom>
        </p:spPr>
      </p:pic>
      <p:sp>
        <p:nvSpPr>
          <p:cNvPr id="8" name="TextovéPole 7"/>
          <p:cNvSpPr txBox="1"/>
          <p:nvPr/>
        </p:nvSpPr>
        <p:spPr>
          <a:xfrm>
            <a:off x="3707904" y="4336468"/>
            <a:ext cx="4679752" cy="369332"/>
          </a:xfrm>
          <a:prstGeom prst="rect">
            <a:avLst/>
          </a:prstGeom>
          <a:noFill/>
        </p:spPr>
        <p:txBody>
          <a:bodyPr wrap="square" rtlCol="0">
            <a:spAutoFit/>
          </a:bodyPr>
          <a:lstStyle/>
          <a:p>
            <a:r>
              <a:rPr lang="cs-CZ" dirty="0" smtClean="0"/>
              <a:t>Obr. 7  Česká dálniční sít v roce 2012</a:t>
            </a:r>
            <a:endParaRPr lang="cs-CZ" dirty="0"/>
          </a:p>
        </p:txBody>
      </p:sp>
    </p:spTree>
    <p:extLst>
      <p:ext uri="{BB962C8B-B14F-4D97-AF65-F5344CB8AC3E}">
        <p14:creationId xmlns:p14="http://schemas.microsoft.com/office/powerpoint/2010/main" val="2152446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arn(inVertical)">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821" y="548681"/>
            <a:ext cx="1514907" cy="1010856"/>
          </a:xfrm>
          <a:prstGeom prst="rect">
            <a:avLst/>
          </a:prstGeom>
        </p:spPr>
      </p:pic>
      <p:sp>
        <p:nvSpPr>
          <p:cNvPr id="5"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6" name="TextovéPole 5"/>
          <p:cNvSpPr txBox="1"/>
          <p:nvPr/>
        </p:nvSpPr>
        <p:spPr>
          <a:xfrm>
            <a:off x="1016790" y="1835532"/>
            <a:ext cx="7200800" cy="369332"/>
          </a:xfrm>
          <a:prstGeom prst="rect">
            <a:avLst/>
          </a:prstGeom>
          <a:noFill/>
        </p:spPr>
        <p:txBody>
          <a:bodyPr wrap="square" rtlCol="0">
            <a:spAutoFit/>
          </a:bodyPr>
          <a:lstStyle/>
          <a:p>
            <a:r>
              <a:rPr lang="cs-CZ" b="1" dirty="0"/>
              <a:t>C</a:t>
            </a:r>
            <a:r>
              <a:rPr lang="cs-CZ" b="1" dirty="0" smtClean="0"/>
              <a:t>) LETECKÁ</a:t>
            </a:r>
            <a:endParaRPr lang="cs-CZ" b="1" dirty="0"/>
          </a:p>
        </p:txBody>
      </p:sp>
      <p:sp>
        <p:nvSpPr>
          <p:cNvPr id="7" name="TextovéPole 6"/>
          <p:cNvSpPr txBox="1"/>
          <p:nvPr/>
        </p:nvSpPr>
        <p:spPr>
          <a:xfrm>
            <a:off x="2915816" y="761721"/>
            <a:ext cx="5471840" cy="400110"/>
          </a:xfrm>
          <a:prstGeom prst="rect">
            <a:avLst/>
          </a:prstGeom>
          <a:noFill/>
        </p:spPr>
        <p:txBody>
          <a:bodyPr wrap="square" rtlCol="0">
            <a:spAutoFit/>
          </a:bodyPr>
          <a:lstStyle/>
          <a:p>
            <a:r>
              <a:rPr lang="cs-CZ" sz="2000" b="1" dirty="0" smtClean="0"/>
              <a:t>Realizační předpoklady - dopravní</a:t>
            </a:r>
            <a:endParaRPr lang="cs-CZ" sz="2000" b="1" dirty="0"/>
          </a:p>
        </p:txBody>
      </p:sp>
      <p:sp>
        <p:nvSpPr>
          <p:cNvPr id="8" name="TextovéPole 7"/>
          <p:cNvSpPr txBox="1"/>
          <p:nvPr/>
        </p:nvSpPr>
        <p:spPr>
          <a:xfrm>
            <a:off x="1016790" y="2492896"/>
            <a:ext cx="7515650" cy="2585323"/>
          </a:xfrm>
          <a:prstGeom prst="rect">
            <a:avLst/>
          </a:prstGeom>
          <a:noFill/>
        </p:spPr>
        <p:txBody>
          <a:bodyPr wrap="square" rtlCol="0">
            <a:spAutoFit/>
          </a:bodyPr>
          <a:lstStyle/>
          <a:p>
            <a:r>
              <a:rPr lang="cs-CZ" dirty="0" smtClean="0"/>
              <a:t>Letecká doprava patří mezi nejbezpečnější druh dopravy. Je to nejrychlejší druh přepravy osob i nákladů. Patří mezi nejdynamičtěji se rozvíjející druh dopravy. </a:t>
            </a:r>
          </a:p>
          <a:p>
            <a:endParaRPr lang="cs-CZ" dirty="0"/>
          </a:p>
          <a:p>
            <a:r>
              <a:rPr lang="cs-CZ" dirty="0" smtClean="0"/>
              <a:t>První pokusy létání jsou zaznamenány v Číně v 6.stol., ale o opravdovém létání se dá mluvit až někdy kolem 18.stol. Kdy se začalo létat na různých kluzácích,  na horkovzdušných balonech, vzducholodích, avšak první  řízený let letounem byl uskutečněn roku 1903 bratry Wrightovými.</a:t>
            </a:r>
          </a:p>
        </p:txBody>
      </p:sp>
    </p:spTree>
    <p:extLst>
      <p:ext uri="{BB962C8B-B14F-4D97-AF65-F5344CB8AC3E}">
        <p14:creationId xmlns:p14="http://schemas.microsoft.com/office/powerpoint/2010/main" val="3700609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TextovéPole 3"/>
          <p:cNvSpPr txBox="1"/>
          <p:nvPr/>
        </p:nvSpPr>
        <p:spPr>
          <a:xfrm>
            <a:off x="1115616" y="2276872"/>
            <a:ext cx="7128792" cy="2585323"/>
          </a:xfrm>
          <a:prstGeom prst="rect">
            <a:avLst/>
          </a:prstGeom>
          <a:noFill/>
        </p:spPr>
        <p:txBody>
          <a:bodyPr wrap="square" rtlCol="0">
            <a:spAutoFit/>
          </a:bodyPr>
          <a:lstStyle/>
          <a:p>
            <a:r>
              <a:rPr lang="cs-CZ" dirty="0"/>
              <a:t>V České republice je 46 letišť se zpevněným </a:t>
            </a:r>
            <a:r>
              <a:rPr lang="cs-CZ" dirty="0" smtClean="0"/>
              <a:t>povrchem, z nichž 6 vypravuje veřejné mezinárodní lety: letiště Praha-Ruzyně (letiště Václava Havla), letiště Brno </a:t>
            </a:r>
            <a:r>
              <a:rPr lang="cs-CZ" dirty="0" smtClean="0">
                <a:hlinkClick r:id="rId2" tooltip="Letiště Brno-Tuřany"/>
              </a:rPr>
              <a:t>–</a:t>
            </a:r>
            <a:r>
              <a:rPr lang="cs-CZ" dirty="0" smtClean="0"/>
              <a:t> Tuřany, letiště Karlovy Vary, letiště Kunovice, letiště Leoše Janáčka Ostravy, letiště Pardubice. Nejvíce využívaným letištěm je Pražské letiště – letiště Praha-Ruzyně (Václava Havla), které ročně odbaví cca. 10 milionů pasažérů.</a:t>
            </a:r>
          </a:p>
          <a:p>
            <a:r>
              <a:rPr lang="cs-CZ" dirty="0" smtClean="0"/>
              <a:t>Hlavním českým leteckým dopravcem jsou České aerolinie.</a:t>
            </a:r>
            <a:endParaRPr lang="cs-CZ" dirty="0"/>
          </a:p>
          <a:p>
            <a:endParaRPr lang="cs-CZ" dirty="0"/>
          </a:p>
        </p:txBody>
      </p:sp>
      <p:pic>
        <p:nvPicPr>
          <p:cNvPr id="5" name="Obráze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8821" y="548681"/>
            <a:ext cx="1514907" cy="1010856"/>
          </a:xfrm>
          <a:prstGeom prst="rect">
            <a:avLst/>
          </a:prstGeom>
        </p:spPr>
      </p:pic>
      <p:sp>
        <p:nvSpPr>
          <p:cNvPr id="6" name="TextovéPole 5"/>
          <p:cNvSpPr txBox="1"/>
          <p:nvPr/>
        </p:nvSpPr>
        <p:spPr>
          <a:xfrm>
            <a:off x="2915816" y="761721"/>
            <a:ext cx="5471840" cy="400110"/>
          </a:xfrm>
          <a:prstGeom prst="rect">
            <a:avLst/>
          </a:prstGeom>
          <a:noFill/>
        </p:spPr>
        <p:txBody>
          <a:bodyPr wrap="square" rtlCol="0">
            <a:spAutoFit/>
          </a:bodyPr>
          <a:lstStyle/>
          <a:p>
            <a:r>
              <a:rPr lang="cs-CZ" sz="2000" b="1" dirty="0" smtClean="0"/>
              <a:t>Realizační předpoklady - dopravní</a:t>
            </a:r>
            <a:endParaRPr lang="cs-CZ" sz="2000" b="1" dirty="0"/>
          </a:p>
        </p:txBody>
      </p:sp>
      <p:sp>
        <p:nvSpPr>
          <p:cNvPr id="7"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Tree>
    <p:extLst>
      <p:ext uri="{BB962C8B-B14F-4D97-AF65-F5344CB8AC3E}">
        <p14:creationId xmlns:p14="http://schemas.microsoft.com/office/powerpoint/2010/main" val="15648705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821" y="548681"/>
            <a:ext cx="1514907" cy="1010856"/>
          </a:xfrm>
          <a:prstGeom prst="rect">
            <a:avLst/>
          </a:prstGeom>
        </p:spPr>
      </p:pic>
      <p:sp>
        <p:nvSpPr>
          <p:cNvPr id="5" name="TextovéPole 4"/>
          <p:cNvSpPr txBox="1"/>
          <p:nvPr/>
        </p:nvSpPr>
        <p:spPr>
          <a:xfrm>
            <a:off x="2915816" y="761721"/>
            <a:ext cx="5471840" cy="400110"/>
          </a:xfrm>
          <a:prstGeom prst="rect">
            <a:avLst/>
          </a:prstGeom>
          <a:noFill/>
        </p:spPr>
        <p:txBody>
          <a:bodyPr wrap="square" rtlCol="0">
            <a:spAutoFit/>
          </a:bodyPr>
          <a:lstStyle/>
          <a:p>
            <a:r>
              <a:rPr lang="cs-CZ" sz="2000" b="1" dirty="0" smtClean="0"/>
              <a:t>Realizační předpoklady - dopravní</a:t>
            </a:r>
            <a:endParaRPr lang="cs-CZ" sz="2000" b="1" dirty="0"/>
          </a:p>
        </p:txBody>
      </p:sp>
      <p:sp>
        <p:nvSpPr>
          <p:cNvPr id="6"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60232" y="1559537"/>
            <a:ext cx="2195736" cy="1310123"/>
          </a:xfrm>
          <a:prstGeom prst="rect">
            <a:avLst/>
          </a:prstGeom>
        </p:spPr>
      </p:pic>
      <p:sp>
        <p:nvSpPr>
          <p:cNvPr id="8" name="TextovéPole 7"/>
          <p:cNvSpPr txBox="1"/>
          <p:nvPr/>
        </p:nvSpPr>
        <p:spPr>
          <a:xfrm>
            <a:off x="1172990" y="2060848"/>
            <a:ext cx="5328592" cy="369332"/>
          </a:xfrm>
          <a:prstGeom prst="rect">
            <a:avLst/>
          </a:prstGeom>
          <a:noFill/>
        </p:spPr>
        <p:txBody>
          <a:bodyPr wrap="square" rtlCol="0">
            <a:spAutoFit/>
          </a:bodyPr>
          <a:lstStyle/>
          <a:p>
            <a:r>
              <a:rPr lang="cs-CZ" dirty="0" smtClean="0"/>
              <a:t>Obr.8 První řízení letounový let 17.12. 1903</a:t>
            </a:r>
            <a:endParaRPr lang="cs-CZ" dirty="0"/>
          </a:p>
        </p:txBody>
      </p:sp>
      <p:pic>
        <p:nvPicPr>
          <p:cNvPr id="9" name="Obrázek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8821" y="2869660"/>
            <a:ext cx="1740737" cy="1305706"/>
          </a:xfrm>
          <a:prstGeom prst="rect">
            <a:avLst/>
          </a:prstGeom>
        </p:spPr>
      </p:pic>
      <p:sp>
        <p:nvSpPr>
          <p:cNvPr id="10" name="TextovéPole 9"/>
          <p:cNvSpPr txBox="1"/>
          <p:nvPr/>
        </p:nvSpPr>
        <p:spPr>
          <a:xfrm>
            <a:off x="2613150" y="3337847"/>
            <a:ext cx="5559250" cy="369332"/>
          </a:xfrm>
          <a:prstGeom prst="rect">
            <a:avLst/>
          </a:prstGeom>
          <a:noFill/>
        </p:spPr>
        <p:txBody>
          <a:bodyPr wrap="square" rtlCol="0">
            <a:spAutoFit/>
          </a:bodyPr>
          <a:lstStyle/>
          <a:p>
            <a:r>
              <a:rPr lang="cs-CZ" dirty="0" smtClean="0"/>
              <a:t>Obr.9  Vzducholoď</a:t>
            </a:r>
            <a:endParaRPr lang="cs-CZ" dirty="0"/>
          </a:p>
        </p:txBody>
      </p:sp>
      <p:pic>
        <p:nvPicPr>
          <p:cNvPr id="11" name="Obrázek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60232" y="4175366"/>
            <a:ext cx="2123199" cy="1412010"/>
          </a:xfrm>
          <a:prstGeom prst="rect">
            <a:avLst/>
          </a:prstGeom>
        </p:spPr>
      </p:pic>
      <p:sp>
        <p:nvSpPr>
          <p:cNvPr id="12" name="TextovéPole 11"/>
          <p:cNvSpPr txBox="1"/>
          <p:nvPr/>
        </p:nvSpPr>
        <p:spPr>
          <a:xfrm>
            <a:off x="2613150" y="4775106"/>
            <a:ext cx="3888432" cy="369332"/>
          </a:xfrm>
          <a:prstGeom prst="rect">
            <a:avLst/>
          </a:prstGeom>
          <a:noFill/>
        </p:spPr>
        <p:txBody>
          <a:bodyPr wrap="square" rtlCol="0">
            <a:spAutoFit/>
          </a:bodyPr>
          <a:lstStyle/>
          <a:p>
            <a:r>
              <a:rPr lang="cs-CZ" dirty="0" smtClean="0"/>
              <a:t>Obr.10 Současná podoba letadel</a:t>
            </a:r>
            <a:endParaRPr lang="cs-CZ" dirty="0"/>
          </a:p>
        </p:txBody>
      </p:sp>
    </p:spTree>
    <p:extLst>
      <p:ext uri="{BB962C8B-B14F-4D97-AF65-F5344CB8AC3E}">
        <p14:creationId xmlns:p14="http://schemas.microsoft.com/office/powerpoint/2010/main" val="3106089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arn(inVertical)">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arn(inVertical)">
                                      <p:cBhvr>
                                        <p:cTn id="3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TextovéPole 3"/>
          <p:cNvSpPr txBox="1"/>
          <p:nvPr/>
        </p:nvSpPr>
        <p:spPr>
          <a:xfrm>
            <a:off x="2915816" y="761721"/>
            <a:ext cx="5471840" cy="400110"/>
          </a:xfrm>
          <a:prstGeom prst="rect">
            <a:avLst/>
          </a:prstGeom>
          <a:noFill/>
        </p:spPr>
        <p:txBody>
          <a:bodyPr wrap="square" rtlCol="0">
            <a:spAutoFit/>
          </a:bodyPr>
          <a:lstStyle/>
          <a:p>
            <a:r>
              <a:rPr lang="cs-CZ" sz="2000" b="1" dirty="0" smtClean="0"/>
              <a:t>Realizační předpoklady - dopravní</a:t>
            </a:r>
            <a:endParaRPr lang="cs-CZ" sz="2000" b="1" dirty="0"/>
          </a:p>
        </p:txBody>
      </p:sp>
      <p:pic>
        <p:nvPicPr>
          <p:cNvPr id="5" name="Obráze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821" y="548681"/>
            <a:ext cx="1514907" cy="1010856"/>
          </a:xfrm>
          <a:prstGeom prst="rect">
            <a:avLst/>
          </a:prstGeom>
        </p:spPr>
      </p:pic>
      <p:sp>
        <p:nvSpPr>
          <p:cNvPr id="6"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7" name="TextovéPole 6"/>
          <p:cNvSpPr txBox="1"/>
          <p:nvPr/>
        </p:nvSpPr>
        <p:spPr>
          <a:xfrm>
            <a:off x="1016790" y="1835532"/>
            <a:ext cx="7200800" cy="369332"/>
          </a:xfrm>
          <a:prstGeom prst="rect">
            <a:avLst/>
          </a:prstGeom>
          <a:noFill/>
        </p:spPr>
        <p:txBody>
          <a:bodyPr wrap="square" rtlCol="0">
            <a:spAutoFit/>
          </a:bodyPr>
          <a:lstStyle/>
          <a:p>
            <a:r>
              <a:rPr lang="cs-CZ" b="1" dirty="0" smtClean="0"/>
              <a:t>D) VODNÍ</a:t>
            </a:r>
            <a:endParaRPr lang="cs-CZ" b="1" dirty="0"/>
          </a:p>
        </p:txBody>
      </p:sp>
      <p:sp>
        <p:nvSpPr>
          <p:cNvPr id="8" name="TextovéPole 7"/>
          <p:cNvSpPr txBox="1"/>
          <p:nvPr/>
        </p:nvSpPr>
        <p:spPr>
          <a:xfrm>
            <a:off x="1016790" y="2708920"/>
            <a:ext cx="7658898" cy="2862322"/>
          </a:xfrm>
          <a:prstGeom prst="rect">
            <a:avLst/>
          </a:prstGeom>
          <a:noFill/>
        </p:spPr>
        <p:txBody>
          <a:bodyPr wrap="square" rtlCol="0">
            <a:spAutoFit/>
          </a:bodyPr>
          <a:lstStyle/>
          <a:p>
            <a:r>
              <a:rPr lang="cs-CZ" dirty="0" smtClean="0"/>
              <a:t>Vodní doprava je zajišťována plavbou po vodních tocích (řeky, moře, oceány, jezera, umělé kanály atd.), ale taky po hladinou.</a:t>
            </a:r>
          </a:p>
          <a:p>
            <a:r>
              <a:rPr lang="cs-CZ" dirty="0" smtClean="0"/>
              <a:t>Vodní doprava je nejméně využívanou dopravou pro přepravu osob, častěji se využívá nákladní vodní doprava. Vodní doprava patří stejně jako letecká doprava mezi jednu z nejbezpečnějších druhů dopravy, avšak v případě tragédie jsou následky obrovské viz. Titanic.</a:t>
            </a:r>
          </a:p>
          <a:p>
            <a:r>
              <a:rPr lang="cs-CZ" dirty="0" smtClean="0"/>
              <a:t>V České republice se nejvíce vodní dopravy využívá na řekách Labe (nákladní, osobní – Děčín, Hřensko, Drážďany), Vltava (osobní – Praha, Vltavské přehrady), Máchovo jezero, Novomlýnské nádrže.</a:t>
            </a:r>
          </a:p>
        </p:txBody>
      </p:sp>
    </p:spTree>
    <p:extLst>
      <p:ext uri="{BB962C8B-B14F-4D97-AF65-F5344CB8AC3E}">
        <p14:creationId xmlns:p14="http://schemas.microsoft.com/office/powerpoint/2010/main" val="16427477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821" y="548681"/>
            <a:ext cx="1514907" cy="1010856"/>
          </a:xfrm>
          <a:prstGeom prst="rect">
            <a:avLst/>
          </a:prstGeom>
        </p:spPr>
      </p:pic>
      <p:sp>
        <p:nvSpPr>
          <p:cNvPr id="5" name="TextovéPole 4"/>
          <p:cNvSpPr txBox="1"/>
          <p:nvPr/>
        </p:nvSpPr>
        <p:spPr>
          <a:xfrm>
            <a:off x="2915816" y="761721"/>
            <a:ext cx="5471840" cy="400110"/>
          </a:xfrm>
          <a:prstGeom prst="rect">
            <a:avLst/>
          </a:prstGeom>
          <a:noFill/>
        </p:spPr>
        <p:txBody>
          <a:bodyPr wrap="square" rtlCol="0">
            <a:spAutoFit/>
          </a:bodyPr>
          <a:lstStyle/>
          <a:p>
            <a:r>
              <a:rPr lang="cs-CZ" sz="2000" b="1" dirty="0" smtClean="0"/>
              <a:t>Realizační předpoklady - dopravní</a:t>
            </a:r>
            <a:endParaRPr lang="cs-CZ" sz="2000" b="1" dirty="0"/>
          </a:p>
        </p:txBody>
      </p:sp>
      <p:sp>
        <p:nvSpPr>
          <p:cNvPr id="6"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pic>
        <p:nvPicPr>
          <p:cNvPr id="7" name="Obrázek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72199" y="2060848"/>
            <a:ext cx="2327215" cy="1711434"/>
          </a:xfrm>
          <a:prstGeom prst="rect">
            <a:avLst/>
          </a:prstGeom>
        </p:spPr>
      </p:pic>
      <p:sp>
        <p:nvSpPr>
          <p:cNvPr id="8" name="TextovéPole 7"/>
          <p:cNvSpPr txBox="1"/>
          <p:nvPr/>
        </p:nvSpPr>
        <p:spPr>
          <a:xfrm>
            <a:off x="3995936" y="2916565"/>
            <a:ext cx="2016224" cy="369332"/>
          </a:xfrm>
          <a:prstGeom prst="rect">
            <a:avLst/>
          </a:prstGeom>
          <a:noFill/>
        </p:spPr>
        <p:txBody>
          <a:bodyPr wrap="square" rtlCol="0">
            <a:spAutoFit/>
          </a:bodyPr>
          <a:lstStyle/>
          <a:p>
            <a:r>
              <a:rPr lang="cs-CZ" dirty="0" smtClean="0"/>
              <a:t>Obr.11 Titanic</a:t>
            </a:r>
            <a:endParaRPr lang="cs-CZ" dirty="0"/>
          </a:p>
        </p:txBody>
      </p:sp>
      <p:pic>
        <p:nvPicPr>
          <p:cNvPr id="9" name="Obrázek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8313" y="3732006"/>
            <a:ext cx="1907704" cy="1430778"/>
          </a:xfrm>
          <a:prstGeom prst="rect">
            <a:avLst/>
          </a:prstGeom>
        </p:spPr>
      </p:pic>
      <p:sp>
        <p:nvSpPr>
          <p:cNvPr id="10" name="TextovéPole 9"/>
          <p:cNvSpPr txBox="1"/>
          <p:nvPr/>
        </p:nvSpPr>
        <p:spPr>
          <a:xfrm>
            <a:off x="2555776" y="4262729"/>
            <a:ext cx="6336704" cy="369332"/>
          </a:xfrm>
          <a:prstGeom prst="rect">
            <a:avLst/>
          </a:prstGeom>
          <a:noFill/>
        </p:spPr>
        <p:txBody>
          <a:bodyPr wrap="square" rtlCol="0">
            <a:spAutoFit/>
          </a:bodyPr>
          <a:lstStyle/>
          <a:p>
            <a:r>
              <a:rPr lang="cs-CZ" dirty="0" smtClean="0"/>
              <a:t>Obr.12 Osobní doprava na Labi</a:t>
            </a:r>
            <a:endParaRPr lang="cs-CZ" dirty="0"/>
          </a:p>
        </p:txBody>
      </p:sp>
    </p:spTree>
    <p:extLst>
      <p:ext uri="{BB962C8B-B14F-4D97-AF65-F5344CB8AC3E}">
        <p14:creationId xmlns:p14="http://schemas.microsoft.com/office/powerpoint/2010/main" val="2497709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arn(inVertical)">
                                      <p:cBhvr>
                                        <p:cTn id="14" dur="5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anim calcmode="lin" valueType="num">
                                      <p:cBhvr>
                                        <p:cTn id="20" dur="1000" fill="hold"/>
                                        <p:tgtEl>
                                          <p:spTgt spid="9"/>
                                        </p:tgtEl>
                                        <p:attrNameLst>
                                          <p:attrName>ppt_x</p:attrName>
                                        </p:attrNameLst>
                                      </p:cBhvr>
                                      <p:tavLst>
                                        <p:tav tm="0">
                                          <p:val>
                                            <p:strVal val="#ppt_x"/>
                                          </p:val>
                                        </p:tav>
                                        <p:tav tm="100000">
                                          <p:val>
                                            <p:strVal val="#ppt_x"/>
                                          </p:val>
                                        </p:tav>
                                      </p:tavLst>
                                    </p:anim>
                                    <p:anim calcmode="lin" valueType="num">
                                      <p:cBhvr>
                                        <p:cTn id="2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Obráze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821" y="548681"/>
            <a:ext cx="1514907" cy="1010856"/>
          </a:xfrm>
          <a:prstGeom prst="rect">
            <a:avLst/>
          </a:prstGeom>
        </p:spPr>
      </p:pic>
      <p:sp>
        <p:nvSpPr>
          <p:cNvPr id="5" name="TextovéPole 4"/>
          <p:cNvSpPr txBox="1"/>
          <p:nvPr/>
        </p:nvSpPr>
        <p:spPr>
          <a:xfrm>
            <a:off x="2915816" y="761721"/>
            <a:ext cx="5471840" cy="400110"/>
          </a:xfrm>
          <a:prstGeom prst="rect">
            <a:avLst/>
          </a:prstGeom>
          <a:noFill/>
        </p:spPr>
        <p:txBody>
          <a:bodyPr wrap="square" rtlCol="0">
            <a:spAutoFit/>
          </a:bodyPr>
          <a:lstStyle/>
          <a:p>
            <a:r>
              <a:rPr lang="cs-CZ" sz="2000" b="1" dirty="0" smtClean="0"/>
              <a:t>Realizační předpoklady - dopravní</a:t>
            </a:r>
            <a:endParaRPr lang="cs-CZ" sz="2000" b="1" dirty="0"/>
          </a:p>
        </p:txBody>
      </p:sp>
      <p:sp>
        <p:nvSpPr>
          <p:cNvPr id="6"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7" name="TextovéPole 6"/>
          <p:cNvSpPr txBox="1"/>
          <p:nvPr/>
        </p:nvSpPr>
        <p:spPr>
          <a:xfrm>
            <a:off x="1016790" y="1835532"/>
            <a:ext cx="7200800" cy="369332"/>
          </a:xfrm>
          <a:prstGeom prst="rect">
            <a:avLst/>
          </a:prstGeom>
          <a:noFill/>
        </p:spPr>
        <p:txBody>
          <a:bodyPr wrap="square" rtlCol="0">
            <a:spAutoFit/>
          </a:bodyPr>
          <a:lstStyle/>
          <a:p>
            <a:r>
              <a:rPr lang="cs-CZ" b="1" dirty="0" smtClean="0"/>
              <a:t>E) OSTATNÍ DRUHY DOPRAVY</a:t>
            </a:r>
            <a:endParaRPr lang="cs-CZ" b="1" dirty="0"/>
          </a:p>
        </p:txBody>
      </p:sp>
      <p:sp>
        <p:nvSpPr>
          <p:cNvPr id="8" name="TextovéPole 7"/>
          <p:cNvSpPr txBox="1"/>
          <p:nvPr/>
        </p:nvSpPr>
        <p:spPr>
          <a:xfrm>
            <a:off x="2123728" y="2420888"/>
            <a:ext cx="5184576" cy="369332"/>
          </a:xfrm>
          <a:prstGeom prst="rect">
            <a:avLst/>
          </a:prstGeom>
          <a:noFill/>
        </p:spPr>
        <p:txBody>
          <a:bodyPr wrap="square" rtlCol="0">
            <a:spAutoFit/>
          </a:bodyPr>
          <a:lstStyle/>
          <a:p>
            <a:r>
              <a:rPr lang="cs-CZ" dirty="0" smtClean="0"/>
              <a:t>ÚKOL – poznej o jaké druhy dopravy jde?</a:t>
            </a:r>
            <a:endParaRPr lang="cs-CZ" dirty="0"/>
          </a:p>
        </p:txBody>
      </p:sp>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5856" y="2996952"/>
            <a:ext cx="2050076" cy="2733435"/>
          </a:xfrm>
          <a:prstGeom prst="rect">
            <a:avLst/>
          </a:prstGeom>
        </p:spPr>
      </p:pic>
      <p:pic>
        <p:nvPicPr>
          <p:cNvPr id="10" name="Obrázek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75856" y="2996951"/>
            <a:ext cx="2050472" cy="2733435"/>
          </a:xfrm>
          <a:prstGeom prst="rect">
            <a:avLst/>
          </a:prstGeom>
        </p:spPr>
      </p:pic>
      <p:pic>
        <p:nvPicPr>
          <p:cNvPr id="11" name="Obrázek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5856" y="3015972"/>
            <a:ext cx="2063912" cy="2714414"/>
          </a:xfrm>
          <a:prstGeom prst="rect">
            <a:avLst/>
          </a:prstGeom>
        </p:spPr>
      </p:pic>
      <p:pic>
        <p:nvPicPr>
          <p:cNvPr id="12" name="Obrázek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98778" y="2945204"/>
            <a:ext cx="3818068" cy="2863551"/>
          </a:xfrm>
          <a:prstGeom prst="rect">
            <a:avLst/>
          </a:prstGeom>
        </p:spPr>
      </p:pic>
    </p:spTree>
    <p:extLst>
      <p:ext uri="{BB962C8B-B14F-4D97-AF65-F5344CB8AC3E}">
        <p14:creationId xmlns:p14="http://schemas.microsoft.com/office/powerpoint/2010/main" val="2979696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Obrázek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8821" y="548681"/>
            <a:ext cx="1514907" cy="1010856"/>
          </a:xfrm>
          <a:prstGeom prst="rect">
            <a:avLst/>
          </a:prstGeom>
        </p:spPr>
      </p:pic>
      <p:sp>
        <p:nvSpPr>
          <p:cNvPr id="6" name="TextovéPole 5"/>
          <p:cNvSpPr txBox="1"/>
          <p:nvPr/>
        </p:nvSpPr>
        <p:spPr>
          <a:xfrm>
            <a:off x="2915816" y="761721"/>
            <a:ext cx="5471840" cy="400110"/>
          </a:xfrm>
          <a:prstGeom prst="rect">
            <a:avLst/>
          </a:prstGeom>
          <a:noFill/>
        </p:spPr>
        <p:txBody>
          <a:bodyPr wrap="square" rtlCol="0">
            <a:spAutoFit/>
          </a:bodyPr>
          <a:lstStyle/>
          <a:p>
            <a:r>
              <a:rPr lang="cs-CZ" sz="2000" b="1" dirty="0" smtClean="0"/>
              <a:t>Realizační předpoklady</a:t>
            </a:r>
            <a:endParaRPr lang="cs-CZ" sz="2000" b="1" dirty="0"/>
          </a:p>
        </p:txBody>
      </p:sp>
      <p:sp>
        <p:nvSpPr>
          <p:cNvPr id="7"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8" name="TextovéPole 7"/>
          <p:cNvSpPr txBox="1"/>
          <p:nvPr/>
        </p:nvSpPr>
        <p:spPr>
          <a:xfrm>
            <a:off x="621897" y="2492896"/>
            <a:ext cx="6987515" cy="1692771"/>
          </a:xfrm>
          <a:prstGeom prst="rect">
            <a:avLst/>
          </a:prstGeom>
          <a:noFill/>
        </p:spPr>
        <p:txBody>
          <a:bodyPr wrap="square" rtlCol="0">
            <a:spAutoFit/>
          </a:bodyPr>
          <a:lstStyle/>
          <a:p>
            <a:r>
              <a:rPr lang="cs-CZ" sz="2800" dirty="0" smtClean="0"/>
              <a:t>	</a:t>
            </a:r>
            <a:r>
              <a:rPr lang="cs-CZ" sz="2800" dirty="0"/>
              <a:t> </a:t>
            </a:r>
            <a:r>
              <a:rPr lang="cs-CZ" sz="2800" dirty="0" smtClean="0"/>
              <a:t>   </a:t>
            </a:r>
            <a:r>
              <a:rPr lang="cs-CZ" sz="3200" b="1" i="1" dirty="0" smtClean="0"/>
              <a:t>Materiálně-technické:</a:t>
            </a:r>
          </a:p>
          <a:p>
            <a:pPr algn="ctr"/>
            <a:r>
              <a:rPr lang="cs-CZ" b="1" i="1" dirty="0" smtClean="0"/>
              <a:t>Vyjadřují </a:t>
            </a:r>
            <a:r>
              <a:rPr lang="cs-CZ" b="1" i="1" dirty="0"/>
              <a:t> </a:t>
            </a:r>
            <a:r>
              <a:rPr lang="cs-CZ" b="1" i="1" dirty="0" smtClean="0"/>
              <a:t>vybavení oblasti cestovního ruchu infrastrukturou. Tzn. ubytovací, stravovací, relaxační, zábavní, sportovní a další zařízení, která poskytují lepší vyžití v dané oblasti.</a:t>
            </a:r>
          </a:p>
          <a:p>
            <a:r>
              <a:rPr lang="cs-CZ" dirty="0"/>
              <a:t>	</a:t>
            </a:r>
          </a:p>
        </p:txBody>
      </p:sp>
    </p:spTree>
    <p:extLst>
      <p:ext uri="{BB962C8B-B14F-4D97-AF65-F5344CB8AC3E}">
        <p14:creationId xmlns:p14="http://schemas.microsoft.com/office/powerpoint/2010/main" val="6133902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TextovéPole 3"/>
          <p:cNvSpPr txBox="1"/>
          <p:nvPr/>
        </p:nvSpPr>
        <p:spPr>
          <a:xfrm>
            <a:off x="440214" y="539179"/>
            <a:ext cx="1008112" cy="369332"/>
          </a:xfrm>
          <a:prstGeom prst="rect">
            <a:avLst/>
          </a:prstGeom>
          <a:noFill/>
        </p:spPr>
        <p:txBody>
          <a:bodyPr wrap="square" rtlCol="0">
            <a:spAutoFit/>
          </a:bodyPr>
          <a:lstStyle/>
          <a:p>
            <a:r>
              <a:rPr lang="cs-CZ" dirty="0" smtClean="0"/>
              <a:t>Obr.1</a:t>
            </a:r>
            <a:endParaRPr lang="cs-CZ" dirty="0"/>
          </a:p>
        </p:txBody>
      </p:sp>
      <p:sp>
        <p:nvSpPr>
          <p:cNvPr id="5" name="Obdélník 4"/>
          <p:cNvSpPr/>
          <p:nvPr/>
        </p:nvSpPr>
        <p:spPr>
          <a:xfrm>
            <a:off x="431032" y="903770"/>
            <a:ext cx="8712968" cy="646331"/>
          </a:xfrm>
          <a:prstGeom prst="rect">
            <a:avLst/>
          </a:prstGeom>
        </p:spPr>
        <p:txBody>
          <a:bodyPr wrap="square">
            <a:spAutoFit/>
          </a:bodyPr>
          <a:lstStyle/>
          <a:p>
            <a:r>
              <a:rPr lang="cs-CZ" dirty="0">
                <a:hlinkClick r:id="rId2"/>
              </a:rPr>
              <a:t>http://</a:t>
            </a:r>
            <a:r>
              <a:rPr lang="cs-CZ" dirty="0" smtClean="0">
                <a:hlinkClick r:id="rId2"/>
              </a:rPr>
              <a:t>upload.wikimedia.org/wikipedia/commons/3/33/Konka_koleje.jpg</a:t>
            </a:r>
            <a:endParaRPr lang="cs-CZ" dirty="0" smtClean="0"/>
          </a:p>
          <a:p>
            <a:endParaRPr lang="cs-CZ" dirty="0"/>
          </a:p>
        </p:txBody>
      </p:sp>
      <p:sp>
        <p:nvSpPr>
          <p:cNvPr id="6" name="Obdélník 5"/>
          <p:cNvSpPr/>
          <p:nvPr/>
        </p:nvSpPr>
        <p:spPr>
          <a:xfrm>
            <a:off x="431032" y="1566904"/>
            <a:ext cx="8641735" cy="4801314"/>
          </a:xfrm>
          <a:prstGeom prst="rect">
            <a:avLst/>
          </a:prstGeom>
        </p:spPr>
        <p:txBody>
          <a:bodyPr wrap="square">
            <a:spAutoFit/>
          </a:bodyPr>
          <a:lstStyle/>
          <a:p>
            <a:r>
              <a:rPr lang="cs-CZ" dirty="0">
                <a:hlinkClick r:id="rId3"/>
              </a:rPr>
              <a:t>http://</a:t>
            </a:r>
            <a:r>
              <a:rPr lang="cs-CZ" dirty="0" smtClean="0">
                <a:hlinkClick r:id="rId3"/>
              </a:rPr>
              <a:t>upload.wikimedia.org/wikipedia/commons/5/58/Hannibal_2.JPG</a:t>
            </a:r>
            <a:endParaRPr lang="cs-CZ" dirty="0" smtClean="0"/>
          </a:p>
          <a:p>
            <a:r>
              <a:rPr lang="cs-CZ" dirty="0" smtClean="0"/>
              <a:t>Obr.3</a:t>
            </a:r>
          </a:p>
          <a:p>
            <a:r>
              <a:rPr lang="cs-CZ" dirty="0">
                <a:hlinkClick r:id="rId4"/>
              </a:rPr>
              <a:t>http://</a:t>
            </a:r>
            <a:r>
              <a:rPr lang="cs-CZ" dirty="0" smtClean="0">
                <a:hlinkClick r:id="rId4"/>
              </a:rPr>
              <a:t>upload.wikimedia.org/wikipedia/commons/c/cc/Hrdly_CZ_railway_station_view_from_bridge_towards_NW_020.jpg</a:t>
            </a:r>
            <a:endParaRPr lang="cs-CZ" dirty="0" smtClean="0"/>
          </a:p>
          <a:p>
            <a:r>
              <a:rPr lang="cs-CZ" dirty="0" smtClean="0"/>
              <a:t>Obr.4</a:t>
            </a:r>
          </a:p>
          <a:p>
            <a:r>
              <a:rPr lang="cs-CZ" dirty="0">
                <a:hlinkClick r:id="rId5"/>
              </a:rPr>
              <a:t>http://</a:t>
            </a:r>
            <a:r>
              <a:rPr lang="cs-CZ" dirty="0" smtClean="0">
                <a:hlinkClick r:id="rId5"/>
              </a:rPr>
              <a:t>upload.wikimedia.org/wikipedia/commons/4/4a/Pendolino_v_Brn%C4%9B_2.jpg</a:t>
            </a:r>
            <a:endParaRPr lang="cs-CZ" dirty="0" smtClean="0"/>
          </a:p>
          <a:p>
            <a:r>
              <a:rPr lang="cs-CZ" dirty="0" smtClean="0"/>
              <a:t>Obr.5</a:t>
            </a:r>
          </a:p>
          <a:p>
            <a:r>
              <a:rPr lang="cs-CZ" dirty="0">
                <a:hlinkClick r:id="rId6"/>
              </a:rPr>
              <a:t>http://upload.wikimedia.org/wikipedia/commons/1/1d/Praha_hln_-_</a:t>
            </a:r>
            <a:r>
              <a:rPr lang="cs-CZ" dirty="0" smtClean="0">
                <a:hlinkClick r:id="rId6"/>
              </a:rPr>
              <a:t>nov%C3%A1_n%C3%A1stupi%C5%A1t%C4%9B.jpg</a:t>
            </a:r>
            <a:endParaRPr lang="cs-CZ" dirty="0" smtClean="0"/>
          </a:p>
          <a:p>
            <a:r>
              <a:rPr lang="cs-CZ" dirty="0" smtClean="0"/>
              <a:t>Obr.6</a:t>
            </a:r>
          </a:p>
          <a:p>
            <a:r>
              <a:rPr lang="cs-CZ" dirty="0">
                <a:hlinkClick r:id="rId7"/>
              </a:rPr>
              <a:t>http://</a:t>
            </a:r>
            <a:r>
              <a:rPr lang="cs-CZ" dirty="0" smtClean="0">
                <a:hlinkClick r:id="rId7"/>
              </a:rPr>
              <a:t>upload.wikimedia.org/wikipedia/commons/1/10/PresidentFirstCar.jpg</a:t>
            </a:r>
            <a:endParaRPr lang="cs-CZ" dirty="0" smtClean="0"/>
          </a:p>
          <a:p>
            <a:r>
              <a:rPr lang="cs-CZ" dirty="0" smtClean="0"/>
              <a:t>Obr.7</a:t>
            </a:r>
          </a:p>
          <a:p>
            <a:r>
              <a:rPr lang="cs-CZ" dirty="0">
                <a:hlinkClick r:id="rId8"/>
              </a:rPr>
              <a:t>http://</a:t>
            </a:r>
            <a:r>
              <a:rPr lang="cs-CZ" dirty="0" smtClean="0">
                <a:hlinkClick r:id="rId8"/>
              </a:rPr>
              <a:t>upload.wikimedia.org/wikipedia/commons/8/8c/Czech_Highways_2012.png</a:t>
            </a:r>
            <a:endParaRPr lang="cs-CZ" dirty="0" smtClean="0"/>
          </a:p>
          <a:p>
            <a:endParaRPr lang="cs-CZ" dirty="0"/>
          </a:p>
        </p:txBody>
      </p:sp>
      <p:sp>
        <p:nvSpPr>
          <p:cNvPr id="7" name="TextovéPole 6"/>
          <p:cNvSpPr txBox="1"/>
          <p:nvPr/>
        </p:nvSpPr>
        <p:spPr>
          <a:xfrm>
            <a:off x="440214" y="1273102"/>
            <a:ext cx="892580" cy="369332"/>
          </a:xfrm>
          <a:prstGeom prst="rect">
            <a:avLst/>
          </a:prstGeom>
          <a:noFill/>
        </p:spPr>
        <p:txBody>
          <a:bodyPr wrap="square" rtlCol="0">
            <a:spAutoFit/>
          </a:bodyPr>
          <a:lstStyle/>
          <a:p>
            <a:r>
              <a:rPr lang="cs-CZ" dirty="0" smtClean="0"/>
              <a:t>Obr.2</a:t>
            </a:r>
            <a:endParaRPr lang="cs-CZ" dirty="0"/>
          </a:p>
        </p:txBody>
      </p:sp>
      <p:sp>
        <p:nvSpPr>
          <p:cNvPr id="8"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
        <p:nvSpPr>
          <p:cNvPr id="2" name="TextovéPole 1"/>
          <p:cNvSpPr txBox="1"/>
          <p:nvPr/>
        </p:nvSpPr>
        <p:spPr>
          <a:xfrm>
            <a:off x="440214" y="169847"/>
            <a:ext cx="3167583" cy="369332"/>
          </a:xfrm>
          <a:prstGeom prst="rect">
            <a:avLst/>
          </a:prstGeom>
          <a:noFill/>
        </p:spPr>
        <p:txBody>
          <a:bodyPr wrap="square" rtlCol="0">
            <a:spAutoFit/>
          </a:bodyPr>
          <a:lstStyle/>
          <a:p>
            <a:r>
              <a:rPr lang="cs-CZ" b="1" u="sng" dirty="0" smtClean="0"/>
              <a:t>Použité zdroje</a:t>
            </a:r>
            <a:endParaRPr lang="cs-CZ" b="1" u="sng" dirty="0"/>
          </a:p>
        </p:txBody>
      </p:sp>
    </p:spTree>
    <p:extLst>
      <p:ext uri="{BB962C8B-B14F-4D97-AF65-F5344CB8AC3E}">
        <p14:creationId xmlns:p14="http://schemas.microsoft.com/office/powerpoint/2010/main" val="549683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TextovéPole 3"/>
          <p:cNvSpPr txBox="1"/>
          <p:nvPr/>
        </p:nvSpPr>
        <p:spPr>
          <a:xfrm>
            <a:off x="827584" y="764704"/>
            <a:ext cx="7488832" cy="5355312"/>
          </a:xfrm>
          <a:prstGeom prst="rect">
            <a:avLst/>
          </a:prstGeom>
          <a:noFill/>
        </p:spPr>
        <p:txBody>
          <a:bodyPr wrap="square" rtlCol="0">
            <a:spAutoFit/>
          </a:bodyPr>
          <a:lstStyle/>
          <a:p>
            <a:r>
              <a:rPr lang="cs-CZ" dirty="0" smtClean="0"/>
              <a:t>Obr.8</a:t>
            </a:r>
          </a:p>
          <a:p>
            <a:r>
              <a:rPr lang="cs-CZ" dirty="0">
                <a:hlinkClick r:id="rId2"/>
              </a:rPr>
              <a:t>http://</a:t>
            </a:r>
            <a:r>
              <a:rPr lang="cs-CZ" dirty="0" smtClean="0">
                <a:hlinkClick r:id="rId2"/>
              </a:rPr>
              <a:t>upload.wikimedia.org/wikipedia/commons/9/95/Wrightflyer.jpg</a:t>
            </a:r>
            <a:endParaRPr lang="cs-CZ" dirty="0" smtClean="0"/>
          </a:p>
          <a:p>
            <a:r>
              <a:rPr lang="cs-CZ" dirty="0" smtClean="0"/>
              <a:t>Obr.9</a:t>
            </a:r>
          </a:p>
          <a:p>
            <a:r>
              <a:rPr lang="cs-CZ" dirty="0">
                <a:hlinkClick r:id="rId3"/>
              </a:rPr>
              <a:t>http://</a:t>
            </a:r>
            <a:r>
              <a:rPr lang="cs-CZ" dirty="0" smtClean="0">
                <a:hlinkClick r:id="rId3"/>
              </a:rPr>
              <a:t>upload.wikimedia.org/wikipedia/commons/7/74/USS_Roma.gif</a:t>
            </a:r>
            <a:endParaRPr lang="cs-CZ" dirty="0" smtClean="0"/>
          </a:p>
          <a:p>
            <a:r>
              <a:rPr lang="cs-CZ" dirty="0" smtClean="0"/>
              <a:t>Obr.10</a:t>
            </a:r>
          </a:p>
          <a:p>
            <a:r>
              <a:rPr lang="cs-CZ" dirty="0">
                <a:hlinkClick r:id="rId4"/>
              </a:rPr>
              <a:t>http://</a:t>
            </a:r>
            <a:r>
              <a:rPr lang="cs-CZ" dirty="0" smtClean="0">
                <a:hlinkClick r:id="rId4"/>
              </a:rPr>
              <a:t>upload.wikimedia.org/wikipedia/commons/1/18/A310YACbrq09.jpg</a:t>
            </a:r>
            <a:endParaRPr lang="cs-CZ" dirty="0" smtClean="0"/>
          </a:p>
          <a:p>
            <a:r>
              <a:rPr lang="cs-CZ" dirty="0" smtClean="0"/>
              <a:t>Obr.11</a:t>
            </a:r>
          </a:p>
          <a:p>
            <a:r>
              <a:rPr lang="cs-CZ" dirty="0">
                <a:hlinkClick r:id="rId5"/>
              </a:rPr>
              <a:t>http://</a:t>
            </a:r>
            <a:r>
              <a:rPr lang="cs-CZ" dirty="0" smtClean="0">
                <a:hlinkClick r:id="rId5"/>
              </a:rPr>
              <a:t>upload.wikimedia.org/wikipedia/commons/f/fd/RMS_Titanic_3.jpg</a:t>
            </a:r>
            <a:endParaRPr lang="cs-CZ" dirty="0" smtClean="0"/>
          </a:p>
          <a:p>
            <a:r>
              <a:rPr lang="cs-CZ" dirty="0" smtClean="0"/>
              <a:t>Obr.12</a:t>
            </a:r>
          </a:p>
          <a:p>
            <a:r>
              <a:rPr lang="cs-CZ" dirty="0">
                <a:hlinkClick r:id="rId6"/>
              </a:rPr>
              <a:t>http://</a:t>
            </a:r>
            <a:r>
              <a:rPr lang="cs-CZ" dirty="0" smtClean="0">
                <a:hlinkClick r:id="rId6"/>
              </a:rPr>
              <a:t>upload.wikimedia.org/wikipedia/commons/8/83/Touristshipelbecz01.jpg</a:t>
            </a:r>
            <a:endParaRPr lang="cs-CZ" dirty="0" smtClean="0"/>
          </a:p>
          <a:p>
            <a:r>
              <a:rPr lang="cs-CZ" dirty="0" smtClean="0"/>
              <a:t>Obr.13</a:t>
            </a:r>
          </a:p>
          <a:p>
            <a:r>
              <a:rPr lang="cs-CZ" dirty="0">
                <a:hlinkClick r:id="rId7"/>
              </a:rPr>
              <a:t>http://</a:t>
            </a:r>
            <a:r>
              <a:rPr lang="cs-CZ" dirty="0" smtClean="0">
                <a:hlinkClick r:id="rId7"/>
              </a:rPr>
              <a:t>upload.wikimedia.org/wikipedia/commons/b/bc/E%C4%8Ds%2C_Ka%C4%8Derov_odjezd.jpg</a:t>
            </a:r>
            <a:endParaRPr lang="cs-CZ" dirty="0" smtClean="0"/>
          </a:p>
          <a:p>
            <a:endParaRPr lang="cs-CZ" dirty="0"/>
          </a:p>
        </p:txBody>
      </p:sp>
      <p:sp>
        <p:nvSpPr>
          <p:cNvPr id="3"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Tree>
    <p:extLst>
      <p:ext uri="{BB962C8B-B14F-4D97-AF65-F5344CB8AC3E}">
        <p14:creationId xmlns:p14="http://schemas.microsoft.com/office/powerpoint/2010/main" val="20423923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TextovéPole 3"/>
          <p:cNvSpPr txBox="1"/>
          <p:nvPr/>
        </p:nvSpPr>
        <p:spPr>
          <a:xfrm>
            <a:off x="1043608" y="980728"/>
            <a:ext cx="7560840" cy="3416320"/>
          </a:xfrm>
          <a:prstGeom prst="rect">
            <a:avLst/>
          </a:prstGeom>
          <a:noFill/>
        </p:spPr>
        <p:txBody>
          <a:bodyPr wrap="square" rtlCol="0">
            <a:spAutoFit/>
          </a:bodyPr>
          <a:lstStyle/>
          <a:p>
            <a:r>
              <a:rPr lang="cs-CZ" dirty="0" smtClean="0"/>
              <a:t>Obr.14</a:t>
            </a:r>
          </a:p>
          <a:p>
            <a:r>
              <a:rPr lang="cs-CZ" dirty="0">
                <a:hlinkClick r:id="rId2"/>
              </a:rPr>
              <a:t>http://</a:t>
            </a:r>
            <a:r>
              <a:rPr lang="cs-CZ" dirty="0" smtClean="0">
                <a:hlinkClick r:id="rId2"/>
              </a:rPr>
              <a:t>upload.wikimedia.org/wikipedia/commons/4/49/Jir%C3%A1skovo_n%C3%A1m%C4%9Bst%C3%AD%2C_Tatra_T3R.P_a_Tan%C4%8D%C3%ADc%C3%AD_d%C5%AFm.jpg</a:t>
            </a:r>
            <a:endParaRPr lang="cs-CZ" dirty="0" smtClean="0"/>
          </a:p>
          <a:p>
            <a:r>
              <a:rPr lang="cs-CZ" dirty="0" smtClean="0"/>
              <a:t>Obr.15</a:t>
            </a:r>
          </a:p>
          <a:p>
            <a:r>
              <a:rPr lang="cs-CZ" dirty="0">
                <a:hlinkClick r:id="rId3"/>
              </a:rPr>
              <a:t>http://</a:t>
            </a:r>
            <a:r>
              <a:rPr lang="cs-CZ" dirty="0" smtClean="0">
                <a:hlinkClick r:id="rId3"/>
              </a:rPr>
              <a:t>upload.wikimedia.org/wikipedia/commons/3/3d/Praha%2C_Mal%C3%A1_Strana%2C_Pet%C5%99%C3%ADn%2C_Neboz%C3%ADzek%2C_jedouc%C3%AD_lanovka.JPG</a:t>
            </a:r>
            <a:endParaRPr lang="cs-CZ" dirty="0" smtClean="0"/>
          </a:p>
          <a:p>
            <a:r>
              <a:rPr lang="cs-CZ" dirty="0" smtClean="0"/>
              <a:t>Obr.16</a:t>
            </a:r>
          </a:p>
          <a:p>
            <a:r>
              <a:rPr lang="cs-CZ" dirty="0">
                <a:hlinkClick r:id="rId4"/>
              </a:rPr>
              <a:t>http://</a:t>
            </a:r>
            <a:r>
              <a:rPr lang="cs-CZ" dirty="0" smtClean="0">
                <a:hlinkClick r:id="rId4"/>
              </a:rPr>
              <a:t>upload.wikimedia.org/wikipedia/commons/5/54/Indonesia_bike16.JPG</a:t>
            </a:r>
            <a:endParaRPr lang="cs-CZ" dirty="0" smtClean="0"/>
          </a:p>
          <a:p>
            <a:endParaRPr lang="cs-CZ" dirty="0"/>
          </a:p>
        </p:txBody>
      </p:sp>
      <p:sp>
        <p:nvSpPr>
          <p:cNvPr id="3" name="Rectangle 4"/>
          <p:cNvSpPr>
            <a:spLocks noChangeArrowheads="1"/>
          </p:cNvSpPr>
          <p:nvPr/>
        </p:nvSpPr>
        <p:spPr bwMode="auto">
          <a:xfrm>
            <a:off x="468313" y="6381750"/>
            <a:ext cx="8207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r"/>
            <a:r>
              <a:rPr lang="cs-CZ" sz="1000" dirty="0">
                <a:latin typeface="Times New Roman" charset="0"/>
              </a:rPr>
              <a:t>„Autorem materiálu a všech jeho částí, není-li uvedeno jinak, je </a:t>
            </a:r>
            <a:r>
              <a:rPr lang="cs-CZ" sz="1000" dirty="0" smtClean="0">
                <a:latin typeface="Times New Roman" charset="0"/>
              </a:rPr>
              <a:t>Mgr. Petr </a:t>
            </a:r>
            <a:r>
              <a:rPr lang="cs-CZ" sz="1000" dirty="0" err="1" smtClean="0">
                <a:latin typeface="Times New Roman" charset="0"/>
              </a:rPr>
              <a:t>Lovaš</a:t>
            </a:r>
            <a:r>
              <a:rPr lang="cs-CZ" sz="1000" dirty="0" smtClean="0">
                <a:latin typeface="Times New Roman" charset="0"/>
              </a:rPr>
              <a:t>.”</a:t>
            </a:r>
            <a:endParaRPr lang="cs-CZ" sz="1000" dirty="0">
              <a:latin typeface="Times New Roman" charset="0"/>
            </a:endParaRPr>
          </a:p>
        </p:txBody>
      </p:sp>
    </p:spTree>
    <p:extLst>
      <p:ext uri="{BB962C8B-B14F-4D97-AF65-F5344CB8AC3E}">
        <p14:creationId xmlns:p14="http://schemas.microsoft.com/office/powerpoint/2010/main" val="2481932268"/>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hluk">
  <a:themeElements>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Shluk">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Shluk">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291</TotalTime>
  <Words>1234</Words>
  <Application>Microsoft Office PowerPoint</Application>
  <PresentationFormat>Předvádění na obrazovce (4:3)</PresentationFormat>
  <Paragraphs>144</Paragraphs>
  <Slides>19</Slides>
  <Notes>0</Notes>
  <HiddenSlides>0</HiddenSlides>
  <MMClips>0</MMClips>
  <ScaleCrop>false</ScaleCrop>
  <HeadingPairs>
    <vt:vector size="4" baseType="variant">
      <vt:variant>
        <vt:lpstr>Motiv</vt:lpstr>
      </vt:variant>
      <vt:variant>
        <vt:i4>2</vt:i4>
      </vt:variant>
      <vt:variant>
        <vt:lpstr>Nadpisy snímků</vt:lpstr>
      </vt:variant>
      <vt:variant>
        <vt:i4>19</vt:i4>
      </vt:variant>
    </vt:vector>
  </HeadingPairs>
  <TitlesOfParts>
    <vt:vector size="21" baseType="lpstr">
      <vt:lpstr>Motiv systému Office</vt:lpstr>
      <vt:lpstr>Shluk</vt:lpstr>
      <vt:lpstr>Prezentace aplikace PowerPoint</vt:lpstr>
      <vt:lpstr>Předpoklady cestovního ruchu v České republice  REALIZAČNÍ</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ucitel</dc:creator>
  <cp:lastModifiedBy>Učitel</cp:lastModifiedBy>
  <cp:revision>26</cp:revision>
  <dcterms:created xsi:type="dcterms:W3CDTF">2013-01-31T15:24:11Z</dcterms:created>
  <dcterms:modified xsi:type="dcterms:W3CDTF">2013-03-01T16:03:30Z</dcterms:modified>
</cp:coreProperties>
</file>