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4"/>
  </p:notesMasterIdLst>
  <p:sldIdLst>
    <p:sldId id="256" r:id="rId3"/>
    <p:sldId id="257" r:id="rId4"/>
    <p:sldId id="261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B0423A-4007-45A1-B0FE-04AA5A863142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7A0FA4-E860-4D0E-BF7A-6B3F506C0F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6057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DD20D29-076F-43B1-96D1-E4F86583BA85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035020E-C3BB-4882-87A3-5F6F28DF1B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D20D29-076F-43B1-96D1-E4F86583BA85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35020E-C3BB-4882-87A3-5F6F28DF1BE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D20D29-076F-43B1-96D1-E4F86583BA85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35020E-C3BB-4882-87A3-5F6F28DF1BE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D20D29-076F-43B1-96D1-E4F86583BA85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35020E-C3BB-4882-87A3-5F6F28DF1B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D20D29-076F-43B1-96D1-E4F86583BA85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35020E-C3BB-4882-87A3-5F6F28DF1BE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D20D29-076F-43B1-96D1-E4F86583BA85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35020E-C3BB-4882-87A3-5F6F28DF1BEC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D20D29-076F-43B1-96D1-E4F86583BA85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35020E-C3BB-4882-87A3-5F6F28DF1B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DD20D29-076F-43B1-96D1-E4F86583BA85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35020E-C3BB-4882-87A3-5F6F28DF1BE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DD20D29-076F-43B1-96D1-E4F86583BA85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035020E-C3BB-4882-87A3-5F6F28DF1B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D20D29-076F-43B1-96D1-E4F86583BA85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35020E-C3BB-4882-87A3-5F6F28DF1B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D20D29-076F-43B1-96D1-E4F86583BA85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35020E-C3BB-4882-87A3-5F6F28DF1B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20D29-076F-43B1-96D1-E4F86583BA85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5020E-C3BB-4882-87A3-5F6F28DF1B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36675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20D29-076F-43B1-96D1-E4F86583BA85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5020E-C3BB-4882-87A3-5F6F28DF1B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11393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20D29-076F-43B1-96D1-E4F86583BA85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5020E-C3BB-4882-87A3-5F6F28DF1B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1759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20D29-076F-43B1-96D1-E4F86583BA85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5020E-C3BB-4882-87A3-5F6F28DF1B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6597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20D29-076F-43B1-96D1-E4F86583BA85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5020E-C3BB-4882-87A3-5F6F28DF1B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75072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20D29-076F-43B1-96D1-E4F86583BA85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5020E-C3BB-4882-87A3-5F6F28DF1B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064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20D29-076F-43B1-96D1-E4F86583BA85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5020E-C3BB-4882-87A3-5F6F28DF1B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43223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20D29-076F-43B1-96D1-E4F86583BA85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5020E-C3BB-4882-87A3-5F6F28DF1B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787770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20D29-076F-43B1-96D1-E4F86583BA85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5020E-C3BB-4882-87A3-5F6F28DF1B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44103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20D29-076F-43B1-96D1-E4F86583BA85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5020E-C3BB-4882-87A3-5F6F28DF1B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837613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20D29-076F-43B1-96D1-E4F86583BA85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5020E-C3BB-4882-87A3-5F6F28DF1B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5928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DD20D29-076F-43B1-96D1-E4F86583BA85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035020E-C3BB-4882-87A3-5F6F28DF1B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D20D29-076F-43B1-96D1-E4F86583BA85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35020E-C3BB-4882-87A3-5F6F28DF1B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6246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penstreetmap.org/browse/relation/2327566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c/c6/Sniezne_Kotly_Old_04.jpg" TargetMode="External"/><Relationship Id="rId13" Type="http://schemas.openxmlformats.org/officeDocument/2006/relationships/hyperlink" Target="http://upload.wikimedia.org/wikipedia/commons/b/bd/Krakono%C5%A1%C5%AFv_kost%C3%BDm_2.jpg?uselang=cs" TargetMode="External"/><Relationship Id="rId3" Type="http://schemas.openxmlformats.org/officeDocument/2006/relationships/hyperlink" Target="http://cs.wikipedia.org/wiki/Krkono%C5%A1sk%C3%BD_n%C3%A1rodn%C3%AD_park" TargetMode="External"/><Relationship Id="rId7" Type="http://schemas.openxmlformats.org/officeDocument/2006/relationships/hyperlink" Target="http://upload.wikimedia.org/wikipedia/commons/9/93/Sn%C4%9B%C5%BEka_from_%C4%8Cern%C3%A1_hora_(CZE).jpg" TargetMode="External"/><Relationship Id="rId12" Type="http://schemas.openxmlformats.org/officeDocument/2006/relationships/hyperlink" Target="http://upload.wikimedia.org/wikipedia/commons/b/b8/Krakono%C5%A1-Smetanovy-sady-Ho%C5%99ice2011a.jpg?uselang=cs" TargetMode="External"/><Relationship Id="rId2" Type="http://schemas.openxmlformats.org/officeDocument/2006/relationships/hyperlink" Target="http://www.ceskatelevize.cz/porady/10316514721-navraty-k-divocine/411236100221001-krkonossky-narodni-par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rakonosoviny.cz/krnap/krnap-v-cislech/" TargetMode="External"/><Relationship Id="rId11" Type="http://schemas.openxmlformats.org/officeDocument/2006/relationships/hyperlink" Target="http://upload.wikimedia.org/wikipedia/commons/0/01/Elbe_Spring_in_Karkonosze_from_N_174.jpg" TargetMode="External"/><Relationship Id="rId5" Type="http://schemas.openxmlformats.org/officeDocument/2006/relationships/hyperlink" Target="http://www.openstreetmap.org/browse/relation/2327566" TargetMode="External"/><Relationship Id="rId10" Type="http://schemas.openxmlformats.org/officeDocument/2006/relationships/hyperlink" Target="http://upload.wikimedia.org/wikipedia/commons/0/0f/Aardmuis.jpg" TargetMode="External"/><Relationship Id="rId4" Type="http://schemas.openxmlformats.org/officeDocument/2006/relationships/hyperlink" Target="http://www.krnap.cz/" TargetMode="External"/><Relationship Id="rId9" Type="http://schemas.openxmlformats.org/officeDocument/2006/relationships/hyperlink" Target="http://upload.wikimedia.org/wikipedia/commons/4/49/M%C3%ADse%C4%8Dky,_Star%C3%A1_vozov%C3%A1_cesta,_kaprad%C3%AD.jpg" TargetMode="External"/><Relationship Id="rId14" Type="http://schemas.openxmlformats.org/officeDocument/2006/relationships/hyperlink" Target="http://upload.wikimedia.org/wikipedia/commons/b/be/Relief_Map_of_Czech_Republic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88913"/>
            <a:ext cx="1284287" cy="12096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Rectangle 6"/>
          <p:cNvSpPr>
            <a:spLocks noChangeArrowheads="1"/>
          </p:cNvSpPr>
          <p:nvPr/>
        </p:nvSpPr>
        <p:spPr bwMode="auto">
          <a:xfrm>
            <a:off x="1835150" y="365125"/>
            <a:ext cx="52482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 defTabSz="449263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b="1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Soukromá hotelová škola </a:t>
            </a:r>
            <a:r>
              <a:rPr lang="cs-CZ" sz="1200" b="1" i="1" dirty="0" err="1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Bukaschool</a:t>
            </a:r>
            <a:r>
              <a:rPr lang="cs-CZ" sz="1200" b="1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 s. r. o. Most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Kmochova 1823, 434 01 Most • +420 476 706 696 • info@bukaschool.cz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www.bukaschool.cz</a:t>
            </a:r>
            <a:endParaRPr lang="cs-CZ" sz="1200" i="1" dirty="0">
              <a:solidFill>
                <a:srgbClr val="000000"/>
              </a:solidFill>
              <a:latin typeface="Times New Roman" charset="0"/>
              <a:cs typeface="Times New Roman" charset="0"/>
            </a:endParaRPr>
          </a:p>
        </p:txBody>
      </p:sp>
      <p:graphicFrame>
        <p:nvGraphicFramePr>
          <p:cNvPr id="6" name="Group 5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3728127"/>
              </p:ext>
            </p:extLst>
          </p:nvPr>
        </p:nvGraphicFramePr>
        <p:xfrm>
          <a:off x="1676400" y="1143000"/>
          <a:ext cx="5913438" cy="4519972"/>
        </p:xfrm>
        <a:graphic>
          <a:graphicData uri="http://schemas.openxmlformats.org/drawingml/2006/table">
            <a:tbl>
              <a:tblPr/>
              <a:tblGrid>
                <a:gridCol w="1909763"/>
                <a:gridCol w="4003675"/>
              </a:tblGrid>
              <a:tr h="320014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 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CZ.1.07/1.5.00/34.0227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Bukaschool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0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Soukromá hotelová škola Bukaschool s.r.o.,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Kmochova 1823, 434 01 Most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Vyučovací 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Zeměpis cestovního ruchu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Tematický </a:t>
                      </a: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Cestovní ruch v Evropě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2.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Mgr. Petr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Lovaš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Období tvorby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červenec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Označení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VY_32_INOVACE_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06PL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_Krkonošský národní park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a název klíčové 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80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Prezentace je určená k výkladu nového učiva.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7" name="Picture 5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5805488"/>
            <a:ext cx="3746500" cy="9159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5013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5"/>
          <p:cNvSpPr txBox="1">
            <a:spLocks/>
          </p:cNvSpPr>
          <p:nvPr/>
        </p:nvSpPr>
        <p:spPr>
          <a:xfrm>
            <a:off x="251520" y="2060848"/>
            <a:ext cx="8496944" cy="216024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Krkonošský národní park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KRNAP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894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Krkonošský národní park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524922" y="4725144"/>
            <a:ext cx="82089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Krkonošský </a:t>
            </a:r>
            <a:r>
              <a:rPr lang="cs-CZ" dirty="0" smtClean="0"/>
              <a:t>národní park, </a:t>
            </a:r>
            <a:r>
              <a:rPr lang="cs-CZ" dirty="0"/>
              <a:t>též KRNAP, je chráněné území v severní části České republiky. </a:t>
            </a:r>
            <a:r>
              <a:rPr lang="cs-CZ" dirty="0" smtClean="0"/>
              <a:t> </a:t>
            </a:r>
            <a:r>
              <a:rPr lang="cs-CZ" dirty="0"/>
              <a:t>Severní hranice parku je vedena po </a:t>
            </a:r>
            <a:r>
              <a:rPr lang="cs-CZ" dirty="0" smtClean="0"/>
              <a:t> státní hranici, </a:t>
            </a:r>
            <a:r>
              <a:rPr lang="cs-CZ" dirty="0"/>
              <a:t>která ho současně odděluje od </a:t>
            </a:r>
            <a:r>
              <a:rPr lang="cs-CZ" dirty="0" err="1" smtClean="0"/>
              <a:t>Karkonoskiego</a:t>
            </a:r>
            <a:r>
              <a:rPr lang="cs-CZ" dirty="0" smtClean="0"/>
              <a:t> Parku </a:t>
            </a:r>
            <a:r>
              <a:rPr lang="cs-CZ" dirty="0" err="1" smtClean="0"/>
              <a:t>Narodowego</a:t>
            </a:r>
            <a:r>
              <a:rPr lang="cs-CZ" dirty="0" smtClean="0"/>
              <a:t> na polské straně </a:t>
            </a:r>
            <a:r>
              <a:rPr lang="cs-CZ" dirty="0"/>
              <a:t>Krkonoš. 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1300" y="1340768"/>
            <a:ext cx="5976156" cy="3212252"/>
          </a:xfrm>
          <a:prstGeom prst="rect">
            <a:avLst/>
          </a:prstGeom>
        </p:spPr>
      </p:pic>
      <p:sp>
        <p:nvSpPr>
          <p:cNvPr id="6" name="Šipka dolů 5"/>
          <p:cNvSpPr/>
          <p:nvPr/>
        </p:nvSpPr>
        <p:spPr>
          <a:xfrm>
            <a:off x="4629378" y="1201773"/>
            <a:ext cx="343032" cy="814024"/>
          </a:xfrm>
          <a:prstGeom prst="downArrow">
            <a:avLst/>
          </a:prstGeom>
          <a:solidFill>
            <a:schemeClr val="accent2"/>
          </a:solidFill>
          <a:ln w="19050" cmpd="sng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3"/>
              </a:solidFill>
            </a:endParaRPr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9463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5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1600" dirty="0" smtClean="0"/>
              <a:t>Krkonošský národní park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8312" y="1628800"/>
            <a:ext cx="820737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Základní údaje:</a:t>
            </a:r>
          </a:p>
          <a:p>
            <a:endParaRPr lang="cs-CZ" dirty="0"/>
          </a:p>
          <a:p>
            <a:r>
              <a:rPr lang="cs-CZ" dirty="0" smtClean="0"/>
              <a:t>Vyhlášení: 17. května 1963</a:t>
            </a:r>
          </a:p>
          <a:p>
            <a:endParaRPr lang="cs-CZ" dirty="0"/>
          </a:p>
          <a:p>
            <a:r>
              <a:rPr lang="cs-CZ" dirty="0" smtClean="0"/>
              <a:t>Rozloha:    385km</a:t>
            </a:r>
            <a:r>
              <a:rPr lang="cs-CZ" baseline="30000" dirty="0" smtClean="0"/>
              <a:t>2</a:t>
            </a:r>
          </a:p>
          <a:p>
            <a:endParaRPr lang="cs-CZ" dirty="0"/>
          </a:p>
          <a:p>
            <a:r>
              <a:rPr lang="cs-CZ" dirty="0" smtClean="0"/>
              <a:t>Správa:      Správa KRNAP</a:t>
            </a:r>
          </a:p>
          <a:p>
            <a:endParaRPr lang="cs-CZ" dirty="0"/>
          </a:p>
          <a:p>
            <a:r>
              <a:rPr lang="cs-CZ" dirty="0" smtClean="0"/>
              <a:t>Podrobnější </a:t>
            </a:r>
            <a:r>
              <a:rPr lang="cs-CZ" dirty="0"/>
              <a:t>mapa: </a:t>
            </a:r>
            <a:r>
              <a:rPr lang="cs-CZ" dirty="0">
                <a:hlinkClick r:id="rId2"/>
              </a:rPr>
              <a:t>http://www.openstreetmap.org/browse/relation/2327566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434215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5" name="Nadpis 2"/>
          <p:cNvSpPr>
            <a:spLocks noGrp="1"/>
          </p:cNvSpPr>
          <p:nvPr>
            <p:ph type="title"/>
          </p:nvPr>
        </p:nvSpPr>
        <p:spPr>
          <a:xfrm>
            <a:off x="446088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1600" dirty="0" smtClean="0"/>
              <a:t>Krkonošský národní park</a:t>
            </a:r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468313" y="1124744"/>
            <a:ext cx="8424167" cy="58785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KRNAP v číslech: </a:t>
            </a:r>
          </a:p>
          <a:p>
            <a:endParaRPr lang="cs-CZ" sz="1000" dirty="0" smtClean="0"/>
          </a:p>
          <a:p>
            <a:r>
              <a:rPr lang="cs-CZ" u="sng" dirty="0" smtClean="0">
                <a:solidFill>
                  <a:schemeClr val="accent2"/>
                </a:solidFill>
              </a:rPr>
              <a:t>nadmořská výška</a:t>
            </a:r>
            <a:r>
              <a:rPr lang="cs-CZ" dirty="0" smtClean="0"/>
              <a:t>: 400 až 1602 (Sněžka) m n. m.</a:t>
            </a:r>
          </a:p>
          <a:p>
            <a:endParaRPr lang="cs-CZ" sz="1000" dirty="0" smtClean="0"/>
          </a:p>
          <a:p>
            <a:r>
              <a:rPr lang="cs-CZ" u="sng" dirty="0" smtClean="0">
                <a:solidFill>
                  <a:schemeClr val="accent2"/>
                </a:solidFill>
              </a:rPr>
              <a:t>průměrná roční teplota</a:t>
            </a:r>
            <a:r>
              <a:rPr lang="cs-CZ" dirty="0" smtClean="0"/>
              <a:t>: +6°C až 0°C</a:t>
            </a:r>
          </a:p>
          <a:p>
            <a:endParaRPr lang="cs-CZ" sz="1000" dirty="0" smtClean="0"/>
          </a:p>
          <a:p>
            <a:r>
              <a:rPr lang="cs-CZ" u="sng" dirty="0" smtClean="0">
                <a:solidFill>
                  <a:schemeClr val="accent2"/>
                </a:solidFill>
              </a:rPr>
              <a:t>srážky</a:t>
            </a:r>
            <a:r>
              <a:rPr lang="cs-CZ" dirty="0" smtClean="0"/>
              <a:t>: 800 až 1600 mm/rok, sníh 150 až 300 cm (leží až 180 dní v roce)</a:t>
            </a:r>
          </a:p>
          <a:p>
            <a:endParaRPr lang="cs-CZ" sz="1000" dirty="0" smtClean="0"/>
          </a:p>
          <a:p>
            <a:r>
              <a:rPr lang="cs-CZ" u="sng" dirty="0" smtClean="0">
                <a:solidFill>
                  <a:schemeClr val="accent2"/>
                </a:solidFill>
              </a:rPr>
              <a:t>vegetační stupně</a:t>
            </a:r>
            <a:r>
              <a:rPr lang="cs-CZ" dirty="0" smtClean="0"/>
              <a:t>:</a:t>
            </a:r>
          </a:p>
          <a:p>
            <a:r>
              <a:rPr lang="cs-CZ" dirty="0" smtClean="0"/>
              <a:t>- </a:t>
            </a:r>
            <a:r>
              <a:rPr lang="cs-CZ" dirty="0" err="1" smtClean="0"/>
              <a:t>submontánní</a:t>
            </a:r>
            <a:r>
              <a:rPr lang="cs-CZ" dirty="0" smtClean="0"/>
              <a:t> (podhorský) - 480 - 800 m n. m. - listnaté a smíšené lesy - montánní (horský) - 800 - 1200 m n. m. - smrkové lesy, horské louky  - subalpínský - 1200 - 1450 m n. m. - klečové porosty, rašeliniště,        - alpínský - 1450 - 1602 m n. m. – kamenitá tundra  </a:t>
            </a:r>
          </a:p>
          <a:p>
            <a:endParaRPr lang="cs-CZ" sz="1000" dirty="0" smtClean="0"/>
          </a:p>
          <a:p>
            <a:r>
              <a:rPr lang="cs-CZ" u="sng" dirty="0" smtClean="0">
                <a:solidFill>
                  <a:schemeClr val="accent2"/>
                </a:solidFill>
              </a:rPr>
              <a:t>kvetoucí rostliny</a:t>
            </a:r>
            <a:r>
              <a:rPr lang="cs-CZ" dirty="0" smtClean="0"/>
              <a:t>: přes 1300 druhů</a:t>
            </a:r>
          </a:p>
          <a:p>
            <a:endParaRPr lang="cs-CZ" sz="1000" dirty="0" smtClean="0"/>
          </a:p>
          <a:p>
            <a:r>
              <a:rPr lang="cs-CZ" u="sng" dirty="0" smtClean="0">
                <a:solidFill>
                  <a:schemeClr val="accent2"/>
                </a:solidFill>
              </a:rPr>
              <a:t>obratlovci</a:t>
            </a:r>
            <a:r>
              <a:rPr lang="cs-CZ" dirty="0" smtClean="0"/>
              <a:t>: 240 druhů </a:t>
            </a:r>
          </a:p>
          <a:p>
            <a:endParaRPr lang="cs-CZ" sz="1000" dirty="0" smtClean="0"/>
          </a:p>
          <a:p>
            <a:r>
              <a:rPr lang="cs-CZ" u="sng" dirty="0" smtClean="0">
                <a:solidFill>
                  <a:schemeClr val="accent2"/>
                </a:solidFill>
              </a:rPr>
              <a:t>turistické cesty</a:t>
            </a:r>
            <a:r>
              <a:rPr lang="cs-CZ" dirty="0" smtClean="0"/>
              <a:t>: 800 km letních a zimních značených cest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9906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5" name="Nadpis 2"/>
          <p:cNvSpPr>
            <a:spLocks noGrp="1"/>
          </p:cNvSpPr>
          <p:nvPr>
            <p:ph type="title"/>
          </p:nvPr>
        </p:nvSpPr>
        <p:spPr>
          <a:xfrm>
            <a:off x="446088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1600" dirty="0" smtClean="0"/>
              <a:t>Krkonošský národní park</a:t>
            </a:r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359916" y="1124744"/>
            <a:ext cx="8424167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i="1" u="sng" dirty="0" smtClean="0"/>
              <a:t>Geologie</a:t>
            </a:r>
          </a:p>
          <a:p>
            <a:endParaRPr lang="cs-CZ" dirty="0" smtClean="0"/>
          </a:p>
          <a:p>
            <a:r>
              <a:rPr lang="cs-CZ" dirty="0"/>
              <a:t>Krkonoše jsou </a:t>
            </a:r>
            <a:r>
              <a:rPr lang="cs-CZ" dirty="0" smtClean="0"/>
              <a:t>podobně </a:t>
            </a:r>
            <a:r>
              <a:rPr lang="cs-CZ" dirty="0"/>
              <a:t>jako značná část Českého masivu, do jehož severní části </a:t>
            </a:r>
            <a:r>
              <a:rPr lang="cs-CZ" dirty="0" smtClean="0"/>
              <a:t>patří, geologicky </a:t>
            </a:r>
            <a:r>
              <a:rPr lang="cs-CZ" dirty="0"/>
              <a:t>velice pestré. Naprostá většina území spadá do geologického celku, zvaného krkonošsko-jizerské krystalinikum, jen okrajově sem zasahuje podkrkonošská pánev.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Převažující </a:t>
            </a:r>
            <a:r>
              <a:rPr lang="cs-CZ" dirty="0"/>
              <a:t>skupinou hornin jsou </a:t>
            </a:r>
            <a:r>
              <a:rPr lang="cs-CZ" dirty="0" err="1"/>
              <a:t>metamorfity</a:t>
            </a:r>
            <a:r>
              <a:rPr lang="cs-CZ" dirty="0"/>
              <a:t> (krystalické břidlice), doplněné hlubinnými </a:t>
            </a:r>
            <a:r>
              <a:rPr lang="cs-CZ" dirty="0" smtClean="0"/>
              <a:t>a </a:t>
            </a:r>
            <a:r>
              <a:rPr lang="cs-CZ" dirty="0"/>
              <a:t>vzácně i výlevnými </a:t>
            </a:r>
            <a:r>
              <a:rPr lang="cs-CZ" dirty="0" smtClean="0"/>
              <a:t>vyvřelinami, např. žula</a:t>
            </a:r>
          </a:p>
          <a:p>
            <a:endParaRPr lang="cs-CZ" dirty="0"/>
          </a:p>
          <a:p>
            <a:r>
              <a:rPr lang="cs-CZ" dirty="0" smtClean="0"/>
              <a:t>Nejvyšší horou Krkonoš je Sněžka (1602 m n.m.)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324494"/>
            <a:ext cx="4104456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857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5" name="Nadpis 2"/>
          <p:cNvSpPr>
            <a:spLocks noGrp="1"/>
          </p:cNvSpPr>
          <p:nvPr>
            <p:ph type="title"/>
          </p:nvPr>
        </p:nvSpPr>
        <p:spPr>
          <a:xfrm>
            <a:off x="446088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1600" dirty="0" smtClean="0"/>
              <a:t>Krkonošský národní park</a:t>
            </a:r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359916" y="1124744"/>
            <a:ext cx="842416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i="1" u="sng" dirty="0" smtClean="0"/>
              <a:t>Klima</a:t>
            </a:r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468313" y="1603680"/>
            <a:ext cx="831577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Základní rysy krkonošského klimatu jsou dány polohou pohoří ve střední Evropě. Pro tuto část klimatického mírného pásma je typický vedle výrazného střídání ročních období i vliv Atlantického oceánu a velmi častá velkoprostorová výměna vzdušných mas různých vlastností, která vyvolává silnou proměnlivost počasí, a to převážně v krátkých časových obdobích. Vedle polohy se uplatňuje i vliv hor, tj. vertikální složky, která má vliv jak na úbytek teplot a tlaku s výškou, tak na rychlejší proudění vzduchu, intenzivnější sluneční záření a donedávna i menší znečištění vzduchu. Všechny tyto faktory podmiňují existenci horských podnebných </a:t>
            </a:r>
            <a:r>
              <a:rPr lang="cs-CZ" dirty="0" smtClean="0"/>
              <a:t>pásem.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1819" y="4284689"/>
            <a:ext cx="3240360" cy="2078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1491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5" name="Nadpis 2"/>
          <p:cNvSpPr>
            <a:spLocks noGrp="1"/>
          </p:cNvSpPr>
          <p:nvPr>
            <p:ph type="title"/>
          </p:nvPr>
        </p:nvSpPr>
        <p:spPr>
          <a:xfrm>
            <a:off x="446088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1600" dirty="0" smtClean="0"/>
              <a:t>Krkonošský národní park</a:t>
            </a:r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359916" y="1124744"/>
            <a:ext cx="842416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i="1" u="sng" dirty="0" smtClean="0"/>
              <a:t>Flora a fauna </a:t>
            </a:r>
          </a:p>
          <a:p>
            <a:endParaRPr lang="cs-CZ" dirty="0" smtClean="0"/>
          </a:p>
        </p:txBody>
      </p:sp>
      <p:sp>
        <p:nvSpPr>
          <p:cNvPr id="2" name="Obdélník 1"/>
          <p:cNvSpPr/>
          <p:nvPr/>
        </p:nvSpPr>
        <p:spPr>
          <a:xfrm>
            <a:off x="468313" y="1447909"/>
            <a:ext cx="8207375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Krkonoše přes svou malou rozlohu oplývají neobvykle bohatou flórou. Z dosavadních poznatků vyplývá, že zde roste více jak 1250 taxonů cévnatých rostlin, což je bezmála polovina veškeré původní flóry České republiky, a několikanásobně vyšší počet druhů rostlin bezcévných (výtrusných) – mechorostů, lišejníků, řas, hub, sinic, hlenek, jejichž soupis dosud není zdaleka uzavřen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/>
              <a:t>Druhovou a prostorovou rozmanitost živočichů Krkonoš ovlivňuje především uspořádání zdejší krajiny do čtyř výrazných vegetačních stupňů s pestrou mozaikou vegetačního krytu a výrazným přesahem nad alpínskou hranici lesa. To přispělo k dnešnímu relativně bohatému složení fauny, do něhož však významně zasáhl i člověk</a:t>
            </a:r>
            <a:r>
              <a:rPr lang="cs-CZ" dirty="0" smtClean="0"/>
              <a:t>.</a:t>
            </a:r>
          </a:p>
          <a:p>
            <a:r>
              <a:rPr lang="cs-CZ" dirty="0" smtClean="0"/>
              <a:t>Z Krkonoš je dosud známo </a:t>
            </a:r>
            <a:r>
              <a:rPr lang="cs-CZ" dirty="0"/>
              <a:t>nejméně 15 000 druhů </a:t>
            </a:r>
            <a:r>
              <a:rPr lang="cs-CZ" dirty="0" smtClean="0"/>
              <a:t>bezobratlých a 400 druhů obratlovců.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0532" y="5103139"/>
            <a:ext cx="1979835" cy="130174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125051"/>
            <a:ext cx="1763811" cy="1322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919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5" name="Nadpis 2"/>
          <p:cNvSpPr>
            <a:spLocks noGrp="1"/>
          </p:cNvSpPr>
          <p:nvPr>
            <p:ph type="title"/>
          </p:nvPr>
        </p:nvSpPr>
        <p:spPr>
          <a:xfrm>
            <a:off x="446088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1600" dirty="0" smtClean="0"/>
              <a:t>Krkonošský národní park</a:t>
            </a:r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359916" y="1124744"/>
            <a:ext cx="842416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i="1" u="sng" dirty="0" smtClean="0"/>
              <a:t>Vodopis</a:t>
            </a:r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468313" y="1556792"/>
            <a:ext cx="831577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Krkonoše patří mezi důležité pramenné oblasti, kde mají svůj počátek významné středoevropské toky. Hraniční Slezský hřbet tvoří rozvodí mezi Baltským a Severním mořem.</a:t>
            </a:r>
          </a:p>
          <a:p>
            <a:r>
              <a:rPr lang="cs-CZ" dirty="0"/>
              <a:t>Voda, která je výhradně srážkového původu, odtéká z převládající západní části hor povodím Labe do Severního moře, vody stékající z polské strany míří do řeky Odry a s ní do Baltu.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7803" y="3429000"/>
            <a:ext cx="3528392" cy="2646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752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5" name="Nadpis 2"/>
          <p:cNvSpPr>
            <a:spLocks noGrp="1"/>
          </p:cNvSpPr>
          <p:nvPr>
            <p:ph type="title"/>
          </p:nvPr>
        </p:nvSpPr>
        <p:spPr>
          <a:xfrm>
            <a:off x="446088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1600" dirty="0" smtClean="0"/>
              <a:t>Krkonošský národní park</a:t>
            </a:r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468313" y="1124744"/>
            <a:ext cx="842416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i="1" u="sng" dirty="0" smtClean="0"/>
              <a:t>Zajímavosti</a:t>
            </a:r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468313" y="1556792"/>
            <a:ext cx="831577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465571" y="1556792"/>
            <a:ext cx="842416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Krakonoš nebo též Rýbrcoul </a:t>
            </a:r>
            <a:r>
              <a:rPr lang="cs-CZ" dirty="0" smtClean="0"/>
              <a:t> </a:t>
            </a:r>
            <a:r>
              <a:rPr lang="cs-CZ" dirty="0"/>
              <a:t>je bájný duch hor, který v různých podobách chrání celé </a:t>
            </a:r>
            <a:r>
              <a:rPr lang="cs-CZ" dirty="0" smtClean="0"/>
              <a:t>Krkonoše, před hledači pokladů, pytláky a dalšími nezvanými </a:t>
            </a:r>
            <a:r>
              <a:rPr lang="cs-CZ" dirty="0"/>
              <a:t>hosty. Je strážcem hor, různě škádlí pocestné, chrání chudé a pokud má špatnou náladu, posílá špatné počasí.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4085" y="3375346"/>
            <a:ext cx="3614757" cy="24008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3009947"/>
            <a:ext cx="2348733" cy="3131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4730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525963"/>
          </a:xfrm>
        </p:spPr>
        <p:txBody>
          <a:bodyPr>
            <a:noAutofit/>
          </a:bodyPr>
          <a:lstStyle/>
          <a:p>
            <a:r>
              <a:rPr lang="cs-CZ" sz="1400" dirty="0">
                <a:hlinkClick r:id="rId2"/>
              </a:rPr>
              <a:t>http://www.ceskatelevize.cz/porady/10316514721-navraty-k-divocine/411236100221001-krkonossky-narodni-park</a:t>
            </a:r>
            <a:r>
              <a:rPr lang="cs-CZ" sz="1400" dirty="0" smtClean="0">
                <a:hlinkClick r:id="rId2"/>
              </a:rPr>
              <a:t>/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cs.wikipedia.org/wiki/Krkono%C5%A1sk%C3%BD_n%C3%A1rodn%C3%AD_park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www.krnap.cz/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www.openstreetmap.org/browse/relation/2327566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http://www.krakonosoviny.cz/krnap/krnap-v-cislech</a:t>
            </a:r>
            <a:r>
              <a:rPr lang="cs-CZ" sz="1400" dirty="0" smtClean="0">
                <a:hlinkClick r:id="rId6"/>
              </a:rPr>
              <a:t>/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http://upload.wikimedia.org/wikipedia/commons/9/93/Sn%C4%9B%C5%BEka_from_%C4%8Cern%C3%A1_hora_%</a:t>
            </a:r>
            <a:r>
              <a:rPr lang="cs-CZ" sz="1400" dirty="0" smtClean="0">
                <a:hlinkClick r:id="rId7"/>
              </a:rPr>
              <a:t>28CZE%29.jpg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upload.wikimedia.org/wikipedia/commons/c/c6/Sniezne_Kotly_Old_04.jpg</a:t>
            </a:r>
            <a:endParaRPr lang="cs-CZ" sz="1400" dirty="0" smtClean="0"/>
          </a:p>
          <a:p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upload.wikimedia.org/wikipedia/commons/4/49/M%C3%ADse%C4%8Dky%2C_Star%C3%A1_vozov%C3%A1_cesta%2C_kaprad%C3%AD.jpg</a:t>
            </a:r>
            <a:endParaRPr lang="cs-CZ" sz="1400" dirty="0" smtClean="0"/>
          </a:p>
          <a:p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upload.wikimedia.org/wikipedia/commons/0/0f/Aardmuis.jpg</a:t>
            </a:r>
            <a:endParaRPr lang="cs-CZ" sz="1400" dirty="0" smtClean="0"/>
          </a:p>
          <a:p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upload.wikimedia.org/wikipedia/commons/0/01/Elbe_Spring_in_Karkonosze_from_N_174.jpg</a:t>
            </a:r>
            <a:endParaRPr lang="cs-CZ" sz="1400" dirty="0" smtClean="0"/>
          </a:p>
          <a:p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upload.wikimedia.org/wikipedia/commons/b/b8/Krakono%C5%A1-Smetanovy-sady-Ho%C5%99ice2011a.jpg?uselang=cs</a:t>
            </a:r>
            <a:endParaRPr lang="cs-CZ" sz="1400" dirty="0" smtClean="0"/>
          </a:p>
          <a:p>
            <a:r>
              <a:rPr lang="cs-CZ" sz="1400" dirty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upload.wikimedia.org/wikipedia/commons/b/bd/Krakono%C5%A1%C5%AFv_kost%C3%BDm_2.jpg?uselang=cs</a:t>
            </a:r>
            <a:endParaRPr lang="cs-CZ" sz="1400" dirty="0" smtClean="0"/>
          </a:p>
          <a:p>
            <a:r>
              <a:rPr lang="cs-CZ" sz="1400" dirty="0">
                <a:hlinkClick r:id="rId14"/>
              </a:rPr>
              <a:t>http://</a:t>
            </a:r>
            <a:r>
              <a:rPr lang="cs-CZ" sz="1400" dirty="0" smtClean="0">
                <a:hlinkClick r:id="rId14"/>
              </a:rPr>
              <a:t>upload.wikimedia.org/wikipedia/commons/b/be/Relief_Map_of_Czech_Republic.png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Použité zdroje</a:t>
            </a:r>
            <a:endParaRPr lang="cs-CZ" sz="1800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0523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358</TotalTime>
  <Words>792</Words>
  <Application>Microsoft Office PowerPoint</Application>
  <PresentationFormat>Předvádění na obrazovce (4:3)</PresentationFormat>
  <Paragraphs>115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Shluk</vt:lpstr>
      <vt:lpstr>Motiv systému Office</vt:lpstr>
      <vt:lpstr>Prezentace aplikace PowerPoint</vt:lpstr>
      <vt:lpstr>Prezentace aplikace PowerPoint</vt:lpstr>
      <vt:lpstr>Krkonošský národní park</vt:lpstr>
      <vt:lpstr>Krkonošský národní park</vt:lpstr>
      <vt:lpstr>Krkonošský národní park</vt:lpstr>
      <vt:lpstr>Krkonošský národní park</vt:lpstr>
      <vt:lpstr>Krkonošský národní park</vt:lpstr>
      <vt:lpstr>Krkonošský národní park</vt:lpstr>
      <vt:lpstr>Krkonošský národní park</vt:lpstr>
      <vt:lpstr>Krkonošský národní park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Učitel</cp:lastModifiedBy>
  <cp:revision>19</cp:revision>
  <dcterms:created xsi:type="dcterms:W3CDTF">2013-02-03T13:50:04Z</dcterms:created>
  <dcterms:modified xsi:type="dcterms:W3CDTF">2013-03-01T16:02:24Z</dcterms:modified>
</cp:coreProperties>
</file>