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6675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139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759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659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507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6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3223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8777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4103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3761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928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ABC8B-546A-401D-8768-74ADAAC39BE7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CE190-F3D7-454E-ACA9-5D7F95AE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624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1/10/Sumava_CZ_I1B-1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a/Ophioglossum_vulgatum_Saarland_01.jpg" TargetMode="External"/><Relationship Id="rId3" Type="http://schemas.openxmlformats.org/officeDocument/2006/relationships/hyperlink" Target="http://www.npsumava.cz/cz/" TargetMode="External"/><Relationship Id="rId7" Type="http://schemas.openxmlformats.org/officeDocument/2006/relationships/hyperlink" Target="http://upload.wikimedia.org/wikipedia/commons/1/19/Ski-%C5%A0umava.JPG" TargetMode="External"/><Relationship Id="rId2" Type="http://schemas.openxmlformats.org/officeDocument/2006/relationships/hyperlink" Target="http://upload.wikimedia.org/wikipedia/commons/b/be/Relief_Map_of_Czech_Republic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2/Pl%C3%B6ckenstein_(Plech%C3%BD)_-_pohled_na_vrchol.jpg" TargetMode="External"/><Relationship Id="rId11" Type="http://schemas.openxmlformats.org/officeDocument/2006/relationships/hyperlink" Target="http://upload.wikimedia.org/wikipedia/commons/e/e1/Pramen_Vltavy3.jpg" TargetMode="External"/><Relationship Id="rId5" Type="http://schemas.openxmlformats.org/officeDocument/2006/relationships/hyperlink" Target="http://upload.wikimedia.org/wikipedia/commons/1/10/Sumava_CZ_I1B-1.png" TargetMode="External"/><Relationship Id="rId10" Type="http://schemas.openxmlformats.org/officeDocument/2006/relationships/hyperlink" Target="http://upload.wikimedia.org/wikipedia/commons/4/40/Stechovice_reservoir_Vltava_7328.JPG" TargetMode="External"/><Relationship Id="rId4" Type="http://schemas.openxmlformats.org/officeDocument/2006/relationships/hyperlink" Target="http://cs.wikipedia.org/wiki/N%C3%A1rodn%C3%AD_park_%C5%A0umava" TargetMode="External"/><Relationship Id="rId9" Type="http://schemas.openxmlformats.org/officeDocument/2006/relationships/hyperlink" Target="http://upload.wikimedia.org/wikipedia/commons/6/63/Lynx_lynx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  <a:endParaRPr lang="cs-CZ" sz="1200" i="1" dirty="0">
              <a:solidFill>
                <a:srgbClr val="000000"/>
              </a:solidFill>
              <a:latin typeface="Times New Roman" charset="0"/>
              <a:cs typeface="Times New Roman" charset="0"/>
            </a:endParaRPr>
          </a:p>
        </p:txBody>
      </p:sp>
      <p:graphicFrame>
        <p:nvGraphicFramePr>
          <p:cNvPr id="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6377960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červenec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07PL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_Národní park Šumava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výkladu nového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900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5"/>
          <p:cNvSpPr txBox="1">
            <a:spLocks/>
          </p:cNvSpPr>
          <p:nvPr/>
        </p:nvSpPr>
        <p:spPr>
          <a:xfrm>
            <a:off x="251520" y="2060848"/>
            <a:ext cx="8496944" cy="216024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Národní park Šumava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270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6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Národní park Šumava</a:t>
            </a:r>
            <a:endParaRPr lang="cs-CZ" sz="1600" dirty="0"/>
          </a:p>
        </p:txBody>
      </p:sp>
      <p:pic>
        <p:nvPicPr>
          <p:cNvPr id="7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68760"/>
            <a:ext cx="7106384" cy="3503151"/>
          </a:xfrm>
        </p:spPr>
      </p:pic>
      <p:sp>
        <p:nvSpPr>
          <p:cNvPr id="8" name="Šipka dolů 7"/>
          <p:cNvSpPr/>
          <p:nvPr/>
        </p:nvSpPr>
        <p:spPr>
          <a:xfrm rot="10800000">
            <a:off x="2591002" y="4075166"/>
            <a:ext cx="343032" cy="814024"/>
          </a:xfrm>
          <a:prstGeom prst="downArrow">
            <a:avLst/>
          </a:prstGeom>
          <a:solidFill>
            <a:schemeClr val="accent2"/>
          </a:solidFill>
          <a:ln w="19050" cmpd="sng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3895" y="5013176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Velkoplošná ochrana Šumavy začala roku 1963 vyhlášením Chráněné krajinné oblasti Šumava, v roce 1991 ji následovalo vyhlášení největšího národního parku v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01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Národní park Šumava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8312" y="1628800"/>
            <a:ext cx="820737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údaje:</a:t>
            </a:r>
          </a:p>
          <a:p>
            <a:endParaRPr lang="cs-CZ" dirty="0"/>
          </a:p>
          <a:p>
            <a:r>
              <a:rPr lang="cs-CZ" dirty="0" smtClean="0"/>
              <a:t>Vyhlášení:  20. března 1991</a:t>
            </a:r>
          </a:p>
          <a:p>
            <a:endParaRPr lang="cs-CZ" dirty="0"/>
          </a:p>
          <a:p>
            <a:r>
              <a:rPr lang="cs-CZ" dirty="0" smtClean="0"/>
              <a:t>Rozloha:    681 km</a:t>
            </a:r>
            <a:r>
              <a:rPr lang="cs-CZ" baseline="30000" dirty="0" smtClean="0"/>
              <a:t>2</a:t>
            </a:r>
          </a:p>
          <a:p>
            <a:endParaRPr lang="cs-CZ" dirty="0"/>
          </a:p>
          <a:p>
            <a:r>
              <a:rPr lang="cs-CZ" dirty="0" smtClean="0"/>
              <a:t>Správa:      Správa NP a CHKO Šumava</a:t>
            </a:r>
          </a:p>
          <a:p>
            <a:endParaRPr lang="cs-CZ" dirty="0"/>
          </a:p>
          <a:p>
            <a:r>
              <a:rPr lang="cs-CZ" dirty="0" smtClean="0"/>
              <a:t>Podrobnější </a:t>
            </a:r>
            <a:r>
              <a:rPr lang="cs-CZ" dirty="0"/>
              <a:t>mapa: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upload.wikimedia.org/wikipedia/commons/1/10/Sumava_CZ_I1B-1.png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831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Národní park Šumava</a:t>
            </a:r>
            <a:endParaRPr lang="cs-CZ" sz="1600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8313" y="1124744"/>
            <a:ext cx="8424167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NP Šumava v číslech: 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nadmořská výška</a:t>
            </a:r>
            <a:r>
              <a:rPr lang="cs-CZ" dirty="0" smtClean="0"/>
              <a:t>: 570 až 1378 (Plechý) m n. m.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průměrná roční teplota</a:t>
            </a:r>
            <a:r>
              <a:rPr lang="cs-CZ" dirty="0" smtClean="0"/>
              <a:t>: +6°C až +2°C v závislosti na nadmořské výšce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srážky</a:t>
            </a:r>
            <a:r>
              <a:rPr lang="cs-CZ" dirty="0" smtClean="0"/>
              <a:t>: 800 až 1600 mm/rok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Zalesnění NP + CHKO</a:t>
            </a:r>
            <a:r>
              <a:rPr lang="cs-CZ" dirty="0" smtClean="0"/>
              <a:t>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Lesnatost 60%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Nelesní pozemky 20%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Zemědělská plocha 9%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Ostatní plochy 10%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Vodní plochy, toky 1%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Zástavba 0,1%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Ledovcová jezera </a:t>
            </a:r>
            <a:r>
              <a:rPr lang="cs-CZ" dirty="0" smtClean="0"/>
              <a:t>: 5x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rostlinstvo</a:t>
            </a:r>
            <a:r>
              <a:rPr lang="cs-CZ" dirty="0" smtClean="0"/>
              <a:t>: více jak 500 druhů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50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Národní park Šumava</a:t>
            </a:r>
            <a:endParaRPr lang="cs-CZ" sz="1600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916" y="1124744"/>
            <a:ext cx="842416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Geologie</a:t>
            </a:r>
          </a:p>
          <a:p>
            <a:endParaRPr lang="cs-CZ" dirty="0" smtClean="0"/>
          </a:p>
          <a:p>
            <a:r>
              <a:rPr lang="cs-CZ" dirty="0"/>
              <a:t>Šumava je jedním z nejstarších pohoří </a:t>
            </a:r>
            <a:r>
              <a:rPr lang="cs-CZ" dirty="0" smtClean="0"/>
              <a:t>Evropy, </a:t>
            </a:r>
            <a:r>
              <a:rPr lang="cs-CZ" dirty="0"/>
              <a:t>tvoří ji </a:t>
            </a:r>
            <a:r>
              <a:rPr lang="cs-CZ" dirty="0" smtClean="0"/>
              <a:t>horniny </a:t>
            </a:r>
            <a:r>
              <a:rPr lang="cs-CZ" dirty="0"/>
              <a:t>předprvohorního až </a:t>
            </a:r>
            <a:r>
              <a:rPr lang="cs-CZ" dirty="0" smtClean="0"/>
              <a:t>prvohorního původu: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Žula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Rula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Svor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err="1" smtClean="0"/>
              <a:t>Migmatit</a:t>
            </a:r>
            <a:endParaRPr lang="cs-CZ" dirty="0" smtClean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Vápenec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granulit </a:t>
            </a:r>
          </a:p>
          <a:p>
            <a:endParaRPr lang="cs-CZ" dirty="0"/>
          </a:p>
          <a:p>
            <a:r>
              <a:rPr lang="cs-CZ" dirty="0" smtClean="0"/>
              <a:t>Nejvyšší horou Šumavy je Plechý  (1378 m n.m.)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267" y="3861048"/>
            <a:ext cx="2915816" cy="216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43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46088" y="225202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Národní park Šumava</a:t>
            </a:r>
            <a:endParaRPr lang="cs-CZ" sz="1600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916" y="1124744"/>
            <a:ext cx="8424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Klima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8313" y="1754276"/>
            <a:ext cx="831577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Podnebí Šumavy má přechodný ráz mezi </a:t>
            </a:r>
            <a:r>
              <a:rPr lang="cs-CZ" dirty="0" smtClean="0"/>
              <a:t>klimatem oceánským </a:t>
            </a:r>
            <a:r>
              <a:rPr lang="cs-CZ" dirty="0"/>
              <a:t>a vnitrozemským, takže má poměrně malé roční výkyvy teploty a poměrně vysoké srážky během celého roku. Šumava náleží do chladné klimatické oblasti. Teploty se mění především s nadmořskou výškou (průměrné teploty jsou ve výšce 750 m n. m. ca 6 °C a v 1300 m n. m. asi 3 °C) a liší se i vlivem terénu. </a:t>
            </a:r>
            <a:endParaRPr lang="cs-CZ" dirty="0" smtClean="0"/>
          </a:p>
          <a:p>
            <a:r>
              <a:rPr lang="cs-CZ" dirty="0" smtClean="0"/>
              <a:t>Souvislá </a:t>
            </a:r>
            <a:r>
              <a:rPr lang="cs-CZ" dirty="0"/>
              <a:t>sněhová pokrývka leží v nejvyšších polohách 120-150 dní. Ve vrcholových polohách jsou časté mlhy, na vrcholcích a hřebenech silný vítr a námraza.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6088" y="4339599"/>
            <a:ext cx="2411822" cy="1808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84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46088" y="225202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Národní park Šumava</a:t>
            </a:r>
            <a:endParaRPr lang="cs-CZ" sz="1600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916" y="1124744"/>
            <a:ext cx="8424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Flora a fauna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8313" y="1754276"/>
            <a:ext cx="831577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	Šumavská </a:t>
            </a:r>
            <a:r>
              <a:rPr lang="cs-CZ" dirty="0"/>
              <a:t>květena a rostlinstvo je charakteristickou ukázkou středohorské středoevropské flóry a vegetace, ale má i svá určitá specifika, daná zejména relativní blízkostí alpského vysokohorského </a:t>
            </a:r>
            <a:r>
              <a:rPr lang="cs-CZ" dirty="0" smtClean="0"/>
              <a:t>masivu. Šumava</a:t>
            </a:r>
            <a:r>
              <a:rPr lang="cs-CZ" dirty="0"/>
              <a:t>, až na nevelké úseky podhůří, neoplývá přílišnou různorodostí přírodních podmínek. Také její květena má proto poněkud </a:t>
            </a:r>
            <a:r>
              <a:rPr lang="cs-CZ" dirty="0" smtClean="0"/>
              <a:t>stejný </a:t>
            </a:r>
            <a:r>
              <a:rPr lang="cs-CZ" dirty="0"/>
              <a:t>ráz, zpestřovaný spíše </a:t>
            </a:r>
            <a:r>
              <a:rPr lang="cs-CZ" dirty="0" smtClean="0"/>
              <a:t>vlivem člověka </a:t>
            </a:r>
            <a:r>
              <a:rPr lang="cs-CZ" dirty="0"/>
              <a:t>než přírodními vlivy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	Šumava </a:t>
            </a:r>
            <a:r>
              <a:rPr lang="cs-CZ" dirty="0"/>
              <a:t>jako typická lesní oblast středohorského charakteru je dodnes především domovem původní středoevropské lesní zvířeny. </a:t>
            </a:r>
          </a:p>
          <a:p>
            <a:r>
              <a:rPr lang="cs-CZ" dirty="0"/>
              <a:t>Chybí zde pouze větší šelmy medvěd a vlk, vyhubené zde člověkem až v 19. stol. Původně již ve středověku byli vyhubeni velcí kopytníci zubr a los, který je však již opět součástí zvířeny, byť jen v jižní části Šumavy.</a:t>
            </a:r>
          </a:p>
          <a:p>
            <a:r>
              <a:rPr lang="cs-CZ" dirty="0"/>
              <a:t>Z atraktivních druhů je dnes nejznámější od 80. let úspěšně </a:t>
            </a:r>
            <a:r>
              <a:rPr lang="cs-CZ" dirty="0" err="1"/>
              <a:t>reintrodukovaný</a:t>
            </a:r>
            <a:r>
              <a:rPr lang="cs-CZ" dirty="0"/>
              <a:t> rys ostrovid.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31363"/>
            <a:ext cx="1217185" cy="16229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7669" y="1628800"/>
            <a:ext cx="2659258" cy="400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311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46088" y="225202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Národní park Šumava</a:t>
            </a:r>
            <a:endParaRPr lang="cs-CZ" sz="1600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916" y="1124744"/>
            <a:ext cx="8424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Vodopis</a:t>
            </a:r>
          </a:p>
          <a:p>
            <a:endParaRPr lang="cs-CZ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68313" y="1512014"/>
            <a:ext cx="813613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Vodstvo NP Šumava tvoří prameniště a rašeliniště, vodní toky, ledovcová jezera a umělá vodní díla.</a:t>
            </a:r>
          </a:p>
          <a:p>
            <a:r>
              <a:rPr lang="cs-CZ" dirty="0"/>
              <a:t>NP Šumava probíhá hlavní evropské rozvodí mezi </a:t>
            </a:r>
            <a:r>
              <a:rPr lang="cs-CZ" dirty="0" smtClean="0"/>
              <a:t>Severním </a:t>
            </a:r>
            <a:r>
              <a:rPr lang="cs-CZ" dirty="0"/>
              <a:t>a </a:t>
            </a:r>
            <a:r>
              <a:rPr lang="cs-CZ" dirty="0" smtClean="0"/>
              <a:t>Černým mořem. </a:t>
            </a:r>
          </a:p>
          <a:p>
            <a:r>
              <a:rPr lang="cs-CZ" dirty="0" smtClean="0"/>
              <a:t>Hydrologicky </a:t>
            </a:r>
            <a:r>
              <a:rPr lang="cs-CZ" dirty="0"/>
              <a:t>náleží většina území k úmoří Severního moře, povodí </a:t>
            </a:r>
            <a:r>
              <a:rPr lang="cs-CZ" dirty="0" smtClean="0"/>
              <a:t>Labe </a:t>
            </a:r>
            <a:r>
              <a:rPr lang="cs-CZ" dirty="0"/>
              <a:t>s hlavními řekami Vltavou a Otavou. Pouze malá část území při státní hranici spadá do povodí Dunaje, který ústí do Černého moře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Nejvýznamnější řekou pramenící na Šumavě je tzv. národní řeka </a:t>
            </a:r>
            <a:r>
              <a:rPr lang="cs-CZ" b="1" dirty="0" smtClean="0"/>
              <a:t>VLTAVA, </a:t>
            </a:r>
            <a:r>
              <a:rPr lang="cs-CZ" dirty="0" smtClean="0"/>
              <a:t>která je zároveň i nejdelší řekou v ČR</a:t>
            </a:r>
            <a:endParaRPr lang="cs-CZ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374336"/>
            <a:ext cx="1224136" cy="200741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368250"/>
            <a:ext cx="1197350" cy="201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984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46088" y="225202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Národní park Šumava</a:t>
            </a:r>
            <a:endParaRPr lang="cs-CZ" sz="1600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916" y="1124744"/>
            <a:ext cx="8424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Zajímavosti</a:t>
            </a:r>
          </a:p>
          <a:p>
            <a:endParaRPr lang="cs-CZ" dirty="0" smtClean="0"/>
          </a:p>
        </p:txBody>
      </p:sp>
      <p:sp>
        <p:nvSpPr>
          <p:cNvPr id="2" name="Obdélník 1"/>
          <p:cNvSpPr/>
          <p:nvPr/>
        </p:nvSpPr>
        <p:spPr>
          <a:xfrm>
            <a:off x="451717" y="1771075"/>
            <a:ext cx="792011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Geocaching</a:t>
            </a:r>
            <a:r>
              <a:rPr lang="cs-CZ" b="1" dirty="0"/>
              <a:t> v národním </a:t>
            </a:r>
            <a:r>
              <a:rPr lang="cs-CZ" b="1" dirty="0" smtClean="0"/>
              <a:t>parku</a:t>
            </a:r>
          </a:p>
          <a:p>
            <a:r>
              <a:rPr lang="cs-CZ" dirty="0"/>
              <a:t>Správa Národního parku Šumava se podílí na </a:t>
            </a:r>
            <a:r>
              <a:rPr lang="cs-CZ" dirty="0" err="1"/>
              <a:t>geocachingu</a:t>
            </a:r>
            <a:r>
              <a:rPr lang="cs-CZ" dirty="0"/>
              <a:t> ve dvou rovinách - pasivní a aktivní. V rámci té první poskytuje vyznavačům </a:t>
            </a:r>
            <a:r>
              <a:rPr lang="cs-CZ" dirty="0" err="1"/>
              <a:t>geocachingu</a:t>
            </a:r>
            <a:r>
              <a:rPr lang="cs-CZ" dirty="0"/>
              <a:t> svůj prostor a vítá a váží si aktivit </a:t>
            </a:r>
            <a:r>
              <a:rPr lang="cs-CZ" dirty="0" err="1"/>
              <a:t>geocacherů</a:t>
            </a:r>
            <a:r>
              <a:rPr lang="cs-CZ" dirty="0"/>
              <a:t> na území NP, pokud jsou krabičky zakládány v souladu s návštěvním řádem a respektují zonace a zásady ochrany přírody. Některé z již existujících krabiček jsou opravdu velmi zajímavé a podnětné a přichystají hledačům intenzivní a komplexní zážitky.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4014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upload.wikimedia.org/wikipedia/commons/b/be/Relief_Map_of_Czech_Republic.png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http://www.npsumava.cz/cz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http://cs.wikipedia.org/wiki/N%C3%A1rodn%C3%AD_park_%</a:t>
            </a:r>
            <a:r>
              <a:rPr lang="cs-CZ" dirty="0" smtClean="0">
                <a:hlinkClick r:id="rId4"/>
              </a:rPr>
              <a:t>C5%A0umava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upload.wikimedia.org/wikipedia/commons/1/10/Sumava_CZ_I1B-1.png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http://upload.wikimedia.org/wikipedia/commons/2/22/Pl%C3%B6ckenstein_%28Plech%C3%BD%29_-_</a:t>
            </a:r>
            <a:r>
              <a:rPr lang="cs-CZ" dirty="0" smtClean="0">
                <a:hlinkClick r:id="rId6"/>
              </a:rPr>
              <a:t>pohled_na_vrchol.jpg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http://upload.wikimedia.org/wikipedia/commons/1/19/Ski-%</a:t>
            </a:r>
            <a:r>
              <a:rPr lang="cs-CZ" dirty="0" smtClean="0">
                <a:hlinkClick r:id="rId7"/>
              </a:rPr>
              <a:t>C5%A0umava.JPG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upload.wikimedia.org/wikipedia/commons/7/7a/Ophioglossum_vulgatum_Saarland_01.jpg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upload.wikimedia.org/wikipedia/commons/6/63/Lynx_lynx2.jpg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upload.wikimedia.org/wikipedia/commons/4/40/Stechovice_reservoir_Vltava_7328.JPG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upload.wikimedia.org/wikipedia/commons/e/e1/Pramen_Vltavy3.jpg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55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440</TotalTime>
  <Words>626</Words>
  <Application>Microsoft Office PowerPoint</Application>
  <PresentationFormat>Předvádění na obrazovce (4:3)</PresentationFormat>
  <Paragraphs>122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Shluk</vt:lpstr>
      <vt:lpstr>Motiv systému Office</vt:lpstr>
      <vt:lpstr>Prezentace aplikace PowerPoint</vt:lpstr>
      <vt:lpstr>Prezentace aplikace PowerPoint</vt:lpstr>
      <vt:lpstr>Národní park Šumava</vt:lpstr>
      <vt:lpstr>Národní park Šumava</vt:lpstr>
      <vt:lpstr>Národní park Šumava</vt:lpstr>
      <vt:lpstr>Národní park Šumava</vt:lpstr>
      <vt:lpstr>Národní park Šumava</vt:lpstr>
      <vt:lpstr>Národní park Šumava</vt:lpstr>
      <vt:lpstr>Národní park Šumava</vt:lpstr>
      <vt:lpstr>Národní park Šumava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15</cp:revision>
  <dcterms:created xsi:type="dcterms:W3CDTF">2013-02-03T21:33:05Z</dcterms:created>
  <dcterms:modified xsi:type="dcterms:W3CDTF">2013-03-01T16:06:09Z</dcterms:modified>
</cp:coreProperties>
</file>