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0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96879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91301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3111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61009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32143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80119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3901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23502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7055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4953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766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C845D-0897-4C53-B251-F7EA3A2885FC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30332-113B-43EA-A63C-73196A1D46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5026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penstreetmap.org/browse/relation/1903929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pcs.cz/category/galerie/geologie" TargetMode="External"/><Relationship Id="rId3" Type="http://schemas.openxmlformats.org/officeDocument/2006/relationships/hyperlink" Target="http://www.ceskesvycarsko.cz/" TargetMode="External"/><Relationship Id="rId7" Type="http://schemas.openxmlformats.org/officeDocument/2006/relationships/hyperlink" Target="http://upload.wikimedia.org/wikipedia/commons/3/35/RuzakRuzova.JPG" TargetMode="External"/><Relationship Id="rId12" Type="http://schemas.openxmlformats.org/officeDocument/2006/relationships/hyperlink" Target="http://upload.wikimedia.org/wikipedia/commons/2/20/Prav%C4%8Dick%C3%A1_br%C3%A1na_(2).jpg" TargetMode="External"/><Relationship Id="rId2" Type="http://schemas.openxmlformats.org/officeDocument/2006/relationships/hyperlink" Target="http://upload.wikimedia.org/wikipedia/commons/b/be/Relief_Map_of_Czech_Republic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penstreetmap.org/browse/relation/1903929" TargetMode="External"/><Relationship Id="rId11" Type="http://schemas.openxmlformats.org/officeDocument/2006/relationships/hyperlink" Target="http://upload.wikimedia.org/wikipedia/commons/6/64/Kamenica3_(js).jpg" TargetMode="External"/><Relationship Id="rId5" Type="http://schemas.openxmlformats.org/officeDocument/2006/relationships/hyperlink" Target="http://cs.wikipedia.org/wiki/N%C3%A1rodn%C3%AD_park_%C4%8Cesk%C3%A9_%C5%A0v%C3%BDcarsko" TargetMode="External"/><Relationship Id="rId10" Type="http://schemas.openxmlformats.org/officeDocument/2006/relationships/hyperlink" Target="http://cs.wikipedia.org/wiki/Kamenice_(p%C5%99%C3%ADtok_Labe)" TargetMode="External"/><Relationship Id="rId4" Type="http://schemas.openxmlformats.org/officeDocument/2006/relationships/hyperlink" Target="http://www.npcs.cz/" TargetMode="External"/><Relationship Id="rId9" Type="http://schemas.openxmlformats.org/officeDocument/2006/relationships/hyperlink" Target="http://upload.wikimedia.org/wikipedia/commons/3/33/Accipiter_gentilis_-injured_Goshaw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1284287" cy="1209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835150" y="365125"/>
            <a:ext cx="524827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200" b="1" i="1" dirty="0" smtClean="0">
                <a:solidFill>
                  <a:srgbClr val="000000"/>
                </a:solidFill>
                <a:latin typeface="Times New Roman" charset="0"/>
                <a:cs typeface="Times New Roman" charset="0"/>
              </a:rPr>
              <a:t>Soukromá hotelová škola </a:t>
            </a:r>
            <a:r>
              <a:rPr lang="cs-CZ" sz="1200" b="1" i="1" dirty="0" err="1" smtClean="0">
                <a:solidFill>
                  <a:srgbClr val="000000"/>
                </a:solidFill>
                <a:latin typeface="Times New Roman" charset="0"/>
                <a:cs typeface="Times New Roman" charset="0"/>
              </a:rPr>
              <a:t>Bukaschool</a:t>
            </a:r>
            <a:r>
              <a:rPr lang="cs-CZ" sz="1200" b="1" i="1" dirty="0" smtClean="0">
                <a:solidFill>
                  <a:srgbClr val="000000"/>
                </a:solidFill>
                <a:latin typeface="Times New Roman" charset="0"/>
                <a:cs typeface="Times New Roman" charset="0"/>
              </a:rPr>
              <a:t> s. r. o. Most</a:t>
            </a:r>
          </a:p>
          <a:p>
            <a:pPr defTabSz="449263" eaLnBrk="0" hangingPunct="0">
              <a:buClr>
                <a:srgbClr val="000000"/>
              </a:buClr>
              <a:buSzPct val="100000"/>
              <a:buFont typeface="Times New Roman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200" i="1" dirty="0" smtClean="0">
                <a:solidFill>
                  <a:srgbClr val="000000"/>
                </a:solidFill>
                <a:latin typeface="Times New Roman" charset="0"/>
                <a:cs typeface="Times New Roman" charset="0"/>
              </a:rPr>
              <a:t>Kmochova 1823, 434 01 Most • +420 476 706 696 • info@bukaschool.cz</a:t>
            </a:r>
          </a:p>
          <a:p>
            <a:pPr defTabSz="449263" eaLnBrk="0" hangingPunct="0">
              <a:buClr>
                <a:srgbClr val="000000"/>
              </a:buClr>
              <a:buSzPct val="100000"/>
              <a:buFont typeface="Times New Roman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200" i="1" dirty="0" smtClean="0">
                <a:solidFill>
                  <a:srgbClr val="000000"/>
                </a:solidFill>
                <a:latin typeface="Times New Roman" charset="0"/>
                <a:cs typeface="Times New Roman" charset="0"/>
              </a:rPr>
              <a:t>www.bukaschool.cz</a:t>
            </a:r>
            <a:endParaRPr lang="cs-CZ" sz="1200" i="1" dirty="0">
              <a:solidFill>
                <a:srgbClr val="000000"/>
              </a:solidFill>
              <a:latin typeface="Times New Roman" charset="0"/>
              <a:cs typeface="Times New Roman" charset="0"/>
            </a:endParaRPr>
          </a:p>
        </p:txBody>
      </p:sp>
      <p:graphicFrame>
        <p:nvGraphicFramePr>
          <p:cNvPr id="6" name="Group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918423"/>
              </p:ext>
            </p:extLst>
          </p:nvPr>
        </p:nvGraphicFramePr>
        <p:xfrm>
          <a:off x="1676400" y="1143000"/>
          <a:ext cx="5913438" cy="4519972"/>
        </p:xfrm>
        <a:graphic>
          <a:graphicData uri="http://schemas.openxmlformats.org/drawingml/2006/table">
            <a:tbl>
              <a:tblPr/>
              <a:tblGrid>
                <a:gridCol w="1909763"/>
                <a:gridCol w="4003675"/>
              </a:tblGrid>
              <a:tr h="320014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9056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 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CZ.1.07/1.5.00/34.0227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Název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Bukaschool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0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Soukromá hotelová škola Bukaschool s.r.o.,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Kmochova 1823, 434 01 Most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Vyučovací předmět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Zeměpis cestovního ruchu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Tematický </a:t>
                      </a:r>
                      <a:r>
                        <a:rPr kumimoji="0" lang="cs-CZ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okruh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Cestovní ruch v Evropě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2. 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09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Jméno autora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Mgr. Petr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Lovaš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Období tvorby DUM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červenec 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5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Označení DUM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VY_32_INOVACE_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08PL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_Národní park České Švýcarsko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09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Číslo a název klíčové aktivity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III/2 Inovace a zkvalitnění výuky prostřednictvím ICT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80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cs typeface="Times New Roman" charset="0"/>
                        </a:rPr>
                        <a:t>Prezentace je určená k výkladu nového učiva.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0" marB="457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Picture 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5805488"/>
            <a:ext cx="3746500" cy="9159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88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5"/>
          <p:cNvSpPr txBox="1">
            <a:spLocks/>
          </p:cNvSpPr>
          <p:nvPr/>
        </p:nvSpPr>
        <p:spPr>
          <a:xfrm>
            <a:off x="251520" y="2060848"/>
            <a:ext cx="8496944" cy="216024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cs-CZ" dirty="0" smtClean="0">
                <a:solidFill>
                  <a:schemeClr val="tx1"/>
                </a:solidFill>
              </a:rPr>
              <a:t>Národní park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České Švýcarsko</a:t>
            </a:r>
          </a:p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/>
            <a:r>
              <a:rPr lang="cs-CZ" sz="1000" dirty="0">
                <a:latin typeface="Times New Roman" charset="0"/>
              </a:rPr>
              <a:t>„Autorem materiálu a všech jeho částí, není-li uvedeno jinak, je </a:t>
            </a:r>
            <a:r>
              <a:rPr lang="cs-CZ" sz="1000" dirty="0" smtClean="0">
                <a:latin typeface="Times New Roman" charset="0"/>
              </a:rPr>
              <a:t>Mgr. Petr </a:t>
            </a:r>
            <a:r>
              <a:rPr lang="cs-CZ" sz="1000" dirty="0" err="1" smtClean="0">
                <a:latin typeface="Times New Roman" charset="0"/>
              </a:rPr>
              <a:t>Lovaš</a:t>
            </a:r>
            <a:r>
              <a:rPr lang="cs-CZ" sz="1000" dirty="0" smtClean="0">
                <a:latin typeface="Times New Roman" charset="0"/>
              </a:rPr>
              <a:t>.”</a:t>
            </a:r>
            <a:endParaRPr lang="cs-CZ" sz="1000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15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/>
            <a:r>
              <a:rPr lang="cs-CZ" sz="1000" dirty="0">
                <a:latin typeface="Times New Roman" charset="0"/>
              </a:rPr>
              <a:t>„Autorem materiálu a všech jeho částí, není-li uvedeno jinak, je </a:t>
            </a:r>
            <a:r>
              <a:rPr lang="cs-CZ" sz="1000" dirty="0" smtClean="0">
                <a:latin typeface="Times New Roman" charset="0"/>
              </a:rPr>
              <a:t>Mgr. Petr </a:t>
            </a:r>
            <a:r>
              <a:rPr lang="cs-CZ" sz="1000" dirty="0" err="1" smtClean="0">
                <a:latin typeface="Times New Roman" charset="0"/>
              </a:rPr>
              <a:t>Lovaš</a:t>
            </a:r>
            <a:r>
              <a:rPr lang="cs-CZ" sz="1000" dirty="0" smtClean="0">
                <a:latin typeface="Times New Roman" charset="0"/>
              </a:rPr>
              <a:t>.”</a:t>
            </a:r>
            <a:endParaRPr lang="cs-CZ" sz="1000" dirty="0">
              <a:latin typeface="Times New Roman" charset="0"/>
            </a:endParaRPr>
          </a:p>
        </p:txBody>
      </p:sp>
      <p:sp>
        <p:nvSpPr>
          <p:cNvPr id="6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Národní park České Švýcarsko</a:t>
            </a:r>
            <a:endParaRPr lang="cs-CZ" sz="1600" dirty="0"/>
          </a:p>
        </p:txBody>
      </p:sp>
      <p:pic>
        <p:nvPicPr>
          <p:cNvPr id="7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268760"/>
            <a:ext cx="7106384" cy="3503151"/>
          </a:xfrm>
        </p:spPr>
      </p:pic>
      <p:sp>
        <p:nvSpPr>
          <p:cNvPr id="8" name="Šipka dolů 7"/>
          <p:cNvSpPr/>
          <p:nvPr/>
        </p:nvSpPr>
        <p:spPr>
          <a:xfrm rot="16200000">
            <a:off x="2711717" y="1433083"/>
            <a:ext cx="343032" cy="814024"/>
          </a:xfrm>
          <a:prstGeom prst="downArrow">
            <a:avLst/>
          </a:prstGeom>
          <a:solidFill>
            <a:schemeClr val="accent2"/>
          </a:solidFill>
          <a:ln w="1905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3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827584" y="4871899"/>
            <a:ext cx="70567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Národní park České Švýcarsko byl vyhlášen v roce 2000, hlavním předmětem ochrany jsou unikátní pískovcové útvary a na ně vázaný biotop.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39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/>
            <a:r>
              <a:rPr lang="cs-CZ" sz="1000" dirty="0">
                <a:latin typeface="Times New Roman" charset="0"/>
              </a:rPr>
              <a:t>„Autorem materiálu a všech jeho částí, není-li uvedeno jinak, je </a:t>
            </a:r>
            <a:r>
              <a:rPr lang="cs-CZ" sz="1000" dirty="0" smtClean="0">
                <a:latin typeface="Times New Roman" charset="0"/>
              </a:rPr>
              <a:t>Mgr. Petr </a:t>
            </a:r>
            <a:r>
              <a:rPr lang="cs-CZ" sz="1000" dirty="0" err="1" smtClean="0">
                <a:latin typeface="Times New Roman" charset="0"/>
              </a:rPr>
              <a:t>Lovaš</a:t>
            </a:r>
            <a:r>
              <a:rPr lang="cs-CZ" sz="1000" dirty="0" smtClean="0">
                <a:latin typeface="Times New Roman" charset="0"/>
              </a:rPr>
              <a:t>.”</a:t>
            </a:r>
            <a:endParaRPr lang="cs-CZ" sz="1000" dirty="0">
              <a:latin typeface="Times New Roman" charset="0"/>
            </a:endParaRPr>
          </a:p>
        </p:txBody>
      </p:sp>
      <p:sp>
        <p:nvSpPr>
          <p:cNvPr id="6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Národní park České Švýcarsko</a:t>
            </a:r>
            <a:endParaRPr lang="cs-CZ" sz="1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8312" y="1628800"/>
            <a:ext cx="820737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Základní údaje:</a:t>
            </a:r>
          </a:p>
          <a:p>
            <a:endParaRPr lang="cs-CZ" dirty="0"/>
          </a:p>
          <a:p>
            <a:r>
              <a:rPr lang="cs-CZ" dirty="0" smtClean="0"/>
              <a:t>Vyhlášení:  1. ledna 2000</a:t>
            </a:r>
          </a:p>
          <a:p>
            <a:endParaRPr lang="cs-CZ" dirty="0"/>
          </a:p>
          <a:p>
            <a:r>
              <a:rPr lang="cs-CZ" dirty="0" smtClean="0"/>
              <a:t>Rozloha:    79,3 km</a:t>
            </a:r>
            <a:r>
              <a:rPr lang="cs-CZ" baseline="30000" dirty="0" smtClean="0"/>
              <a:t>2</a:t>
            </a:r>
          </a:p>
          <a:p>
            <a:endParaRPr lang="cs-CZ" dirty="0"/>
          </a:p>
          <a:p>
            <a:r>
              <a:rPr lang="cs-CZ" dirty="0" smtClean="0"/>
              <a:t>Správa:      Správa NP České Švýcarsko</a:t>
            </a:r>
          </a:p>
          <a:p>
            <a:endParaRPr lang="cs-CZ" dirty="0"/>
          </a:p>
          <a:p>
            <a:r>
              <a:rPr lang="cs-CZ" dirty="0" smtClean="0"/>
              <a:t>Podrobnější </a:t>
            </a:r>
            <a:r>
              <a:rPr lang="cs-CZ" dirty="0"/>
              <a:t>mapa</a:t>
            </a:r>
            <a:r>
              <a:rPr lang="cs-CZ" dirty="0" smtClean="0"/>
              <a:t>:</a:t>
            </a:r>
          </a:p>
          <a:p>
            <a:r>
              <a:rPr lang="cs-CZ" dirty="0" smtClean="0">
                <a:hlinkClick r:id="rId2"/>
              </a:rPr>
              <a:t>http://www.openstreetmap.org/browse/relation/1903929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0617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/>
            <a:r>
              <a:rPr lang="cs-CZ" sz="1000" dirty="0">
                <a:latin typeface="Times New Roman" charset="0"/>
              </a:rPr>
              <a:t>„Autorem materiálu a všech jeho částí, není-li uvedeno jinak, je </a:t>
            </a:r>
            <a:r>
              <a:rPr lang="cs-CZ" sz="1000" dirty="0" smtClean="0">
                <a:latin typeface="Times New Roman" charset="0"/>
              </a:rPr>
              <a:t>Mgr. Petr </a:t>
            </a:r>
            <a:r>
              <a:rPr lang="cs-CZ" sz="1000" dirty="0" err="1" smtClean="0">
                <a:latin typeface="Times New Roman" charset="0"/>
              </a:rPr>
              <a:t>Lovaš</a:t>
            </a:r>
            <a:r>
              <a:rPr lang="cs-CZ" sz="1000" dirty="0" smtClean="0">
                <a:latin typeface="Times New Roman" charset="0"/>
              </a:rPr>
              <a:t>.”</a:t>
            </a:r>
            <a:endParaRPr lang="cs-CZ" sz="1000" dirty="0">
              <a:latin typeface="Times New Roman" charset="0"/>
            </a:endParaRPr>
          </a:p>
        </p:txBody>
      </p:sp>
      <p:sp>
        <p:nvSpPr>
          <p:cNvPr id="6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Národní park České Švýcarsko</a:t>
            </a:r>
            <a:endParaRPr lang="cs-CZ" sz="1600" dirty="0"/>
          </a:p>
        </p:txBody>
      </p:sp>
      <p:sp>
        <p:nvSpPr>
          <p:cNvPr id="7" name="Obdélník 6"/>
          <p:cNvSpPr/>
          <p:nvPr/>
        </p:nvSpPr>
        <p:spPr>
          <a:xfrm>
            <a:off x="468313" y="1124744"/>
            <a:ext cx="8424167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NP České Švýcarsko v číslech: </a:t>
            </a:r>
          </a:p>
          <a:p>
            <a:endParaRPr lang="cs-CZ" sz="1000" dirty="0" smtClean="0"/>
          </a:p>
          <a:p>
            <a:r>
              <a:rPr lang="cs-CZ" u="sng" dirty="0" smtClean="0">
                <a:solidFill>
                  <a:schemeClr val="accent2"/>
                </a:solidFill>
              </a:rPr>
              <a:t>nadmořská výška</a:t>
            </a:r>
            <a:r>
              <a:rPr lang="cs-CZ" dirty="0" smtClean="0"/>
              <a:t>: 116 až 619 (</a:t>
            </a:r>
            <a:r>
              <a:rPr lang="cs-CZ" dirty="0" err="1" smtClean="0"/>
              <a:t>Růžovský</a:t>
            </a:r>
            <a:r>
              <a:rPr lang="cs-CZ" dirty="0" smtClean="0"/>
              <a:t> vrch) m n. m.</a:t>
            </a:r>
          </a:p>
          <a:p>
            <a:endParaRPr lang="cs-CZ" sz="1000" dirty="0" smtClean="0"/>
          </a:p>
          <a:p>
            <a:r>
              <a:rPr lang="cs-CZ" u="sng" dirty="0" smtClean="0">
                <a:solidFill>
                  <a:schemeClr val="accent2"/>
                </a:solidFill>
              </a:rPr>
              <a:t>průměrná roční teplota</a:t>
            </a:r>
            <a:r>
              <a:rPr lang="cs-CZ" dirty="0" smtClean="0"/>
              <a:t>: +7°C až +9°C v závislosti na nadmořské výšce</a:t>
            </a:r>
          </a:p>
          <a:p>
            <a:endParaRPr lang="cs-CZ" sz="1000" dirty="0" smtClean="0"/>
          </a:p>
          <a:p>
            <a:r>
              <a:rPr lang="cs-CZ" u="sng" dirty="0" smtClean="0">
                <a:solidFill>
                  <a:schemeClr val="accent2"/>
                </a:solidFill>
              </a:rPr>
              <a:t>srážky</a:t>
            </a:r>
            <a:r>
              <a:rPr lang="cs-CZ" dirty="0" smtClean="0"/>
              <a:t>: 650 až </a:t>
            </a:r>
            <a:r>
              <a:rPr lang="cs-CZ" dirty="0"/>
              <a:t>8</a:t>
            </a:r>
            <a:r>
              <a:rPr lang="cs-CZ" dirty="0" smtClean="0"/>
              <a:t>00 mm/rok</a:t>
            </a:r>
          </a:p>
          <a:p>
            <a:endParaRPr lang="cs-CZ" sz="1000" dirty="0" smtClean="0"/>
          </a:p>
          <a:p>
            <a:r>
              <a:rPr lang="cs-CZ" u="sng" dirty="0" smtClean="0">
                <a:solidFill>
                  <a:schemeClr val="accent2"/>
                </a:solidFill>
              </a:rPr>
              <a:t>Zalesnění NP</a:t>
            </a:r>
            <a:r>
              <a:rPr lang="cs-CZ" dirty="0" smtClean="0"/>
              <a:t>: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Lesní porost 97%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Nelesní pozemky 0,5%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Ostatní plochy 2%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Vodní plochy, toky 1%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Zástavba 0,1%</a:t>
            </a:r>
          </a:p>
          <a:p>
            <a:endParaRPr lang="cs-CZ" sz="1000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78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/>
            <a:r>
              <a:rPr lang="cs-CZ" sz="1000" dirty="0">
                <a:latin typeface="Times New Roman" charset="0"/>
              </a:rPr>
              <a:t>„Autorem materiálu a všech jeho částí, není-li uvedeno jinak, je </a:t>
            </a:r>
            <a:r>
              <a:rPr lang="cs-CZ" sz="1000" dirty="0" smtClean="0">
                <a:latin typeface="Times New Roman" charset="0"/>
              </a:rPr>
              <a:t>Mgr. Petr </a:t>
            </a:r>
            <a:r>
              <a:rPr lang="cs-CZ" sz="1000" dirty="0" err="1" smtClean="0">
                <a:latin typeface="Times New Roman" charset="0"/>
              </a:rPr>
              <a:t>Lovaš</a:t>
            </a:r>
            <a:r>
              <a:rPr lang="cs-CZ" sz="1000" dirty="0" smtClean="0">
                <a:latin typeface="Times New Roman" charset="0"/>
              </a:rPr>
              <a:t>.”</a:t>
            </a:r>
            <a:endParaRPr lang="cs-CZ" sz="1000" dirty="0">
              <a:latin typeface="Times New Roman" charset="0"/>
            </a:endParaRPr>
          </a:p>
        </p:txBody>
      </p:sp>
      <p:sp>
        <p:nvSpPr>
          <p:cNvPr id="6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Národní park České Švýcarsko</a:t>
            </a:r>
            <a:endParaRPr lang="cs-CZ" sz="1600" dirty="0"/>
          </a:p>
        </p:txBody>
      </p:sp>
      <p:sp>
        <p:nvSpPr>
          <p:cNvPr id="8" name="Obdélník 7"/>
          <p:cNvSpPr/>
          <p:nvPr/>
        </p:nvSpPr>
        <p:spPr>
          <a:xfrm>
            <a:off x="359916" y="1124744"/>
            <a:ext cx="842416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i="1" u="sng" dirty="0" smtClean="0"/>
              <a:t>Geologie</a:t>
            </a:r>
          </a:p>
          <a:p>
            <a:endParaRPr lang="cs-CZ" dirty="0" smtClean="0"/>
          </a:p>
          <a:p>
            <a:r>
              <a:rPr lang="cs-CZ" dirty="0" smtClean="0"/>
              <a:t>	Geologická historie území se začíná psát před více než 90 milióny let, kdy se na dně křídového moře začala tvořit vrstva písčitých usazenin s mocností až jednoho kilometru. Po ústupu moře začaly vzniklou pískovcovou desku přetvářet dodnes pokračující procesy.</a:t>
            </a:r>
            <a:br>
              <a:rPr lang="cs-CZ" dirty="0" smtClean="0"/>
            </a:br>
            <a:r>
              <a:rPr lang="cs-CZ" dirty="0" smtClean="0"/>
              <a:t>Zrodila se tak krajina skalních měst, věží, stěn, roklí a soutěsek.</a:t>
            </a:r>
          </a:p>
          <a:p>
            <a:r>
              <a:rPr lang="cs-CZ" dirty="0" smtClean="0"/>
              <a:t>Z hlediska geomorfologického členění zaujímají převážnou část Českého Švýcarska Jetřichovické stěny, rozsáhlé výrazně členité partie skalních a lesních komplexů prakticky bez osídlení. Od nejnižšího bodu území ve Hřensku (117 m n.m.) se východním směrem táhne pás mohutných skalních stěn, jehož součástí je i skalní most </a:t>
            </a:r>
            <a:r>
              <a:rPr lang="cs-CZ" dirty="0" err="1" smtClean="0"/>
              <a:t>Pravčická</a:t>
            </a:r>
            <a:r>
              <a:rPr lang="cs-CZ" dirty="0" smtClean="0"/>
              <a:t> brána.</a:t>
            </a:r>
          </a:p>
          <a:p>
            <a:r>
              <a:rPr lang="cs-CZ" dirty="0" smtClean="0"/>
              <a:t>Pískovcové území je na mnoha místech prostoupeno výstupy čedičových hornin a také výstupy jurských vápenců.</a:t>
            </a:r>
          </a:p>
          <a:p>
            <a:endParaRPr lang="cs-CZ" dirty="0" smtClean="0"/>
          </a:p>
          <a:p>
            <a:r>
              <a:rPr lang="cs-CZ" dirty="0" smtClean="0"/>
              <a:t>Nejvyšší horou Českého Švýcarska  je </a:t>
            </a:r>
            <a:r>
              <a:rPr lang="cs-CZ" dirty="0" err="1" smtClean="0"/>
              <a:t>Růžovský</a:t>
            </a:r>
            <a:r>
              <a:rPr lang="cs-CZ" dirty="0" smtClean="0"/>
              <a:t> vrch  (619 m n.m.)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046" y="2264435"/>
            <a:ext cx="3731907" cy="2798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07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/>
            <a:r>
              <a:rPr lang="cs-CZ" sz="1000" dirty="0">
                <a:latin typeface="Times New Roman" charset="0"/>
              </a:rPr>
              <a:t>„Autorem materiálu a všech jeho částí, není-li uvedeno jinak, je </a:t>
            </a:r>
            <a:r>
              <a:rPr lang="cs-CZ" sz="1000" dirty="0" smtClean="0">
                <a:latin typeface="Times New Roman" charset="0"/>
              </a:rPr>
              <a:t>Mgr. Petr </a:t>
            </a:r>
            <a:r>
              <a:rPr lang="cs-CZ" sz="1000" dirty="0" err="1" smtClean="0">
                <a:latin typeface="Times New Roman" charset="0"/>
              </a:rPr>
              <a:t>Lovaš</a:t>
            </a:r>
            <a:r>
              <a:rPr lang="cs-CZ" sz="1000" dirty="0" smtClean="0">
                <a:latin typeface="Times New Roman" charset="0"/>
              </a:rPr>
              <a:t>.”</a:t>
            </a:r>
            <a:endParaRPr lang="cs-CZ" sz="1000" dirty="0">
              <a:latin typeface="Times New Roman" charset="0"/>
            </a:endParaRPr>
          </a:p>
        </p:txBody>
      </p:sp>
      <p:sp>
        <p:nvSpPr>
          <p:cNvPr id="6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Národní park České Švýcarsko</a:t>
            </a:r>
            <a:endParaRPr lang="cs-CZ" sz="1600" dirty="0"/>
          </a:p>
        </p:txBody>
      </p:sp>
      <p:sp>
        <p:nvSpPr>
          <p:cNvPr id="8" name="Obdélník 7"/>
          <p:cNvSpPr/>
          <p:nvPr/>
        </p:nvSpPr>
        <p:spPr>
          <a:xfrm>
            <a:off x="359916" y="1124744"/>
            <a:ext cx="842416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i="1" u="sng" dirty="0" smtClean="0"/>
              <a:t>Klima</a:t>
            </a:r>
          </a:p>
          <a:p>
            <a:endParaRPr lang="cs-CZ" dirty="0" smtClean="0"/>
          </a:p>
          <a:p>
            <a:r>
              <a:rPr lang="cs-CZ" dirty="0" smtClean="0"/>
              <a:t>	Dle mapy klimatických oblastí  náleží území NP České Švýcarsko a CHKO Labské pískovce šesti klimatickým jednotkám. Mezi nejteplejší oblasti řadí především </a:t>
            </a:r>
            <a:r>
              <a:rPr lang="cs-CZ" dirty="0" err="1" smtClean="0"/>
              <a:t>Růžovskou</a:t>
            </a:r>
            <a:r>
              <a:rPr lang="cs-CZ" dirty="0" smtClean="0"/>
              <a:t> plošinu, Děčínskou kotlinu a jižní pás CHKO Labské pískovce. Pro východní část Jetřichovických stěn je typické normálně dlouhé, mírné až mírně suché léto a normálně dlouhá, mírná až mírně chladná a suchá zima s krátkým trváním sněhové pokrývky, což však neplatí v hlubokých roklích Jetřichovických stěn, kde se naopak drží sněhová pokrývka často až dlouho do jara . 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293097"/>
            <a:ext cx="2042019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957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/>
            <a:r>
              <a:rPr lang="cs-CZ" sz="1000" dirty="0">
                <a:latin typeface="Times New Roman" charset="0"/>
              </a:rPr>
              <a:t>„Autorem materiálu a všech jeho částí, není-li uvedeno jinak, je </a:t>
            </a:r>
            <a:r>
              <a:rPr lang="cs-CZ" sz="1000" dirty="0" smtClean="0">
                <a:latin typeface="Times New Roman" charset="0"/>
              </a:rPr>
              <a:t>Mgr. Petr </a:t>
            </a:r>
            <a:r>
              <a:rPr lang="cs-CZ" sz="1000" dirty="0" err="1" smtClean="0">
                <a:latin typeface="Times New Roman" charset="0"/>
              </a:rPr>
              <a:t>Lovaš</a:t>
            </a:r>
            <a:r>
              <a:rPr lang="cs-CZ" sz="1000" dirty="0" smtClean="0">
                <a:latin typeface="Times New Roman" charset="0"/>
              </a:rPr>
              <a:t>.”</a:t>
            </a:r>
            <a:endParaRPr lang="cs-CZ" sz="1000" dirty="0">
              <a:latin typeface="Times New Roman" charset="0"/>
            </a:endParaRPr>
          </a:p>
        </p:txBody>
      </p:sp>
      <p:sp>
        <p:nvSpPr>
          <p:cNvPr id="6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Národní park České Švýcarsko</a:t>
            </a:r>
            <a:endParaRPr lang="cs-CZ" sz="1600" dirty="0"/>
          </a:p>
        </p:txBody>
      </p:sp>
      <p:sp>
        <p:nvSpPr>
          <p:cNvPr id="8" name="Obdélník 7"/>
          <p:cNvSpPr/>
          <p:nvPr/>
        </p:nvSpPr>
        <p:spPr>
          <a:xfrm>
            <a:off x="359915" y="980728"/>
            <a:ext cx="842416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i="1" u="sng" dirty="0" smtClean="0"/>
              <a:t>Flora a fauna</a:t>
            </a:r>
          </a:p>
          <a:p>
            <a:endParaRPr lang="cs-CZ" dirty="0" smtClean="0"/>
          </a:p>
          <a:p>
            <a:r>
              <a:rPr lang="cs-CZ" dirty="0" smtClean="0"/>
              <a:t>Složení flóry v parku je kromě geomorfologie ovlivněno klimatickými poměry, vysokým stupněm zalesnění a složením geologického podkladu (pískovcové podloží).</a:t>
            </a:r>
            <a:r>
              <a:rPr lang="cs-CZ" baseline="30000" dirty="0" smtClean="0"/>
              <a:t> </a:t>
            </a:r>
            <a:r>
              <a:rPr lang="cs-CZ" dirty="0" smtClean="0"/>
              <a:t>Až 97 % území parku zabírají lesy.</a:t>
            </a:r>
          </a:p>
          <a:p>
            <a:r>
              <a:rPr lang="cs-CZ" dirty="0" smtClean="0"/>
              <a:t>V národní parku se vyskytuje nejméně 246 druhů lišejníků. K roku 2007 bylo v parku známo 334 druhů mechorostů, z toho 87 je zařazeno na Červeném seznamu mechorostů v ČR (42 zdejších druhů dokonce patří mezi kriticky ohrožené). </a:t>
            </a:r>
          </a:p>
          <a:p>
            <a:endParaRPr lang="cs-CZ" dirty="0"/>
          </a:p>
          <a:p>
            <a:r>
              <a:rPr lang="cs-CZ" dirty="0" smtClean="0"/>
              <a:t>Na území parku se vyskytovalo přinejmenším 62 druhů savců. Někteří z nich však byli už dávno vyhubeni (vlk obecný, medvěd hnědý a los evropský). Ze současných zástupců savců se zde vyskytuje např. bobr evropský, vydra říční. Z větších šelem lze zmínit především rysa ostrovida, který se v parku pravidelně rozmnožuje. V Českém Švýcarsku bylo zjištěno 227 druhů ptáků, přičemž 148 z nich představují hnízdící druhy. Z větších ptáků zde hnízdí mj. čáp černý a sokol stěhovavý, jehož zdejší populace je největší ve střední Evropě. 	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586" y="2015472"/>
            <a:ext cx="3008823" cy="300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01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/>
            <a:r>
              <a:rPr lang="cs-CZ" sz="1000" dirty="0">
                <a:latin typeface="Times New Roman" charset="0"/>
              </a:rPr>
              <a:t>„Autorem materiálu a všech jeho částí, není-li uvedeno jinak, je </a:t>
            </a:r>
            <a:r>
              <a:rPr lang="cs-CZ" sz="1000" dirty="0" smtClean="0">
                <a:latin typeface="Times New Roman" charset="0"/>
              </a:rPr>
              <a:t>Mgr. Petr </a:t>
            </a:r>
            <a:r>
              <a:rPr lang="cs-CZ" sz="1000" dirty="0" err="1" smtClean="0">
                <a:latin typeface="Times New Roman" charset="0"/>
              </a:rPr>
              <a:t>Lovaš</a:t>
            </a:r>
            <a:r>
              <a:rPr lang="cs-CZ" sz="1000" dirty="0" smtClean="0">
                <a:latin typeface="Times New Roman" charset="0"/>
              </a:rPr>
              <a:t>.”</a:t>
            </a:r>
            <a:endParaRPr lang="cs-CZ" sz="1000" dirty="0">
              <a:latin typeface="Times New Roman" charset="0"/>
            </a:endParaRPr>
          </a:p>
        </p:txBody>
      </p:sp>
      <p:sp>
        <p:nvSpPr>
          <p:cNvPr id="6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Národní park České Švýcarsko</a:t>
            </a:r>
            <a:endParaRPr lang="cs-CZ" sz="1600" dirty="0"/>
          </a:p>
        </p:txBody>
      </p:sp>
      <p:sp>
        <p:nvSpPr>
          <p:cNvPr id="8" name="Obdélník 7"/>
          <p:cNvSpPr/>
          <p:nvPr/>
        </p:nvSpPr>
        <p:spPr>
          <a:xfrm>
            <a:off x="359915" y="980728"/>
            <a:ext cx="842416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i="1" u="sng" dirty="0" smtClean="0"/>
              <a:t>Vodopis</a:t>
            </a:r>
          </a:p>
          <a:p>
            <a:endParaRPr lang="cs-CZ" dirty="0" smtClean="0"/>
          </a:p>
          <a:p>
            <a:r>
              <a:rPr lang="cs-CZ" dirty="0" smtClean="0"/>
              <a:t>Nejznámější řekou NP České Švýcarsko je řeka Kamenice, která pramení pod horou Jedlová v Lužických horách. Po soutoku</a:t>
            </a:r>
            <a:r>
              <a:rPr lang="cs-CZ" dirty="0"/>
              <a:t> </a:t>
            </a:r>
            <a:r>
              <a:rPr lang="cs-CZ" dirty="0" smtClean="0"/>
              <a:t>se svým hlavním přítokem Chřibskou Kamenicí  vtéká do Národního parku České Švýcarsko a protéká Ferdinandovou, Divokou a Tichou soutěskou. Zde protéká mezi strmými skálami, které často spadají až do vody. Tichá i Divoká soutěska jsou z větší části zpřístupněné turistickými cestami a plavbou na pramicích, naopak v horní části Tiché a celé Ferdinandově soutěsce není cesta a část oblasti je první zónou národního parku s přísně zakázaným vstupem. V Hřensku</a:t>
            </a:r>
            <a:r>
              <a:rPr lang="cs-CZ" dirty="0"/>
              <a:t> </a:t>
            </a:r>
            <a:r>
              <a:rPr lang="cs-CZ" dirty="0" smtClean="0"/>
              <a:t>se zprava vlévá do Labe</a:t>
            </a:r>
            <a:r>
              <a:rPr lang="cs-CZ" dirty="0"/>
              <a:t>.</a:t>
            </a:r>
            <a:r>
              <a:rPr lang="cs-CZ" dirty="0" smtClean="0"/>
              <a:t>	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847224"/>
            <a:ext cx="1663689" cy="253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17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/>
            <a:r>
              <a:rPr lang="cs-CZ" sz="1000" dirty="0">
                <a:latin typeface="Times New Roman" charset="0"/>
              </a:rPr>
              <a:t>„Autorem materiálu a všech jeho částí, není-li uvedeno jinak, je </a:t>
            </a:r>
            <a:r>
              <a:rPr lang="cs-CZ" sz="1000" dirty="0" smtClean="0">
                <a:latin typeface="Times New Roman" charset="0"/>
              </a:rPr>
              <a:t>Mgr. Petr </a:t>
            </a:r>
            <a:r>
              <a:rPr lang="cs-CZ" sz="1000" dirty="0" err="1" smtClean="0">
                <a:latin typeface="Times New Roman" charset="0"/>
              </a:rPr>
              <a:t>Lovaš</a:t>
            </a:r>
            <a:r>
              <a:rPr lang="cs-CZ" sz="1000" dirty="0" smtClean="0">
                <a:latin typeface="Times New Roman" charset="0"/>
              </a:rPr>
              <a:t>.”</a:t>
            </a:r>
            <a:endParaRPr lang="cs-CZ" sz="1000" dirty="0">
              <a:latin typeface="Times New Roman" charset="0"/>
            </a:endParaRPr>
          </a:p>
        </p:txBody>
      </p:sp>
      <p:sp>
        <p:nvSpPr>
          <p:cNvPr id="6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Národní park České Švýcarsko</a:t>
            </a:r>
            <a:endParaRPr lang="cs-CZ" sz="1600" dirty="0"/>
          </a:p>
        </p:txBody>
      </p:sp>
      <p:sp>
        <p:nvSpPr>
          <p:cNvPr id="8" name="Obdélník 7"/>
          <p:cNvSpPr/>
          <p:nvPr/>
        </p:nvSpPr>
        <p:spPr>
          <a:xfrm>
            <a:off x="359915" y="980728"/>
            <a:ext cx="84241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i="1" u="sng" dirty="0" smtClean="0"/>
              <a:t>Zajímavosti</a:t>
            </a:r>
          </a:p>
          <a:p>
            <a:endParaRPr lang="cs-CZ" dirty="0" smtClean="0"/>
          </a:p>
          <a:p>
            <a:r>
              <a:rPr lang="cs-CZ" dirty="0" smtClean="0"/>
              <a:t>	Snad nejznámějším skalním útvarem na území parku je </a:t>
            </a:r>
            <a:r>
              <a:rPr lang="cs-CZ" b="1" dirty="0" err="1" smtClean="0"/>
              <a:t>Pravčická</a:t>
            </a:r>
            <a:r>
              <a:rPr lang="cs-CZ" b="1" dirty="0" smtClean="0"/>
              <a:t> brána</a:t>
            </a:r>
            <a:r>
              <a:rPr lang="cs-CZ" dirty="0" smtClean="0"/>
              <a:t>. Je největší přirozenou skalní branou v Evropě. Její rozměry jsou 26,5 m a výškou 16 m a je symbolem národního parku.</a:t>
            </a:r>
            <a:r>
              <a:rPr lang="cs-CZ" baseline="30000" dirty="0"/>
              <a:t> </a:t>
            </a:r>
            <a:r>
              <a:rPr lang="cs-CZ" dirty="0" smtClean="0"/>
              <a:t>Menší obdobou Pravčické brány je Malá </a:t>
            </a:r>
            <a:r>
              <a:rPr lang="cs-CZ" dirty="0" err="1" smtClean="0"/>
              <a:t>Pravčická</a:t>
            </a:r>
            <a:r>
              <a:rPr lang="cs-CZ" dirty="0" smtClean="0"/>
              <a:t> brána, která dosahuje výšky 2,3 m a šířky 3,3 m; šíře oblouku je 1–1,5 m. Součástí areálu je také výletní zámeček Sokolí hnízdo, který byl vybudován v roce 1881v alpském stylu.	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221" y="3399085"/>
            <a:ext cx="5148064" cy="2931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76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8313" y="6381750"/>
            <a:ext cx="82073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/>
            <a:r>
              <a:rPr lang="cs-CZ" sz="1000" dirty="0">
                <a:latin typeface="Times New Roman" charset="0"/>
              </a:rPr>
              <a:t>„Autorem materiálu a všech jeho částí, není-li uvedeno jinak, je </a:t>
            </a:r>
            <a:r>
              <a:rPr lang="cs-CZ" sz="1000" dirty="0" smtClean="0">
                <a:latin typeface="Times New Roman" charset="0"/>
              </a:rPr>
              <a:t>Mgr. Petr </a:t>
            </a:r>
            <a:r>
              <a:rPr lang="cs-CZ" sz="1000" dirty="0" err="1" smtClean="0">
                <a:latin typeface="Times New Roman" charset="0"/>
              </a:rPr>
              <a:t>Lovaš</a:t>
            </a:r>
            <a:r>
              <a:rPr lang="cs-CZ" sz="1000" dirty="0" smtClean="0">
                <a:latin typeface="Times New Roman" charset="0"/>
              </a:rPr>
              <a:t>.”</a:t>
            </a:r>
            <a:endParaRPr lang="cs-CZ" sz="1000" dirty="0">
              <a:latin typeface="Times New Roman" charset="0"/>
            </a:endParaRPr>
          </a:p>
        </p:txBody>
      </p:sp>
      <p:sp>
        <p:nvSpPr>
          <p:cNvPr id="6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/>
              <a:t>Použité zdroje</a:t>
            </a:r>
            <a:endParaRPr lang="cs-CZ" sz="1800" dirty="0"/>
          </a:p>
        </p:txBody>
      </p:sp>
      <p:sp>
        <p:nvSpPr>
          <p:cNvPr id="7" name="Zástupný symbol pro obsah 4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525963"/>
          </a:xfrm>
        </p:spPr>
        <p:txBody>
          <a:bodyPr>
            <a:normAutofit fontScale="62500" lnSpcReduction="20000"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upload.wikimedia.org/wikipedia/commons/b/be/Relief_Map_of_Czech_Republic.png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http://www.ceskesvycarsko.cz</a:t>
            </a:r>
            <a:r>
              <a:rPr lang="cs-CZ" dirty="0" smtClean="0">
                <a:hlinkClick r:id="rId3"/>
              </a:rPr>
              <a:t>/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www.npcs.cz</a:t>
            </a:r>
            <a:endParaRPr lang="cs-CZ" dirty="0" smtClean="0"/>
          </a:p>
          <a:p>
            <a:r>
              <a:rPr lang="cs-CZ" dirty="0">
                <a:hlinkClick r:id="rId5"/>
              </a:rPr>
              <a:t>http://cs.wikipedia.org/wiki/N%C3%A1rodn%C3%AD_park_%C4%8Cesk%C3%A9_%</a:t>
            </a:r>
            <a:r>
              <a:rPr lang="cs-CZ" dirty="0" smtClean="0">
                <a:hlinkClick r:id="rId5"/>
              </a:rPr>
              <a:t>C5%A0v%C3%BDcarsko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www.openstreetmap.org/browse/relation/1903929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upload.wikimedia.org/wikipedia/commons/3/35/RuzakRuzova.JPG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http://www.npcs.cz/category/galerie/geologie</a:t>
            </a:r>
            <a:r>
              <a:rPr lang="cs-CZ" dirty="0" smtClean="0">
                <a:hlinkClick r:id="rId8"/>
              </a:rPr>
              <a:t>#</a:t>
            </a:r>
            <a:endParaRPr lang="cs-CZ" dirty="0" smtClean="0"/>
          </a:p>
          <a:p>
            <a:r>
              <a:rPr lang="cs-CZ" dirty="0">
                <a:hlinkClick r:id="rId9"/>
              </a:rPr>
              <a:t>http://upload.wikimedia.org/wikipedia/commons/3/33/Accipiter_gentilis_-</a:t>
            </a:r>
            <a:r>
              <a:rPr lang="cs-CZ" dirty="0" smtClean="0">
                <a:hlinkClick r:id="rId9"/>
              </a:rPr>
              <a:t>injured_Goshawk.jpg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http://cs.wikipedia.org/wiki/Kamenice_%</a:t>
            </a:r>
            <a:r>
              <a:rPr lang="cs-CZ" dirty="0" smtClean="0">
                <a:hlinkClick r:id="rId10"/>
              </a:rPr>
              <a:t>28p%C5%99%C3%ADtok_Labe%29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http://upload.wikimedia.org/wikipedia/commons/6/64/Kamenica3_%</a:t>
            </a:r>
            <a:r>
              <a:rPr lang="cs-CZ" dirty="0" smtClean="0">
                <a:hlinkClick r:id="rId11"/>
              </a:rPr>
              <a:t>28js%29.jpg</a:t>
            </a:r>
            <a:endParaRPr lang="cs-CZ" dirty="0" smtClean="0"/>
          </a:p>
          <a:p>
            <a:r>
              <a:rPr lang="cs-CZ" dirty="0">
                <a:hlinkClick r:id="rId12"/>
              </a:rPr>
              <a:t>http://upload.wikimedia.org/wikipedia/commons/2/20/Prav%C4%8Dick%C3%A1_br%C3%A1na_%</a:t>
            </a:r>
            <a:r>
              <a:rPr lang="cs-CZ" dirty="0" smtClean="0">
                <a:hlinkClick r:id="rId12"/>
              </a:rPr>
              <a:t>282%29.jpg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083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162</TotalTime>
  <Words>549</Words>
  <Application>Microsoft Office PowerPoint</Application>
  <PresentationFormat>Předvádění na obrazovce (4:3)</PresentationFormat>
  <Paragraphs>116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Shluk</vt:lpstr>
      <vt:lpstr>Motiv systému Office</vt:lpstr>
      <vt:lpstr>Prezentace aplikace PowerPoint</vt:lpstr>
      <vt:lpstr>Prezentace aplikace PowerPoint</vt:lpstr>
      <vt:lpstr>Národní park České Švýcarsko</vt:lpstr>
      <vt:lpstr>Národní park České Švýcarsko</vt:lpstr>
      <vt:lpstr>Národní park České Švýcarsko</vt:lpstr>
      <vt:lpstr>Národní park České Švýcarsko</vt:lpstr>
      <vt:lpstr>Národní park České Švýcarsko</vt:lpstr>
      <vt:lpstr>Národní park České Švýcarsko</vt:lpstr>
      <vt:lpstr>Národní park České Švýcarsko</vt:lpstr>
      <vt:lpstr>Národní park České Švýcarsko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Učitel</cp:lastModifiedBy>
  <cp:revision>13</cp:revision>
  <dcterms:created xsi:type="dcterms:W3CDTF">2013-02-04T20:17:19Z</dcterms:created>
  <dcterms:modified xsi:type="dcterms:W3CDTF">2013-03-01T16:08:32Z</dcterms:modified>
</cp:coreProperties>
</file>