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261" r:id="rId4"/>
    <p:sldId id="257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8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6. ročníku II.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8F4F97-2FDB-4A03-8153-E86AF184E37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C3C2D1-241B-4263-971C-7FF1C9DC3B8A}" type="presOf" srcId="{D1B46980-6531-4606-95E6-44980827E919}" destId="{6140AFEC-043D-4C43-A2F9-D0F5331DF3A3}" srcOrd="0" destOrd="0" presId="urn:microsoft.com/office/officeart/2005/8/layout/target3"/>
    <dgm:cxn modelId="{9984F41E-CF67-4BAA-9213-81BFEED5DDB4}" type="presOf" srcId="{4C35D32F-0EAB-4CD7-82EE-45574DC2A586}" destId="{890E4F0B-2866-4A3F-A3C7-2A14B1797930}" srcOrd="1" destOrd="0" presId="urn:microsoft.com/office/officeart/2005/8/layout/target3"/>
    <dgm:cxn modelId="{5A3E8E8E-730B-4412-AB5B-F44BE6CA85BF}" type="presOf" srcId="{B651F6E3-6281-48DB-9319-2AEAFDAE7572}" destId="{6BB5E863-4638-4E1D-BFDE-399D028AC4ED}" srcOrd="1" destOrd="0" presId="urn:microsoft.com/office/officeart/2005/8/layout/target3"/>
    <dgm:cxn modelId="{3C6D0C3D-D90C-4826-BA97-3CB427223216}" type="presOf" srcId="{D1B46980-6531-4606-95E6-44980827E919}" destId="{2BE915AB-18AA-4053-B92C-3BFC9ED204BB}" srcOrd="1" destOrd="0" presId="urn:microsoft.com/office/officeart/2005/8/layout/target3"/>
    <dgm:cxn modelId="{A88E9F7B-D2C8-4AE6-AFB1-A84A249EA7AD}" type="presOf" srcId="{D1D4F407-5343-4D3F-B5B9-D407B03CAEB4}" destId="{AED2198E-93D5-4001-81B4-73124B309672}" srcOrd="1" destOrd="0" presId="urn:microsoft.com/office/officeart/2005/8/layout/target3"/>
    <dgm:cxn modelId="{AFF1C55E-A369-4E74-B22D-2E66CD26272E}" type="presOf" srcId="{D8197B8C-B260-4A16-BDF4-0947B075E274}" destId="{5A5FFA88-C948-4069-8E93-59FA12366E83}" srcOrd="1" destOrd="0" presId="urn:microsoft.com/office/officeart/2005/8/layout/target3"/>
    <dgm:cxn modelId="{3F684463-8E1B-4D3B-BDC2-FFFB5A82BAF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A7C065A-B2B1-4057-B211-9A5067D0E330}" type="presOf" srcId="{D1D4F407-5343-4D3F-B5B9-D407B03CAEB4}" destId="{D005CE8C-CC26-4C3E-AC11-E15060ECD759}" srcOrd="0" destOrd="0" presId="urn:microsoft.com/office/officeart/2005/8/layout/target3"/>
    <dgm:cxn modelId="{9E359651-1F1F-46F1-8C32-86C8181A8083}" type="presOf" srcId="{4C35D32F-0EAB-4CD7-82EE-45574DC2A586}" destId="{8BEBB6EC-1DAA-4CAC-8A25-BC0FCBD5DBD5}" srcOrd="0" destOrd="0" presId="urn:microsoft.com/office/officeart/2005/8/layout/target3"/>
    <dgm:cxn modelId="{D0BC0D27-CC43-40FF-BF07-D86363BB55A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C27E00-C4C4-4BF8-90EB-5D43C8A27486}" type="presParOf" srcId="{333A1088-737F-45CB-B68E-254E46348037}" destId="{F5ABB229-8D3B-4694-996A-96F23CF14429}" srcOrd="0" destOrd="0" presId="urn:microsoft.com/office/officeart/2005/8/layout/target3"/>
    <dgm:cxn modelId="{890A709F-1B02-491F-8100-C3BD4513F3CC}" type="presParOf" srcId="{333A1088-737F-45CB-B68E-254E46348037}" destId="{F41139FD-01EE-4571-8B17-4FB00FC51163}" srcOrd="1" destOrd="0" presId="urn:microsoft.com/office/officeart/2005/8/layout/target3"/>
    <dgm:cxn modelId="{6A153B07-AA58-4BB6-8ABE-9FC908A3E04D}" type="presParOf" srcId="{333A1088-737F-45CB-B68E-254E46348037}" destId="{D005CE8C-CC26-4C3E-AC11-E15060ECD759}" srcOrd="2" destOrd="0" presId="urn:microsoft.com/office/officeart/2005/8/layout/target3"/>
    <dgm:cxn modelId="{33EB092A-64B1-43BF-A051-ACD6F409E56A}" type="presParOf" srcId="{333A1088-737F-45CB-B68E-254E46348037}" destId="{2C702D82-9B77-49B7-9568-BB8EB47C3372}" srcOrd="3" destOrd="0" presId="urn:microsoft.com/office/officeart/2005/8/layout/target3"/>
    <dgm:cxn modelId="{4B3A8864-10D6-418B-8B4A-CE4FB0B4C140}" type="presParOf" srcId="{333A1088-737F-45CB-B68E-254E46348037}" destId="{A52A0455-90FF-4808-ABD0-F02540D31D5A}" srcOrd="4" destOrd="0" presId="urn:microsoft.com/office/officeart/2005/8/layout/target3"/>
    <dgm:cxn modelId="{1497ACF5-3D09-4C49-9415-5BE3BC9E515D}" type="presParOf" srcId="{333A1088-737F-45CB-B68E-254E46348037}" destId="{6140AFEC-043D-4C43-A2F9-D0F5331DF3A3}" srcOrd="5" destOrd="0" presId="urn:microsoft.com/office/officeart/2005/8/layout/target3"/>
    <dgm:cxn modelId="{62F05669-130D-47CD-B088-90BC35338A94}" type="presParOf" srcId="{333A1088-737F-45CB-B68E-254E46348037}" destId="{9358AC05-5D7D-4327-9F80-1AD486AEA664}" srcOrd="6" destOrd="0" presId="urn:microsoft.com/office/officeart/2005/8/layout/target3"/>
    <dgm:cxn modelId="{96C5482C-272C-4A00-8DA3-A1685F997BD1}" type="presParOf" srcId="{333A1088-737F-45CB-B68E-254E46348037}" destId="{313FC574-E1CD-4FB4-B054-0B805CE0447D}" srcOrd="7" destOrd="0" presId="urn:microsoft.com/office/officeart/2005/8/layout/target3"/>
    <dgm:cxn modelId="{30E10873-2489-45AE-A8FF-9B2E9DDBA9FC}" type="presParOf" srcId="{333A1088-737F-45CB-B68E-254E46348037}" destId="{619D679B-A015-4ECF-8348-D1034C574F40}" srcOrd="8" destOrd="0" presId="urn:microsoft.com/office/officeart/2005/8/layout/target3"/>
    <dgm:cxn modelId="{A835489B-040B-46B0-A207-4543D9BB3A89}" type="presParOf" srcId="{333A1088-737F-45CB-B68E-254E46348037}" destId="{322283A8-4A27-4CDA-BAE3-F381106A9174}" srcOrd="9" destOrd="0" presId="urn:microsoft.com/office/officeart/2005/8/layout/target3"/>
    <dgm:cxn modelId="{5E8A89DC-96B3-439C-97F3-1CC558A40E45}" type="presParOf" srcId="{333A1088-737F-45CB-B68E-254E46348037}" destId="{FFC9F71D-1B4F-4AD9-A4A6-86ADEFC8AF5C}" srcOrd="10" destOrd="0" presId="urn:microsoft.com/office/officeart/2005/8/layout/target3"/>
    <dgm:cxn modelId="{EC7C238C-819C-4935-AE98-3343F74A8EF5}" type="presParOf" srcId="{333A1088-737F-45CB-B68E-254E46348037}" destId="{25B08C86-7E15-44DC-BE7F-FFB55DD49D12}" srcOrd="11" destOrd="0" presId="urn:microsoft.com/office/officeart/2005/8/layout/target3"/>
    <dgm:cxn modelId="{22C047BB-F330-4501-ADF6-961A60275920}" type="presParOf" srcId="{333A1088-737F-45CB-B68E-254E46348037}" destId="{76644BE8-9D7C-4C09-B250-3D10AF48CBB7}" srcOrd="12" destOrd="0" presId="urn:microsoft.com/office/officeart/2005/8/layout/target3"/>
    <dgm:cxn modelId="{C14628BC-EF41-400B-8E18-3091004C6828}" type="presParOf" srcId="{333A1088-737F-45CB-B68E-254E46348037}" destId="{EE85B701-7295-41C0-BA7A-34D3756A2AE6}" srcOrd="13" destOrd="0" presId="urn:microsoft.com/office/officeart/2005/8/layout/target3"/>
    <dgm:cxn modelId="{B042A9C2-6C94-43E8-A7B4-8816C1CBA95B}" type="presParOf" srcId="{333A1088-737F-45CB-B68E-254E46348037}" destId="{8BEBB6EC-1DAA-4CAC-8A25-BC0FCBD5DBD5}" srcOrd="14" destOrd="0" presId="urn:microsoft.com/office/officeart/2005/8/layout/target3"/>
    <dgm:cxn modelId="{D117593D-D8F2-467A-A13B-AB1418927D54}" type="presParOf" srcId="{333A1088-737F-45CB-B68E-254E46348037}" destId="{AED2198E-93D5-4001-81B4-73124B309672}" srcOrd="15" destOrd="0" presId="urn:microsoft.com/office/officeart/2005/8/layout/target3"/>
    <dgm:cxn modelId="{CF35C534-043E-4CAE-AD65-B30CBE312B6B}" type="presParOf" srcId="{333A1088-737F-45CB-B68E-254E46348037}" destId="{2BE915AB-18AA-4053-B92C-3BFC9ED204BB}" srcOrd="16" destOrd="0" presId="urn:microsoft.com/office/officeart/2005/8/layout/target3"/>
    <dgm:cxn modelId="{78EAEE54-5A59-4CCE-AC7F-DA69CBA93AF3}" type="presParOf" srcId="{333A1088-737F-45CB-B68E-254E46348037}" destId="{6BB5E863-4638-4E1D-BFDE-399D028AC4ED}" srcOrd="17" destOrd="0" presId="urn:microsoft.com/office/officeart/2005/8/layout/target3"/>
    <dgm:cxn modelId="{70E1DE36-E9E6-45EB-8911-AD0D3555DC81}" type="presParOf" srcId="{333A1088-737F-45CB-B68E-254E46348037}" destId="{5A5FFA88-C948-4069-8E93-59FA12366E83}" srcOrd="18" destOrd="0" presId="urn:microsoft.com/office/officeart/2005/8/layout/target3"/>
    <dgm:cxn modelId="{7D68A313-3F4D-4B45-9790-A7AE489C61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6. ročníku II. 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AFA3A-62FB-4354-9F88-0C9C062CA947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F9AAE-2765-4A89-AD74-600972324E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37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F9AAE-2765-4A89-AD74-600972324EC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7.xml"/><Relationship Id="rId18" Type="http://schemas.openxmlformats.org/officeDocument/2006/relationships/slide" Target="slide21.xml"/><Relationship Id="rId26" Type="http://schemas.openxmlformats.org/officeDocument/2006/relationships/slide" Target="slide25.xml"/><Relationship Id="rId39" Type="http://schemas.openxmlformats.org/officeDocument/2006/relationships/slide" Target="slide41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34" Type="http://schemas.openxmlformats.org/officeDocument/2006/relationships/slide" Target="slide36.xml"/><Relationship Id="rId7" Type="http://schemas.openxmlformats.org/officeDocument/2006/relationships/slide" Target="slide10.xml"/><Relationship Id="rId12" Type="http://schemas.openxmlformats.org/officeDocument/2006/relationships/slide" Target="slide11.xml"/><Relationship Id="rId17" Type="http://schemas.openxmlformats.org/officeDocument/2006/relationships/slide" Target="slide22.xml"/><Relationship Id="rId25" Type="http://schemas.openxmlformats.org/officeDocument/2006/relationships/slide" Target="slide20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notesSlide" Target="../notesSlides/notesSlide1.xml"/><Relationship Id="rId16" Type="http://schemas.openxmlformats.org/officeDocument/2006/relationships/slide" Target="slide23.xml"/><Relationship Id="rId20" Type="http://schemas.openxmlformats.org/officeDocument/2006/relationships/slide" Target="slide19.xml"/><Relationship Id="rId29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5" Type="http://schemas.openxmlformats.org/officeDocument/2006/relationships/slide" Target="slide7.xml"/><Relationship Id="rId15" Type="http://schemas.openxmlformats.org/officeDocument/2006/relationships/slide" Target="slide24.xml"/><Relationship Id="rId23" Type="http://schemas.openxmlformats.org/officeDocument/2006/relationships/slide" Target="slide30.xml"/><Relationship Id="rId28" Type="http://schemas.openxmlformats.org/officeDocument/2006/relationships/slide" Target="slide28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15.xml"/><Relationship Id="rId31" Type="http://schemas.openxmlformats.org/officeDocument/2006/relationships/slide" Target="slide33.xml"/><Relationship Id="rId4" Type="http://schemas.openxmlformats.org/officeDocument/2006/relationships/slide" Target="slide5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31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01483422"/>
              </p:ext>
            </p:extLst>
          </p:nvPr>
        </p:nvGraphicFramePr>
        <p:xfrm>
          <a:off x="179512" y="1052736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437112"/>
            <a:ext cx="7076098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752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000" dirty="0" smtClean="0"/>
              <a:t>Hra Pyramida slouží k opakování učiva 6.ročníku ( houby, žahavci, ploštěnci, kroužkovci, měkkýši, korýši, pavoukovci, hmyz)</a:t>
            </a:r>
          </a:p>
          <a:p>
            <a:r>
              <a:rPr lang="cs-CZ" sz="3000" dirty="0" smtClean="0"/>
              <a:t>Pravidla: Žáci se rozdělí do 2 skupin, každá skupina si vybírá otázky a snaží se propojit všechny strany pyramidy.</a:t>
            </a:r>
          </a:p>
          <a:p>
            <a:r>
              <a:rPr lang="cs-CZ" sz="3000" dirty="0" smtClean="0"/>
              <a:t>Po kliknutí na vybrané pole s číslem se zobrazí otázka, na kterou žáci odpoví. </a:t>
            </a:r>
            <a:r>
              <a:rPr lang="cs-CZ" sz="3000" dirty="0"/>
              <a:t>P</a:t>
            </a:r>
            <a:r>
              <a:rPr lang="cs-CZ" sz="3000" dirty="0" smtClean="0"/>
              <a:t>o odpovědi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Pokud žáci odpoví správně, zbarví učitel hrací pole kliknutím na pole s příslušným číslem otázky nalevo nebo napravo od pyramidy, podle barvy skupiny. </a:t>
            </a:r>
          </a:p>
          <a:p>
            <a:r>
              <a:rPr lang="cs-CZ" sz="3000" dirty="0" smtClean="0"/>
              <a:t>Pokud žáci odpoví špatně, učitel pole zbarví žlutě. Žluté pole si mohou žáci opět vybrat a učitel jim dá náhradní otázku. Náhradní otázky jsou pod pyramidou.</a:t>
            </a:r>
          </a:p>
          <a:p>
            <a:r>
              <a:rPr lang="cs-CZ" sz="3000" dirty="0" smtClean="0"/>
              <a:t>Vyhrává skupina, která jako první propojí všechny strany pyramidy.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/>
              <a:t>PYRAMIDA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estiúhelník 10">
            <a:hlinkClick r:id="rId3" action="ppaction://hlinksldjump"/>
          </p:cNvPr>
          <p:cNvSpPr/>
          <p:nvPr/>
        </p:nvSpPr>
        <p:spPr>
          <a:xfrm>
            <a:off x="407193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>
            <a:off x="4429124" y="128586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>
            <a:hlinkClick r:id="rId3" action="ppaction://hlinksldjump"/>
          </p:cNvPr>
          <p:cNvSpPr txBox="1"/>
          <p:nvPr/>
        </p:nvSpPr>
        <p:spPr>
          <a:xfrm>
            <a:off x="4071934" y="18573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2</a:t>
            </a:r>
            <a:endParaRPr lang="cs-CZ" sz="2800" b="1" dirty="0"/>
          </a:p>
        </p:txBody>
      </p:sp>
      <p:sp>
        <p:nvSpPr>
          <p:cNvPr id="10" name="Šestiúhelník 9">
            <a:hlinkClick r:id="rId5" action="ppaction://hlinksldjump"/>
          </p:cNvPr>
          <p:cNvSpPr/>
          <p:nvPr/>
        </p:nvSpPr>
        <p:spPr>
          <a:xfrm>
            <a:off x="478631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6" action="ppaction://hlinksldjump"/>
          </p:cNvPr>
          <p:cNvSpPr/>
          <p:nvPr/>
        </p:nvSpPr>
        <p:spPr>
          <a:xfrm>
            <a:off x="442912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7" action="ppaction://hlinksldjump"/>
          </p:cNvPr>
          <p:cNvSpPr/>
          <p:nvPr/>
        </p:nvSpPr>
        <p:spPr>
          <a:xfrm>
            <a:off x="514350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>
            <a:hlinkClick r:id="rId8" action="ppaction://hlinksldjump"/>
          </p:cNvPr>
          <p:cNvSpPr/>
          <p:nvPr/>
        </p:nvSpPr>
        <p:spPr>
          <a:xfrm>
            <a:off x="371474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>
            <a:hlinkClick r:id="rId9" action="ppaction://hlinksldjump"/>
          </p:cNvPr>
          <p:cNvSpPr/>
          <p:nvPr/>
        </p:nvSpPr>
        <p:spPr>
          <a:xfrm>
            <a:off x="478631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>
            <a:hlinkClick r:id="rId10" action="ppaction://hlinksldjump"/>
          </p:cNvPr>
          <p:cNvSpPr/>
          <p:nvPr/>
        </p:nvSpPr>
        <p:spPr>
          <a:xfrm>
            <a:off x="407193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>
            <a:hlinkClick r:id="rId11" action="ppaction://hlinksldjump"/>
          </p:cNvPr>
          <p:cNvSpPr/>
          <p:nvPr/>
        </p:nvSpPr>
        <p:spPr>
          <a:xfrm>
            <a:off x="550069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>
            <a:hlinkClick r:id="rId12" action="ppaction://hlinksldjump"/>
          </p:cNvPr>
          <p:cNvSpPr/>
          <p:nvPr/>
        </p:nvSpPr>
        <p:spPr>
          <a:xfrm>
            <a:off x="335755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442912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>
            <a:hlinkClick r:id="rId14" action="ppaction://hlinksldjump"/>
          </p:cNvPr>
          <p:cNvSpPr/>
          <p:nvPr/>
        </p:nvSpPr>
        <p:spPr>
          <a:xfrm>
            <a:off x="514350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>
            <a:hlinkClick r:id="rId15" action="ppaction://hlinksldjump"/>
          </p:cNvPr>
          <p:cNvSpPr/>
          <p:nvPr/>
        </p:nvSpPr>
        <p:spPr>
          <a:xfrm>
            <a:off x="550069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>
            <a:hlinkClick r:id="rId16" action="ppaction://hlinksldjump"/>
          </p:cNvPr>
          <p:cNvSpPr/>
          <p:nvPr/>
        </p:nvSpPr>
        <p:spPr>
          <a:xfrm>
            <a:off x="478631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>
            <a:hlinkClick r:id="rId17" action="ppaction://hlinksldjump"/>
          </p:cNvPr>
          <p:cNvSpPr/>
          <p:nvPr/>
        </p:nvSpPr>
        <p:spPr>
          <a:xfrm>
            <a:off x="407193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>
            <a:hlinkClick r:id="rId18" action="ppaction://hlinksldjump"/>
          </p:cNvPr>
          <p:cNvSpPr/>
          <p:nvPr/>
        </p:nvSpPr>
        <p:spPr>
          <a:xfrm>
            <a:off x="335755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>
            <a:hlinkClick r:id="rId19" action="ppaction://hlinksldjump"/>
          </p:cNvPr>
          <p:cNvSpPr/>
          <p:nvPr/>
        </p:nvSpPr>
        <p:spPr>
          <a:xfrm>
            <a:off x="300036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>
            <a:hlinkClick r:id="rId20" action="ppaction://hlinksldjump"/>
          </p:cNvPr>
          <p:cNvSpPr/>
          <p:nvPr/>
        </p:nvSpPr>
        <p:spPr>
          <a:xfrm>
            <a:off x="585788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>
            <a:hlinkClick r:id="rId21" action="ppaction://hlinksldjump"/>
          </p:cNvPr>
          <p:cNvSpPr/>
          <p:nvPr/>
        </p:nvSpPr>
        <p:spPr>
          <a:xfrm>
            <a:off x="371474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>
            <a:hlinkClick r:id="rId22" action="ppaction://hlinksldjump"/>
          </p:cNvPr>
          <p:cNvSpPr/>
          <p:nvPr/>
        </p:nvSpPr>
        <p:spPr>
          <a:xfrm>
            <a:off x="58578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>
            <a:hlinkClick r:id="rId23" action="ppaction://hlinksldjump"/>
          </p:cNvPr>
          <p:cNvSpPr/>
          <p:nvPr/>
        </p:nvSpPr>
        <p:spPr>
          <a:xfrm>
            <a:off x="514350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>
            <a:hlinkClick r:id="rId24" action="ppaction://hlinksldjump"/>
          </p:cNvPr>
          <p:cNvSpPr/>
          <p:nvPr/>
        </p:nvSpPr>
        <p:spPr>
          <a:xfrm>
            <a:off x="22859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>
            <a:hlinkClick r:id="rId25" action="ppaction://hlinksldjump"/>
          </p:cNvPr>
          <p:cNvSpPr/>
          <p:nvPr/>
        </p:nvSpPr>
        <p:spPr>
          <a:xfrm>
            <a:off x="26431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iúhelník 31">
            <a:hlinkClick r:id="rId26" action="ppaction://hlinksldjump"/>
          </p:cNvPr>
          <p:cNvSpPr/>
          <p:nvPr/>
        </p:nvSpPr>
        <p:spPr>
          <a:xfrm>
            <a:off x="62150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iúhelník 32">
            <a:hlinkClick r:id="rId27" action="ppaction://hlinksldjump"/>
          </p:cNvPr>
          <p:cNvSpPr/>
          <p:nvPr/>
        </p:nvSpPr>
        <p:spPr>
          <a:xfrm>
            <a:off x="442912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>
            <a:hlinkClick r:id="rId28" action="ppaction://hlinksldjump"/>
          </p:cNvPr>
          <p:cNvSpPr/>
          <p:nvPr/>
        </p:nvSpPr>
        <p:spPr>
          <a:xfrm>
            <a:off x="371474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iúhelník 34">
            <a:hlinkClick r:id="rId29" action="ppaction://hlinksldjump"/>
          </p:cNvPr>
          <p:cNvSpPr/>
          <p:nvPr/>
        </p:nvSpPr>
        <p:spPr>
          <a:xfrm>
            <a:off x="30003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7" name="TextovéPole 36">
            <a:hlinkClick r:id="rId4" action="ppaction://hlinksldjump"/>
          </p:cNvPr>
          <p:cNvSpPr txBox="1"/>
          <p:nvPr/>
        </p:nvSpPr>
        <p:spPr>
          <a:xfrm flipH="1">
            <a:off x="4429124" y="1285861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36" name="Šestiúhelník 35">
            <a:hlinkClick r:id="rId30" action="ppaction://hlinksldjump"/>
          </p:cNvPr>
          <p:cNvSpPr/>
          <p:nvPr/>
        </p:nvSpPr>
        <p:spPr>
          <a:xfrm>
            <a:off x="65722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>
            <a:hlinkClick r:id="rId7" action="ppaction://hlinksldjump"/>
          </p:cNvPr>
          <p:cNvSpPr txBox="1"/>
          <p:nvPr/>
        </p:nvSpPr>
        <p:spPr>
          <a:xfrm>
            <a:off x="514350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39" name="TextovéPole 38">
            <a:hlinkClick r:id="rId5" action="ppaction://hlinksldjump"/>
          </p:cNvPr>
          <p:cNvSpPr txBox="1"/>
          <p:nvPr/>
        </p:nvSpPr>
        <p:spPr>
          <a:xfrm>
            <a:off x="4857752" y="18573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40" name="TextovéPole 39">
            <a:hlinkClick r:id="rId6" action="ppaction://hlinksldjump"/>
          </p:cNvPr>
          <p:cNvSpPr txBox="1"/>
          <p:nvPr/>
        </p:nvSpPr>
        <p:spPr>
          <a:xfrm>
            <a:off x="442912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1" name="TextovéPole 40">
            <a:hlinkClick r:id="rId8" action="ppaction://hlinksldjump"/>
          </p:cNvPr>
          <p:cNvSpPr txBox="1"/>
          <p:nvPr/>
        </p:nvSpPr>
        <p:spPr>
          <a:xfrm>
            <a:off x="371474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  </a:t>
            </a:r>
            <a:endParaRPr lang="cs-CZ" sz="2800" b="1" dirty="0"/>
          </a:p>
        </p:txBody>
      </p:sp>
      <p:sp>
        <p:nvSpPr>
          <p:cNvPr id="43" name="TextovéPole 42">
            <a:hlinkClick r:id="rId10" action="ppaction://hlinksldjump"/>
          </p:cNvPr>
          <p:cNvSpPr txBox="1"/>
          <p:nvPr/>
        </p:nvSpPr>
        <p:spPr>
          <a:xfrm>
            <a:off x="407193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4" name="TextovéPole 43">
            <a:hlinkClick r:id="rId12" action="ppaction://hlinksldjump"/>
          </p:cNvPr>
          <p:cNvSpPr txBox="1"/>
          <p:nvPr/>
        </p:nvSpPr>
        <p:spPr>
          <a:xfrm>
            <a:off x="335755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45" name="TextovéPole 44">
            <a:hlinkClick r:id="rId21" action="ppaction://hlinksldjump"/>
          </p:cNvPr>
          <p:cNvSpPr txBox="1"/>
          <p:nvPr/>
        </p:nvSpPr>
        <p:spPr>
          <a:xfrm>
            <a:off x="371474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46" name="TextovéPole 45">
            <a:hlinkClick r:id="rId19" action="ppaction://hlinksldjump"/>
          </p:cNvPr>
          <p:cNvSpPr txBox="1"/>
          <p:nvPr/>
        </p:nvSpPr>
        <p:spPr>
          <a:xfrm>
            <a:off x="3000364" y="357187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47" name="TextovéPole 46">
            <a:hlinkClick r:id="rId9" action="ppaction://hlinksldjump"/>
          </p:cNvPr>
          <p:cNvSpPr txBox="1"/>
          <p:nvPr/>
        </p:nvSpPr>
        <p:spPr>
          <a:xfrm>
            <a:off x="4786314" y="300037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9" name="TextovéPole 48">
            <a:hlinkClick r:id="rId20" action="ppaction://hlinksldjump"/>
          </p:cNvPr>
          <p:cNvSpPr txBox="1"/>
          <p:nvPr/>
        </p:nvSpPr>
        <p:spPr>
          <a:xfrm>
            <a:off x="585788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50" name="TextovéPole 49">
            <a:hlinkClick r:id="rId14" action="ppaction://hlinksldjump"/>
          </p:cNvPr>
          <p:cNvSpPr txBox="1"/>
          <p:nvPr/>
        </p:nvSpPr>
        <p:spPr>
          <a:xfrm>
            <a:off x="514350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51" name="TextovéPole 50">
            <a:hlinkClick r:id="rId13" action="ppaction://hlinksldjump"/>
          </p:cNvPr>
          <p:cNvSpPr txBox="1"/>
          <p:nvPr/>
        </p:nvSpPr>
        <p:spPr>
          <a:xfrm>
            <a:off x="442912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52" name="TextovéPole 51">
            <a:hlinkClick r:id="rId11" action="ppaction://hlinksldjump"/>
          </p:cNvPr>
          <p:cNvSpPr txBox="1"/>
          <p:nvPr/>
        </p:nvSpPr>
        <p:spPr>
          <a:xfrm>
            <a:off x="550069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53" name="TextovéPole 52">
            <a:hlinkClick r:id="rId15" action="ppaction://hlinksldjump"/>
          </p:cNvPr>
          <p:cNvSpPr txBox="1"/>
          <p:nvPr/>
        </p:nvSpPr>
        <p:spPr>
          <a:xfrm>
            <a:off x="550069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54" name="TextovéPole 53">
            <a:hlinkClick r:id="rId26" action="ppaction://hlinksldjump"/>
          </p:cNvPr>
          <p:cNvSpPr txBox="1"/>
          <p:nvPr/>
        </p:nvSpPr>
        <p:spPr>
          <a:xfrm>
            <a:off x="62150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21</a:t>
            </a:r>
            <a:endParaRPr lang="cs-CZ" sz="2800" b="1" dirty="0"/>
          </a:p>
        </p:txBody>
      </p:sp>
      <p:sp>
        <p:nvSpPr>
          <p:cNvPr id="55" name="TextovéPole 54">
            <a:hlinkClick r:id="rId27" action="ppaction://hlinksldjump"/>
          </p:cNvPr>
          <p:cNvSpPr txBox="1"/>
          <p:nvPr/>
        </p:nvSpPr>
        <p:spPr>
          <a:xfrm>
            <a:off x="442912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</a:t>
            </a:r>
            <a:endParaRPr lang="cs-CZ" sz="2800" b="1" dirty="0"/>
          </a:p>
        </p:txBody>
      </p:sp>
      <p:sp>
        <p:nvSpPr>
          <p:cNvPr id="56" name="TextovéPole 55">
            <a:hlinkClick r:id="rId25" action="ppaction://hlinksldjump"/>
          </p:cNvPr>
          <p:cNvSpPr txBox="1"/>
          <p:nvPr/>
        </p:nvSpPr>
        <p:spPr>
          <a:xfrm>
            <a:off x="26431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57" name="TextovéPole 56">
            <a:hlinkClick r:id="rId18" action="ppaction://hlinksldjump"/>
          </p:cNvPr>
          <p:cNvSpPr txBox="1"/>
          <p:nvPr/>
        </p:nvSpPr>
        <p:spPr>
          <a:xfrm>
            <a:off x="335755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58" name="TextovéPole 57">
            <a:hlinkClick r:id="rId28" action="ppaction://hlinksldjump"/>
          </p:cNvPr>
          <p:cNvSpPr txBox="1"/>
          <p:nvPr/>
        </p:nvSpPr>
        <p:spPr>
          <a:xfrm>
            <a:off x="371474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24</a:t>
            </a:r>
            <a:endParaRPr lang="cs-CZ" sz="2800" b="1" dirty="0"/>
          </a:p>
        </p:txBody>
      </p:sp>
      <p:sp>
        <p:nvSpPr>
          <p:cNvPr id="59" name="TextovéPole 58">
            <a:hlinkClick r:id="rId24" action="ppaction://hlinksldjump"/>
          </p:cNvPr>
          <p:cNvSpPr txBox="1"/>
          <p:nvPr/>
        </p:nvSpPr>
        <p:spPr>
          <a:xfrm>
            <a:off x="22859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22</a:t>
            </a:r>
            <a:endParaRPr lang="cs-CZ" sz="2800" b="1" dirty="0"/>
          </a:p>
        </p:txBody>
      </p:sp>
      <p:sp>
        <p:nvSpPr>
          <p:cNvPr id="60" name="TextovéPole 59">
            <a:hlinkClick r:id="rId29" action="ppaction://hlinksldjump"/>
          </p:cNvPr>
          <p:cNvSpPr txBox="1"/>
          <p:nvPr/>
        </p:nvSpPr>
        <p:spPr>
          <a:xfrm>
            <a:off x="30003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61" name="TextovéPole 60">
            <a:hlinkClick r:id="rId17" action="ppaction://hlinksldjump"/>
          </p:cNvPr>
          <p:cNvSpPr txBox="1"/>
          <p:nvPr/>
        </p:nvSpPr>
        <p:spPr>
          <a:xfrm>
            <a:off x="4071934" y="414338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</a:t>
            </a:r>
            <a:endParaRPr lang="cs-CZ" sz="2800" b="1" dirty="0"/>
          </a:p>
        </p:txBody>
      </p:sp>
      <p:sp>
        <p:nvSpPr>
          <p:cNvPr id="62" name="TextovéPole 61">
            <a:hlinkClick r:id="rId16" action="ppaction://hlinksldjump"/>
          </p:cNvPr>
          <p:cNvSpPr txBox="1"/>
          <p:nvPr/>
        </p:nvSpPr>
        <p:spPr>
          <a:xfrm>
            <a:off x="478631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63" name="TextovéPole 62">
            <a:hlinkClick r:id="rId23" action="ppaction://hlinksldjump"/>
          </p:cNvPr>
          <p:cNvSpPr txBox="1"/>
          <p:nvPr/>
        </p:nvSpPr>
        <p:spPr>
          <a:xfrm>
            <a:off x="514350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26</a:t>
            </a:r>
            <a:endParaRPr lang="cs-CZ" sz="2800" b="1" dirty="0"/>
          </a:p>
        </p:txBody>
      </p:sp>
      <p:sp>
        <p:nvSpPr>
          <p:cNvPr id="64" name="TextovéPole 63">
            <a:hlinkClick r:id="rId30" action="ppaction://hlinksldjump"/>
          </p:cNvPr>
          <p:cNvSpPr txBox="1"/>
          <p:nvPr/>
        </p:nvSpPr>
        <p:spPr>
          <a:xfrm>
            <a:off x="65722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28</a:t>
            </a:r>
            <a:endParaRPr lang="cs-CZ" sz="2800" b="1" dirty="0"/>
          </a:p>
        </p:txBody>
      </p:sp>
      <p:sp>
        <p:nvSpPr>
          <p:cNvPr id="65" name="TextovéPole 64">
            <a:hlinkClick r:id="rId22" action="ppaction://hlinksldjump"/>
          </p:cNvPr>
          <p:cNvSpPr txBox="1"/>
          <p:nvPr/>
        </p:nvSpPr>
        <p:spPr>
          <a:xfrm>
            <a:off x="58578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  <a:endParaRPr lang="cs-CZ" sz="2800" b="1" dirty="0"/>
          </a:p>
        </p:txBody>
      </p:sp>
      <p:sp>
        <p:nvSpPr>
          <p:cNvPr id="67" name="Zástupný symbol pro obsah 66"/>
          <p:cNvSpPr>
            <a:spLocks noGrp="1"/>
          </p:cNvSpPr>
          <p:nvPr>
            <p:ph idx="4294967295"/>
          </p:nvPr>
        </p:nvSpPr>
        <p:spPr>
          <a:xfrm flipV="1">
            <a:off x="214313" y="5857875"/>
            <a:ext cx="8929687" cy="100012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</a:p>
          <a:p>
            <a:pPr>
              <a:buNone/>
            </a:pPr>
            <a:endParaRPr lang="cs-CZ" sz="18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214282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214282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1214414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4348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714348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14414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1214414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714348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214282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1214414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214282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714348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1214414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214282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1214414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714348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214282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714348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14348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1214414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14282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14348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214282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14282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714348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1214414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14282" y="535782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1214414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8001024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7500958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8501090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8001024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7500958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8501090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8001024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7500958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8501090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7500958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8001024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7500958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8501090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8001024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8501090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7500958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8501090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7500958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8001024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500958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8501090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7500958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8001024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8501090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8001024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8001024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8501090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8501090" y="535782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242886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292892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223" name="TextovéPole 222"/>
          <p:cNvSpPr txBox="1"/>
          <p:nvPr/>
        </p:nvSpPr>
        <p:spPr>
          <a:xfrm>
            <a:off x="342899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392905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4429124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492919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542925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592932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642938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242886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292892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342899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392905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4429124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235" name="TextovéPole 234"/>
          <p:cNvSpPr txBox="1"/>
          <p:nvPr/>
        </p:nvSpPr>
        <p:spPr>
          <a:xfrm>
            <a:off x="492919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15</a:t>
            </a:r>
            <a:endParaRPr lang="cs-CZ" sz="1600" dirty="0"/>
          </a:p>
        </p:txBody>
      </p:sp>
      <p:sp>
        <p:nvSpPr>
          <p:cNvPr id="236" name="TextovéPole 235"/>
          <p:cNvSpPr txBox="1"/>
          <p:nvPr/>
        </p:nvSpPr>
        <p:spPr>
          <a:xfrm>
            <a:off x="542925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16</a:t>
            </a:r>
            <a:endParaRPr lang="cs-CZ" sz="1600" dirty="0"/>
          </a:p>
        </p:txBody>
      </p:sp>
      <p:sp>
        <p:nvSpPr>
          <p:cNvPr id="237" name="TextovéPole 236"/>
          <p:cNvSpPr txBox="1"/>
          <p:nvPr/>
        </p:nvSpPr>
        <p:spPr>
          <a:xfrm>
            <a:off x="592932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17</a:t>
            </a:r>
            <a:endParaRPr lang="cs-CZ" sz="1600" dirty="0"/>
          </a:p>
        </p:txBody>
      </p:sp>
      <p:sp>
        <p:nvSpPr>
          <p:cNvPr id="238" name="TextovéPole 237"/>
          <p:cNvSpPr txBox="1"/>
          <p:nvPr/>
        </p:nvSpPr>
        <p:spPr>
          <a:xfrm>
            <a:off x="642938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18</a:t>
            </a:r>
            <a:endParaRPr lang="cs-CZ" sz="1600" dirty="0"/>
          </a:p>
        </p:txBody>
      </p:sp>
      <p:sp>
        <p:nvSpPr>
          <p:cNvPr id="239" name="TextovéPole 238"/>
          <p:cNvSpPr txBox="1"/>
          <p:nvPr/>
        </p:nvSpPr>
        <p:spPr>
          <a:xfrm>
            <a:off x="242886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19</a:t>
            </a:r>
            <a:endParaRPr lang="cs-CZ" sz="1600" dirty="0"/>
          </a:p>
        </p:txBody>
      </p:sp>
      <p:sp>
        <p:nvSpPr>
          <p:cNvPr id="240" name="TextovéPole 239"/>
          <p:cNvSpPr txBox="1"/>
          <p:nvPr/>
        </p:nvSpPr>
        <p:spPr>
          <a:xfrm>
            <a:off x="292892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42899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21</a:t>
            </a:r>
            <a:endParaRPr lang="cs-CZ" sz="1600" dirty="0"/>
          </a:p>
        </p:txBody>
      </p:sp>
      <p:sp>
        <p:nvSpPr>
          <p:cNvPr id="242" name="TextovéPole 241"/>
          <p:cNvSpPr txBox="1"/>
          <p:nvPr/>
        </p:nvSpPr>
        <p:spPr>
          <a:xfrm>
            <a:off x="392905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22</a:t>
            </a:r>
            <a:endParaRPr lang="cs-CZ" sz="1600" dirty="0"/>
          </a:p>
        </p:txBody>
      </p:sp>
      <p:sp>
        <p:nvSpPr>
          <p:cNvPr id="243" name="TextovéPole 242"/>
          <p:cNvSpPr txBox="1"/>
          <p:nvPr/>
        </p:nvSpPr>
        <p:spPr>
          <a:xfrm>
            <a:off x="442912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23</a:t>
            </a:r>
            <a:endParaRPr lang="cs-CZ" sz="16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492919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542925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25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592932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26</a:t>
            </a:r>
            <a:endParaRPr lang="cs-CZ" sz="1600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642938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27</a:t>
            </a:r>
            <a:endParaRPr lang="cs-CZ" sz="1600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692945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28</a:t>
            </a:r>
            <a:endParaRPr lang="cs-CZ" sz="1600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285720" y="71435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Náhradní otázky</a:t>
            </a:r>
            <a:endParaRPr lang="cs-CZ" sz="2000" dirty="0"/>
          </a:p>
        </p:txBody>
      </p:sp>
      <p:sp>
        <p:nvSpPr>
          <p:cNvPr id="251" name="TextovéPole 250">
            <a:hlinkClick r:id="rId31" action="ppaction://hlinksldjump"/>
          </p:cNvPr>
          <p:cNvSpPr txBox="1"/>
          <p:nvPr/>
        </p:nvSpPr>
        <p:spPr>
          <a:xfrm>
            <a:off x="235742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52" name="TextovéPole 251">
            <a:hlinkClick r:id="rId32" action="ppaction://hlinksldjump"/>
          </p:cNvPr>
          <p:cNvSpPr txBox="1"/>
          <p:nvPr/>
        </p:nvSpPr>
        <p:spPr>
          <a:xfrm>
            <a:off x="285748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53" name="TextovéPole 252">
            <a:hlinkClick r:id="rId33" action="ppaction://hlinksldjump"/>
          </p:cNvPr>
          <p:cNvSpPr txBox="1"/>
          <p:nvPr/>
        </p:nvSpPr>
        <p:spPr>
          <a:xfrm>
            <a:off x="335755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54" name="TextovéPole 253">
            <a:hlinkClick r:id="rId34" action="ppaction://hlinksldjump"/>
          </p:cNvPr>
          <p:cNvSpPr txBox="1"/>
          <p:nvPr/>
        </p:nvSpPr>
        <p:spPr>
          <a:xfrm>
            <a:off x="385762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55" name="TextovéPole 254">
            <a:hlinkClick r:id="rId35" action="ppaction://hlinksldjump"/>
          </p:cNvPr>
          <p:cNvSpPr txBox="1"/>
          <p:nvPr/>
        </p:nvSpPr>
        <p:spPr>
          <a:xfrm>
            <a:off x="435768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56" name="TextovéPole 255">
            <a:hlinkClick r:id="rId36" action="ppaction://hlinksldjump"/>
          </p:cNvPr>
          <p:cNvSpPr txBox="1"/>
          <p:nvPr/>
        </p:nvSpPr>
        <p:spPr>
          <a:xfrm>
            <a:off x="485775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57" name="TextovéPole 256">
            <a:hlinkClick r:id="rId37" action="ppaction://hlinksldjump"/>
          </p:cNvPr>
          <p:cNvSpPr txBox="1"/>
          <p:nvPr/>
        </p:nvSpPr>
        <p:spPr>
          <a:xfrm>
            <a:off x="535781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58" name="TextovéPole 257">
            <a:hlinkClick r:id="rId38" action="ppaction://hlinksldjump"/>
          </p:cNvPr>
          <p:cNvSpPr txBox="1"/>
          <p:nvPr/>
        </p:nvSpPr>
        <p:spPr>
          <a:xfrm>
            <a:off x="585788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59" name="TextovéPole 258">
            <a:hlinkClick r:id="rId39" action="ppaction://hlinksldjump"/>
          </p:cNvPr>
          <p:cNvSpPr txBox="1"/>
          <p:nvPr/>
        </p:nvSpPr>
        <p:spPr>
          <a:xfrm>
            <a:off x="635795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0" name="TextovéPole 259">
            <a:hlinkClick r:id="rId40" action="ppaction://hlinksldjump"/>
          </p:cNvPr>
          <p:cNvSpPr txBox="1"/>
          <p:nvPr/>
        </p:nvSpPr>
        <p:spPr>
          <a:xfrm>
            <a:off x="685801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1. Které houby patří mezi jednobuněčné?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8426" y="3933056"/>
            <a:ext cx="78141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kvasinky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2. K čemu se využívají kvasnice?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Ke kynutí těsta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3. Jak se rozmnožují kvasinky?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Pučením </a:t>
            </a:r>
          </a:p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7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4. Uveď příklady výskytu plísní.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Sýry a další potraviny</a:t>
            </a:r>
          </a:p>
          <a:p>
            <a:r>
              <a:rPr lang="cs-CZ" sz="4800" dirty="0" smtClean="0"/>
              <a:t>Chodidla </a:t>
            </a:r>
          </a:p>
          <a:p>
            <a:r>
              <a:rPr lang="cs-CZ" sz="4800" dirty="0" smtClean="0"/>
              <a:t>Zdi …</a:t>
            </a:r>
          </a:p>
          <a:p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Uveď konkrétní název nějaké  plísně.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Plíseň hlavičková</a:t>
            </a:r>
          </a:p>
          <a:p>
            <a:r>
              <a:rPr lang="cs-CZ" sz="4800" dirty="0" smtClean="0"/>
              <a:t>Plíse</a:t>
            </a:r>
            <a:r>
              <a:rPr lang="cs-CZ" sz="4800" dirty="0"/>
              <a:t>ň</a:t>
            </a:r>
            <a:r>
              <a:rPr lang="cs-CZ" sz="4800" dirty="0" smtClean="0"/>
              <a:t> štětičková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6. Pojmenuj označené části houby na obrázku.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endParaRPr lang="cs-CZ" dirty="0" smtClean="0"/>
          </a:p>
          <a:p>
            <a:pPr lvl="7"/>
            <a:endParaRPr lang="cs-CZ" dirty="0"/>
          </a:p>
          <a:p>
            <a:pPr lvl="7"/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1160" y="3933056"/>
            <a:ext cx="8434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 klobouk</a:t>
            </a:r>
          </a:p>
          <a:p>
            <a:r>
              <a:rPr lang="cs-CZ" sz="4800" dirty="0" smtClean="0"/>
              <a:t>2 prstenec</a:t>
            </a:r>
          </a:p>
          <a:p>
            <a:r>
              <a:rPr lang="cs-CZ" sz="4800" dirty="0" smtClean="0"/>
              <a:t>3 třeň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54" y="5501149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Silvinka\AppData\Local\Microsoft\Windows\Temporary Internet Files\Content.IE5\V70RKE11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50537"/>
            <a:ext cx="3334232" cy="383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H="1">
            <a:off x="5225186" y="1785926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225186" y="2868349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308848" y="3717032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804792" y="146276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04792" y="254518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4792" y="337749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</a:t>
            </a:r>
            <a:r>
              <a:rPr lang="cs-CZ" b="1" dirty="0" smtClean="0"/>
              <a:t>Pomocí čeho se rozmnožují vyšší houby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Pomocí výtrusů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8. </a:t>
            </a:r>
            <a:r>
              <a:rPr lang="cs-CZ" b="1" dirty="0" smtClean="0"/>
              <a:t>Jak se nazývají houby na obrázcích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212976"/>
            <a:ext cx="83669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Pečárka ovčí</a:t>
            </a:r>
          </a:p>
          <a:p>
            <a:r>
              <a:rPr lang="cs-CZ" sz="4800" dirty="0" smtClean="0"/>
              <a:t>(Žampion)</a:t>
            </a:r>
          </a:p>
          <a:p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3" name="Picture 5" descr="C:\Users\Silvinka\AppData\Local\Microsoft\Windows\Temporary Internet Files\Content.IE5\V70RKE11\MP9001779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448" y="182058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ilvinka\AppData\Local\Microsoft\Windows\Temporary Internet Files\Content.IE5\BVJ9HY0V\MP900387891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902" y="4213741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ilvinka\AppData\Local\Microsoft\Windows\Temporary Internet Files\Content.IE5\XD22N3LU\MP9004005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797" y="1092589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Vyjmenuj alespoň 3 jedlé houby.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071810"/>
            <a:ext cx="8892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Hřib smrkový, kozák březový, křemenáč osikový, pýchavka obecná, hlíva ústřičná, klouzek sličný, bedla vysoká, pečárka ovčí </a:t>
            </a:r>
          </a:p>
          <a:p>
            <a:r>
              <a:rPr lang="cs-CZ" sz="4800" dirty="0"/>
              <a:t>l</a:t>
            </a:r>
            <a:r>
              <a:rPr lang="cs-CZ" sz="4800" dirty="0" smtClean="0"/>
              <a:t>iška obecná…</a:t>
            </a:r>
            <a:endParaRPr lang="cs-CZ" sz="4800" dirty="0"/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10. Lišejník vznikl soužitím kterých organismů?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Houby a řasy (sinice) </a:t>
            </a:r>
            <a:endParaRPr lang="cs-CZ" sz="4800" dirty="0"/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11. Uveď sladkovodního zástupce žahavců.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7763" y="3344778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Nezmar hnědý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12. Co je to atol?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021612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Korálový ostrov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13. </a:t>
            </a:r>
            <a:r>
              <a:rPr lang="cs-CZ" b="1" dirty="0" smtClean="0"/>
              <a:t>Co je to regenerace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50912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Obnova poškozených částí těla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						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14. </a:t>
            </a:r>
            <a:r>
              <a:rPr lang="cs-CZ" b="1" dirty="0" smtClean="0"/>
              <a:t>Popiš životní cyklus tasemnice.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 </a:t>
            </a:r>
            <a:r>
              <a:rPr lang="cs-CZ" sz="4800" dirty="0" smtClean="0"/>
              <a:t>vajíčko v trávě – skot (kráva) – tělo člověka – vajíčka s výkaly ven z těla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300" b="1" dirty="0" smtClean="0"/>
              <a:t>15. Uveď alespoň 2 zástupce ploštěnců.</a:t>
            </a:r>
            <a:endParaRPr lang="cs-CZ" sz="4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Ploštěnka mléčná, tasemnice bezbranná, motolice jaterní …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16. Podle čeho dostali kroužkovci název?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71462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Tělo mají složené z článků (kroužků) </a:t>
            </a:r>
            <a:endParaRPr lang="cs-CZ" sz="4800" dirty="0"/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17. Jaká je funkce opasku u žížal?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643" y="4293096"/>
            <a:ext cx="84296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Vylučují látku, kterou obalují vajíčka a vzniká pak kokon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18. Vyjmenuj 3 třídy kmene měkkýši.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71810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Plži</a:t>
            </a:r>
          </a:p>
          <a:p>
            <a:r>
              <a:rPr lang="cs-CZ" sz="4800" dirty="0" smtClean="0"/>
              <a:t>Mlži</a:t>
            </a:r>
          </a:p>
          <a:p>
            <a:r>
              <a:rPr lang="cs-CZ" sz="4800" dirty="0" smtClean="0"/>
              <a:t>Hlavonožci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19. Vyjmenuj alespoň 3 zástupce plžů.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Hlemýžď zahradní, slimáček polní, plovatka bahenní…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20. </a:t>
            </a:r>
            <a:r>
              <a:rPr lang="cs-CZ" sz="4800" b="1" dirty="0"/>
              <a:t>Vyjmenuj alespoň 3 zástupce plžů.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4640" y="2852936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Škeble rybničná</a:t>
            </a:r>
          </a:p>
          <a:p>
            <a:r>
              <a:rPr lang="cs-CZ" sz="4800" dirty="0" smtClean="0"/>
              <a:t>Velevrub malířský</a:t>
            </a:r>
          </a:p>
          <a:p>
            <a:r>
              <a:rPr lang="cs-CZ" sz="4800" dirty="0" smtClean="0"/>
              <a:t>Perlorodka …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21. </a:t>
            </a:r>
            <a:r>
              <a:rPr lang="cs-CZ" b="1" dirty="0"/>
              <a:t> </a:t>
            </a:r>
            <a:r>
              <a:rPr lang="cs-CZ" b="1" dirty="0" smtClean="0"/>
              <a:t>Uveď alespoň jednoho zástupce hlavonožců.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Chobotnice pobřežní</a:t>
            </a:r>
          </a:p>
          <a:p>
            <a:r>
              <a:rPr lang="cs-CZ" sz="4800" dirty="0" smtClean="0"/>
              <a:t>Sépie obecná</a:t>
            </a:r>
          </a:p>
          <a:p>
            <a:r>
              <a:rPr lang="cs-CZ" sz="4800" dirty="0" smtClean="0"/>
              <a:t>Krakatice…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22. </a:t>
            </a:r>
            <a:r>
              <a:rPr lang="cs-CZ" sz="4800" b="1" dirty="0"/>
              <a:t>Vyjmenuj alespoň 3 zástupce </a:t>
            </a:r>
            <a:r>
              <a:rPr lang="cs-CZ" sz="4800" b="1" dirty="0" smtClean="0"/>
              <a:t>korýšů.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6748" y="3326375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Rak říční</a:t>
            </a:r>
          </a:p>
          <a:p>
            <a:r>
              <a:rPr lang="cs-CZ" sz="4800" dirty="0" smtClean="0"/>
              <a:t>Rak poustevníček</a:t>
            </a:r>
          </a:p>
          <a:p>
            <a:r>
              <a:rPr lang="cs-CZ" sz="4800" dirty="0" smtClean="0"/>
              <a:t>Humr </a:t>
            </a:r>
          </a:p>
          <a:p>
            <a:r>
              <a:rPr lang="cs-CZ" sz="4800" dirty="0" smtClean="0"/>
              <a:t>Kraby ….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23. </a:t>
            </a:r>
            <a:r>
              <a:rPr lang="cs-CZ" b="1" dirty="0" smtClean="0"/>
              <a:t>Kolik párů nohou mají pavouci?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 smtClean="0"/>
              <a:t>4 páry nohou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24. </a:t>
            </a:r>
            <a:r>
              <a:rPr lang="cs-CZ" b="1" dirty="0" smtClean="0"/>
              <a:t>Které nemoci mohou klíšťata přenášet na člověka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92836"/>
            <a:ext cx="3744416" cy="1588698"/>
          </a:xfrm>
        </p:spPr>
        <p:txBody>
          <a:bodyPr/>
          <a:lstStyle/>
          <a:p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181533"/>
            <a:ext cx="81078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 klíšťovou encefalitidu a </a:t>
            </a:r>
            <a:endParaRPr lang="cs-CZ" sz="4800" dirty="0" smtClean="0"/>
          </a:p>
          <a:p>
            <a:r>
              <a:rPr lang="cs-CZ" sz="4800" dirty="0"/>
              <a:t> Lymskou </a:t>
            </a:r>
            <a:r>
              <a:rPr lang="cs-CZ" sz="4800" dirty="0" smtClean="0"/>
              <a:t>boreliózu</a:t>
            </a:r>
            <a:endParaRPr lang="cs-CZ" sz="4800" dirty="0">
              <a:latin typeface="Lucida Sans" pitchFamily="34" charset="0"/>
            </a:endParaRPr>
          </a:p>
        </p:txBody>
      </p:sp>
      <p:sp>
        <p:nvSpPr>
          <p:cNvPr id="14" name="Šipka doprava 13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25. Popiš vývoj hmyzu s proměnou nedokonalou.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071810"/>
            <a:ext cx="82478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Vajíčko – larva – dospělý jedinec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26. Vyjmenuj alespoň 3 zástupce rovnokřídlého hmyzu.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Kobylka zelená</a:t>
            </a:r>
          </a:p>
          <a:p>
            <a:r>
              <a:rPr lang="cs-CZ" sz="4800" dirty="0" smtClean="0"/>
              <a:t>Cvrček polní</a:t>
            </a:r>
          </a:p>
          <a:p>
            <a:r>
              <a:rPr lang="cs-CZ" sz="4800" dirty="0" smtClean="0"/>
              <a:t>Saranče luční …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27. Čím je tvořena dýchací soustava hmyzu?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Vzdušnicemi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28. Který hmyz „vyrábí“ hedvábné vlákno?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Bourec morušový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1. Buňky hub obsahují chloroplasty.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2. Penicilin byl připraven ze </a:t>
            </a:r>
            <a:r>
              <a:rPr lang="cs-CZ" sz="4800" b="1" dirty="0" err="1" smtClean="0"/>
              <a:t>štětičkovce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3. Nezmar hnědý má rozptýlenou nervovou soustavu.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4. Hermafrodit má jen jedno pohlaví ( jen spermie nebo jen vajíčka).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Kroužkovci mají žebříčkovitou nervovou soustavu.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212976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6. Pijavka lékařská patří mezi ploštěnce.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Plži mají otevřenou cévní soustavu.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086587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8. Mol šatní patří do řádu motýli.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Trubci jsou samci včely medonosné.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10. Blechy patří do řádu vši.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Veškerý text byl vytvořen autorem materiálu, </a:t>
            </a:r>
            <a:r>
              <a:rPr lang="cs-CZ" sz="2400" dirty="0" smtClean="0"/>
              <a:t>13.9. 2012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obrázky: </a:t>
            </a:r>
            <a:r>
              <a:rPr lang="cs-CZ" sz="2400" dirty="0"/>
              <a:t>Otevřená galerie Microsoft Office</a:t>
            </a:r>
            <a:r>
              <a:rPr lang="cs-CZ" sz="2400"/>
              <a:t>, </a:t>
            </a:r>
            <a:r>
              <a:rPr lang="cs-CZ" sz="2400" smtClean="0"/>
              <a:t>13.9. 2012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ysClr val="windowText" lastClr="000000"/>
      </a:dk1>
      <a:lt1>
        <a:srgbClr val="F2D498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1954</TotalTime>
  <Words>894</Words>
  <Application>Microsoft Office PowerPoint</Application>
  <PresentationFormat>Předvádění na obrazovce (4:3)</PresentationFormat>
  <Paragraphs>349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1. Které houby patří mezi jednobuněčné?</vt:lpstr>
      <vt:lpstr>2. K čemu se využívají kvasnice?</vt:lpstr>
      <vt:lpstr>3. Jak se rozmnožují kvasinky?</vt:lpstr>
      <vt:lpstr>4. Uveď příklady výskytu plísní.</vt:lpstr>
      <vt:lpstr>5. Uveď konkrétní název nějaké  plísně.</vt:lpstr>
      <vt:lpstr>6. Pojmenuj označené části houby na obrázku.</vt:lpstr>
      <vt:lpstr>7. Pomocí čeho se rozmnožují vyšší houby?</vt:lpstr>
      <vt:lpstr>8. Jak se nazývají houby na obrázcích?</vt:lpstr>
      <vt:lpstr>9. Vyjmenuj alespoň 3 jedlé houby.</vt:lpstr>
      <vt:lpstr>10. Lišejník vznikl soužitím kterých organismů?</vt:lpstr>
      <vt:lpstr>11. Uveď sladkovodního zástupce žahavců.</vt:lpstr>
      <vt:lpstr>12. Co je to atol?</vt:lpstr>
      <vt:lpstr>13. Co je to regenerace?</vt:lpstr>
      <vt:lpstr>14. Popiš životní cyklus tasemnice.</vt:lpstr>
      <vt:lpstr>15. Uveď alespoň 2 zástupce ploštěnců.</vt:lpstr>
      <vt:lpstr>16. Podle čeho dostali kroužkovci název?</vt:lpstr>
      <vt:lpstr>17. Jaká je funkce opasku u žížal?</vt:lpstr>
      <vt:lpstr>18. Vyjmenuj 3 třídy kmene měkkýši.</vt:lpstr>
      <vt:lpstr>19. Vyjmenuj alespoň 3 zástupce plžů. </vt:lpstr>
      <vt:lpstr>20. Vyjmenuj alespoň 3 zástupce plžů. </vt:lpstr>
      <vt:lpstr>21.  Uveď alespoň jednoho zástupce hlavonožců.</vt:lpstr>
      <vt:lpstr>22. Vyjmenuj alespoň 3 zástupce korýšů. </vt:lpstr>
      <vt:lpstr>23. Kolik párů nohou mají pavouci?</vt:lpstr>
      <vt:lpstr>24. Které nemoci mohou klíšťata přenášet na člověka?</vt:lpstr>
      <vt:lpstr>25. Popiš vývoj hmyzu s proměnou nedokonalou.</vt:lpstr>
      <vt:lpstr>26. Vyjmenuj alespoň 3 zástupce rovnokřídlého hmyzu.</vt:lpstr>
      <vt:lpstr>27. Čím je tvořena dýchací soustava hmyzu?</vt:lpstr>
      <vt:lpstr>28. Který hmyz „vyrábí“ hedvábné vlákno?</vt:lpstr>
      <vt:lpstr>1. Buňky hub obsahují chloroplasty.</vt:lpstr>
      <vt:lpstr>2. Penicilin byl připraven ze štětičkovce.</vt:lpstr>
      <vt:lpstr>3. Nezmar hnědý má rozptýlenou nervovou soustavu.</vt:lpstr>
      <vt:lpstr>4. Hermafrodit má jen jedno pohlaví ( jen spermie nebo jen vajíčka).</vt:lpstr>
      <vt:lpstr>5. Kroužkovci mají žebříčkovitou nervovou soustavu.</vt:lpstr>
      <vt:lpstr>6. Pijavka lékařská patří mezi ploštěnce. </vt:lpstr>
      <vt:lpstr>7. Plži mají otevřenou cévní soustavu.</vt:lpstr>
      <vt:lpstr>8. Mol šatní patří do řádu motýli.</vt:lpstr>
      <vt:lpstr>9. Trubci jsou samci včely medonosné.</vt:lpstr>
      <vt:lpstr>10. Blechy patří do řádu vši.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70</cp:revision>
  <dcterms:created xsi:type="dcterms:W3CDTF">2012-04-14T21:25:24Z</dcterms:created>
  <dcterms:modified xsi:type="dcterms:W3CDTF">2012-12-19T12:27:06Z</dcterms:modified>
</cp:coreProperties>
</file>