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256" r:id="rId2"/>
    <p:sldId id="287" r:id="rId3"/>
    <p:sldId id="259" r:id="rId4"/>
    <p:sldId id="329" r:id="rId5"/>
    <p:sldId id="330" r:id="rId6"/>
    <p:sldId id="301" r:id="rId7"/>
    <p:sldId id="288" r:id="rId8"/>
    <p:sldId id="302" r:id="rId9"/>
    <p:sldId id="289" r:id="rId10"/>
    <p:sldId id="303" r:id="rId11"/>
    <p:sldId id="290" r:id="rId12"/>
    <p:sldId id="304" r:id="rId13"/>
    <p:sldId id="291" r:id="rId14"/>
    <p:sldId id="305" r:id="rId15"/>
    <p:sldId id="292" r:id="rId16"/>
    <p:sldId id="306" r:id="rId17"/>
    <p:sldId id="293" r:id="rId18"/>
    <p:sldId id="307" r:id="rId19"/>
    <p:sldId id="294" r:id="rId20"/>
    <p:sldId id="308" r:id="rId21"/>
    <p:sldId id="295" r:id="rId22"/>
    <p:sldId id="296" r:id="rId23"/>
    <p:sldId id="297" r:id="rId24"/>
    <p:sldId id="298" r:id="rId25"/>
    <p:sldId id="299" r:id="rId26"/>
    <p:sldId id="300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327" r:id="rId46"/>
    <p:sldId id="328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hmyz - zajímavosti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722D4D-2996-4F61-B8C8-C53CD2B76B7F}" type="presOf" srcId="{D8197B8C-B260-4A16-BDF4-0947B075E274}" destId="{25B08C86-7E15-44DC-BE7F-FFB55DD49D12}" srcOrd="0" destOrd="0" presId="urn:microsoft.com/office/officeart/2005/8/layout/target3"/>
    <dgm:cxn modelId="{C8F134B9-B3C8-49D0-A90D-B559BE32E61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66260A-0558-4954-BC3A-85DD86879D44}" type="presOf" srcId="{4C35D32F-0EAB-4CD7-82EE-45574DC2A586}" destId="{890E4F0B-2866-4A3F-A3C7-2A14B1797930}" srcOrd="1" destOrd="0" presId="urn:microsoft.com/office/officeart/2005/8/layout/target3"/>
    <dgm:cxn modelId="{B0266FC3-CFD2-4C58-98CB-AF34902D349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9783FC-86C1-4D8E-BB05-3952B74FBFE9}" type="presOf" srcId="{D1D4F407-5343-4D3F-B5B9-D407B03CAEB4}" destId="{AED2198E-93D5-4001-81B4-73124B309672}" srcOrd="1" destOrd="0" presId="urn:microsoft.com/office/officeart/2005/8/layout/target3"/>
    <dgm:cxn modelId="{219C40AF-3731-4F7E-8817-EBBE8B28339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514C75-ACD7-42F3-BB49-5AE168DDB3C0}" type="presOf" srcId="{D8197B8C-B260-4A16-BDF4-0947B075E274}" destId="{5A5FFA88-C948-4069-8E93-59FA12366E83}" srcOrd="1" destOrd="0" presId="urn:microsoft.com/office/officeart/2005/8/layout/target3"/>
    <dgm:cxn modelId="{943F4A52-F1B3-435E-8936-E44F4A53EB06}" type="presOf" srcId="{B651F6E3-6281-48DB-9319-2AEAFDAE7572}" destId="{6BB5E863-4638-4E1D-BFDE-399D028AC4ED}" srcOrd="1" destOrd="0" presId="urn:microsoft.com/office/officeart/2005/8/layout/target3"/>
    <dgm:cxn modelId="{2436A07E-4BBE-41CC-9839-1E15BEEC4B2F}" type="presOf" srcId="{D1B46980-6531-4606-95E6-44980827E919}" destId="{6140AFEC-043D-4C43-A2F9-D0F5331DF3A3}" srcOrd="0" destOrd="0" presId="urn:microsoft.com/office/officeart/2005/8/layout/target3"/>
    <dgm:cxn modelId="{DE6548AF-141C-4425-BC67-A0E8309C287D}" type="presOf" srcId="{D1D4F407-5343-4D3F-B5B9-D407B03CAEB4}" destId="{D005CE8C-CC26-4C3E-AC11-E15060ECD759}" srcOrd="0" destOrd="0" presId="urn:microsoft.com/office/officeart/2005/8/layout/target3"/>
    <dgm:cxn modelId="{884FC906-A99A-4CAA-ABD3-4B77517A4F50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9958EEB-E7EF-4CC3-9C9A-0E4A2A99EB2B}" type="presParOf" srcId="{333A1088-737F-45CB-B68E-254E46348037}" destId="{F5ABB229-8D3B-4694-996A-96F23CF14429}" srcOrd="0" destOrd="0" presId="urn:microsoft.com/office/officeart/2005/8/layout/target3"/>
    <dgm:cxn modelId="{F0EDB8A1-43BB-433D-861A-0DB134C327C6}" type="presParOf" srcId="{333A1088-737F-45CB-B68E-254E46348037}" destId="{F41139FD-01EE-4571-8B17-4FB00FC51163}" srcOrd="1" destOrd="0" presId="urn:microsoft.com/office/officeart/2005/8/layout/target3"/>
    <dgm:cxn modelId="{8857F1E9-C726-43F5-A333-F84D385B3EFC}" type="presParOf" srcId="{333A1088-737F-45CB-B68E-254E46348037}" destId="{D005CE8C-CC26-4C3E-AC11-E15060ECD759}" srcOrd="2" destOrd="0" presId="urn:microsoft.com/office/officeart/2005/8/layout/target3"/>
    <dgm:cxn modelId="{EF038A6F-3730-4E7C-B33D-F824178C0F4D}" type="presParOf" srcId="{333A1088-737F-45CB-B68E-254E46348037}" destId="{2C702D82-9B77-49B7-9568-BB8EB47C3372}" srcOrd="3" destOrd="0" presId="urn:microsoft.com/office/officeart/2005/8/layout/target3"/>
    <dgm:cxn modelId="{571A40CB-8271-4B42-A585-B7E63804BC96}" type="presParOf" srcId="{333A1088-737F-45CB-B68E-254E46348037}" destId="{A52A0455-90FF-4808-ABD0-F02540D31D5A}" srcOrd="4" destOrd="0" presId="urn:microsoft.com/office/officeart/2005/8/layout/target3"/>
    <dgm:cxn modelId="{15857C22-12DA-4D97-826B-3CA917691B93}" type="presParOf" srcId="{333A1088-737F-45CB-B68E-254E46348037}" destId="{6140AFEC-043D-4C43-A2F9-D0F5331DF3A3}" srcOrd="5" destOrd="0" presId="urn:microsoft.com/office/officeart/2005/8/layout/target3"/>
    <dgm:cxn modelId="{FB724788-482B-4897-B7E4-BCDCBCCB9FBE}" type="presParOf" srcId="{333A1088-737F-45CB-B68E-254E46348037}" destId="{9358AC05-5D7D-4327-9F80-1AD486AEA664}" srcOrd="6" destOrd="0" presId="urn:microsoft.com/office/officeart/2005/8/layout/target3"/>
    <dgm:cxn modelId="{8731223A-5B74-4AEA-AA57-4B8CAF6F47B0}" type="presParOf" srcId="{333A1088-737F-45CB-B68E-254E46348037}" destId="{313FC574-E1CD-4FB4-B054-0B805CE0447D}" srcOrd="7" destOrd="0" presId="urn:microsoft.com/office/officeart/2005/8/layout/target3"/>
    <dgm:cxn modelId="{B67CD711-B477-4D5A-8683-DC4871442FCF}" type="presParOf" srcId="{333A1088-737F-45CB-B68E-254E46348037}" destId="{619D679B-A015-4ECF-8348-D1034C574F40}" srcOrd="8" destOrd="0" presId="urn:microsoft.com/office/officeart/2005/8/layout/target3"/>
    <dgm:cxn modelId="{523DA881-9534-4855-B303-6D3098787BED}" type="presParOf" srcId="{333A1088-737F-45CB-B68E-254E46348037}" destId="{322283A8-4A27-4CDA-BAE3-F381106A9174}" srcOrd="9" destOrd="0" presId="urn:microsoft.com/office/officeart/2005/8/layout/target3"/>
    <dgm:cxn modelId="{91DD14AF-4FD0-49D3-A670-EB927861A29D}" type="presParOf" srcId="{333A1088-737F-45CB-B68E-254E46348037}" destId="{FFC9F71D-1B4F-4AD9-A4A6-86ADEFC8AF5C}" srcOrd="10" destOrd="0" presId="urn:microsoft.com/office/officeart/2005/8/layout/target3"/>
    <dgm:cxn modelId="{674329DB-33D3-4FD4-8B24-C23E5494EC32}" type="presParOf" srcId="{333A1088-737F-45CB-B68E-254E46348037}" destId="{25B08C86-7E15-44DC-BE7F-FFB55DD49D12}" srcOrd="11" destOrd="0" presId="urn:microsoft.com/office/officeart/2005/8/layout/target3"/>
    <dgm:cxn modelId="{2DE9448B-3E10-417E-AB4B-6C3642C9AA7F}" type="presParOf" srcId="{333A1088-737F-45CB-B68E-254E46348037}" destId="{76644BE8-9D7C-4C09-B250-3D10AF48CBB7}" srcOrd="12" destOrd="0" presId="urn:microsoft.com/office/officeart/2005/8/layout/target3"/>
    <dgm:cxn modelId="{1C13FF9B-42F9-499F-8BE6-BFEB56A314F0}" type="presParOf" srcId="{333A1088-737F-45CB-B68E-254E46348037}" destId="{EE85B701-7295-41C0-BA7A-34D3756A2AE6}" srcOrd="13" destOrd="0" presId="urn:microsoft.com/office/officeart/2005/8/layout/target3"/>
    <dgm:cxn modelId="{1FCA42AD-7A5A-4D33-8251-D79DB8370083}" type="presParOf" srcId="{333A1088-737F-45CB-B68E-254E46348037}" destId="{8BEBB6EC-1DAA-4CAC-8A25-BC0FCBD5DBD5}" srcOrd="14" destOrd="0" presId="urn:microsoft.com/office/officeart/2005/8/layout/target3"/>
    <dgm:cxn modelId="{4C2C780E-F37E-4880-8291-B129803B7542}" type="presParOf" srcId="{333A1088-737F-45CB-B68E-254E46348037}" destId="{AED2198E-93D5-4001-81B4-73124B309672}" srcOrd="15" destOrd="0" presId="urn:microsoft.com/office/officeart/2005/8/layout/target3"/>
    <dgm:cxn modelId="{86B8CB53-E357-404A-B397-7222846A1B77}" type="presParOf" srcId="{333A1088-737F-45CB-B68E-254E46348037}" destId="{2BE915AB-18AA-4053-B92C-3BFC9ED204BB}" srcOrd="16" destOrd="0" presId="urn:microsoft.com/office/officeart/2005/8/layout/target3"/>
    <dgm:cxn modelId="{13F3473C-A93E-4C0E-89AA-E8CF8ED1C510}" type="presParOf" srcId="{333A1088-737F-45CB-B68E-254E46348037}" destId="{6BB5E863-4638-4E1D-BFDE-399D028AC4ED}" srcOrd="17" destOrd="0" presId="urn:microsoft.com/office/officeart/2005/8/layout/target3"/>
    <dgm:cxn modelId="{BB7FB9A7-A0FE-46B5-A5E1-BBFE2E08AA35}" type="presParOf" srcId="{333A1088-737F-45CB-B68E-254E46348037}" destId="{5A5FFA88-C948-4069-8E93-59FA12366E83}" srcOrd="18" destOrd="0" presId="urn:microsoft.com/office/officeart/2005/8/layout/target3"/>
    <dgm:cxn modelId="{1613B96F-E9F2-4908-8195-DFE3F6252A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VY_32_Inovace_10_Přírodopis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hmyz - zajímavosti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3A3AF-0DFA-4C1B-AFAC-CFDDB969996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5A6BA-9741-4487-A8A6-CEC95DF13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43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5A6BA-9741-4487-A8A6-CEC95DF1353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279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wmf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4953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26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může sloužit jako evokace při učení o hmyzu nebo k opakování učiva</a:t>
            </a:r>
          </a:p>
          <a:p>
            <a:r>
              <a:rPr lang="cs-CZ" dirty="0" smtClean="0"/>
              <a:t>Na tabuli se postupně promítají otázky a žáci pracující ve skupinách na ně hledají odpovědi na internetu nebo v encyklopedii</a:t>
            </a:r>
          </a:p>
          <a:p>
            <a:r>
              <a:rPr lang="cs-CZ" dirty="0" smtClean="0"/>
              <a:t>Na konci hodiny se dozví správné odpovědi a učitel zhodnotí práci ve skupinách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91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/>
              <a:t>HMYZ</a:t>
            </a:r>
          </a:p>
          <a:p>
            <a:pPr marL="0" indent="0" algn="ctr">
              <a:buNone/>
            </a:pPr>
            <a:endParaRPr lang="cs-CZ" sz="9600" dirty="0"/>
          </a:p>
        </p:txBody>
      </p:sp>
      <p:pic>
        <p:nvPicPr>
          <p:cNvPr id="1026" name="Picture 2" descr="C:\Users\08DR\AppData\Local\Microsoft\Windows\Temporary Internet Files\Content.IE5\6THNU6C7\MC9001503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12976"/>
            <a:ext cx="1783994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R\AppData\Local\Microsoft\Windows\Temporary Internet Files\Content.IE5\K9OF5WOF\MC900197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35632"/>
            <a:ext cx="2448038" cy="194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R\AppData\Local\Microsoft\Windows\Temporary Internet Files\Content.IE5\XW9M3V13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49080"/>
            <a:ext cx="2464198" cy="163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R\AppData\Local\Microsoft\Windows\Temporary Internet Files\Content.IE5\KPJTC3LQ\MC900326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1863547" cy="142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R\AppData\Local\Microsoft\Windows\Temporary Internet Files\Content.IE5\6THNU6C7\MC90043803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475" y="4437112"/>
            <a:ext cx="1740301" cy="174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R\AppData\Local\Microsoft\Windows\Temporary Internet Files\Content.IE5\42Q0Y3S9\MC90043802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191" y="116632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09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Odpovězte na otázky</a:t>
            </a:r>
            <a:br>
              <a:rPr lang="cs-CZ" dirty="0" smtClean="0"/>
            </a:br>
            <a:r>
              <a:rPr lang="cs-CZ" dirty="0" smtClean="0"/>
              <a:t> (spolupracujte ve skupinách)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1. Čím se živí včely</a:t>
            </a:r>
            <a:r>
              <a:rPr lang="cs-CZ" dirty="0" smtClean="0"/>
              <a:t>?</a:t>
            </a:r>
          </a:p>
          <a:p>
            <a:r>
              <a:rPr lang="cs-CZ" dirty="0"/>
              <a:t>2. Jak sbírají včely pyl</a:t>
            </a:r>
            <a:r>
              <a:rPr lang="cs-CZ" dirty="0" smtClean="0"/>
              <a:t>?</a:t>
            </a:r>
          </a:p>
          <a:p>
            <a:r>
              <a:rPr lang="cs-CZ" dirty="0"/>
              <a:t>3. Kolik květů navštíví jedna včela</a:t>
            </a:r>
            <a:r>
              <a:rPr lang="cs-CZ" dirty="0" smtClean="0"/>
              <a:t>?</a:t>
            </a:r>
          </a:p>
          <a:p>
            <a:r>
              <a:rPr lang="cs-CZ" dirty="0"/>
              <a:t>4. Jsou vosy škodlivé</a:t>
            </a:r>
            <a:r>
              <a:rPr lang="cs-CZ" dirty="0" smtClean="0"/>
              <a:t>?</a:t>
            </a:r>
          </a:p>
          <a:p>
            <a:r>
              <a:rPr lang="cs-CZ" dirty="0"/>
              <a:t>5. Jak škodí mšice na rostlinách</a:t>
            </a:r>
            <a:r>
              <a:rPr lang="cs-CZ" dirty="0" smtClean="0"/>
              <a:t>?</a:t>
            </a:r>
          </a:p>
          <a:p>
            <a:r>
              <a:rPr lang="cs-CZ" dirty="0"/>
              <a:t>6. Kolik křídel mají mouchy</a:t>
            </a:r>
            <a:r>
              <a:rPr lang="cs-CZ" dirty="0" smtClean="0"/>
              <a:t>?</a:t>
            </a:r>
          </a:p>
          <a:p>
            <a:r>
              <a:rPr lang="cs-CZ" dirty="0"/>
              <a:t>7. Čím se živí mouchy</a:t>
            </a:r>
            <a:r>
              <a:rPr lang="cs-CZ" dirty="0" smtClean="0"/>
              <a:t>?</a:t>
            </a:r>
          </a:p>
          <a:p>
            <a:r>
              <a:rPr lang="cs-CZ" dirty="0"/>
              <a:t>8. Jak se dorozumívají mravenci</a:t>
            </a:r>
            <a:r>
              <a:rPr lang="cs-CZ" dirty="0" smtClean="0"/>
              <a:t>?</a:t>
            </a:r>
          </a:p>
          <a:p>
            <a:r>
              <a:rPr lang="cs-CZ" dirty="0"/>
              <a:t>9. Kteří mravenci mají křídla</a:t>
            </a:r>
            <a:r>
              <a:rPr lang="cs-CZ" dirty="0" smtClean="0"/>
              <a:t>?</a:t>
            </a:r>
          </a:p>
          <a:p>
            <a:r>
              <a:rPr lang="cs-CZ" dirty="0"/>
              <a:t>10. Kolik mravenců žije v jednom mraveništi?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661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Odpovězte na otázky</a:t>
            </a:r>
            <a:br>
              <a:rPr lang="cs-CZ" dirty="0"/>
            </a:br>
            <a:r>
              <a:rPr lang="cs-CZ" dirty="0"/>
              <a:t> (spolupracujte ve skupinách)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11. Proč žijí mravenci tam, kde jsou i mšice</a:t>
            </a:r>
            <a:r>
              <a:rPr lang="cs-CZ" dirty="0" smtClean="0"/>
              <a:t>?</a:t>
            </a:r>
          </a:p>
          <a:p>
            <a:r>
              <a:rPr lang="cs-CZ" dirty="0"/>
              <a:t>12. Proč včely tančí</a:t>
            </a:r>
            <a:r>
              <a:rPr lang="cs-CZ" dirty="0" smtClean="0"/>
              <a:t>?</a:t>
            </a:r>
          </a:p>
          <a:p>
            <a:r>
              <a:rPr lang="cs-CZ" dirty="0"/>
              <a:t>13. Které nemoci přenášejí mouchy</a:t>
            </a:r>
            <a:r>
              <a:rPr lang="cs-CZ" dirty="0" smtClean="0"/>
              <a:t>?</a:t>
            </a:r>
          </a:p>
          <a:p>
            <a:r>
              <a:rPr lang="cs-CZ" dirty="0"/>
              <a:t>14</a:t>
            </a:r>
            <a:r>
              <a:rPr lang="cs-CZ" dirty="0" smtClean="0"/>
              <a:t>. Mohou </a:t>
            </a:r>
            <a:r>
              <a:rPr lang="cs-CZ" dirty="0"/>
              <a:t>komáři přenášet nemoci</a:t>
            </a:r>
            <a:r>
              <a:rPr lang="cs-CZ" dirty="0" smtClean="0"/>
              <a:t>?</a:t>
            </a:r>
          </a:p>
          <a:p>
            <a:r>
              <a:rPr lang="cs-CZ" dirty="0"/>
              <a:t>15. Jak to, že jsou motýli tak barevní</a:t>
            </a:r>
            <a:r>
              <a:rPr lang="cs-CZ" dirty="0" smtClean="0"/>
              <a:t>?</a:t>
            </a:r>
          </a:p>
          <a:p>
            <a:r>
              <a:rPr lang="cs-CZ"/>
              <a:t>16</a:t>
            </a:r>
            <a:r>
              <a:rPr lang="cs-CZ" smtClean="0"/>
              <a:t>. Proč </a:t>
            </a:r>
            <a:r>
              <a:rPr lang="cs-CZ" dirty="0"/>
              <a:t>mají motýli na křídlech skvrny</a:t>
            </a:r>
            <a:r>
              <a:rPr lang="cs-CZ" dirty="0" smtClean="0"/>
              <a:t>?</a:t>
            </a:r>
          </a:p>
          <a:p>
            <a:r>
              <a:rPr lang="cs-CZ" dirty="0"/>
              <a:t>17. Je na světě více lidí nebo hmyzu</a:t>
            </a:r>
            <a:r>
              <a:rPr lang="cs-CZ" dirty="0" smtClean="0"/>
              <a:t>?</a:t>
            </a:r>
          </a:p>
          <a:p>
            <a:r>
              <a:rPr lang="cs-CZ" dirty="0"/>
              <a:t>18. Může být blecha nebezpečná</a:t>
            </a:r>
            <a:r>
              <a:rPr lang="cs-CZ" dirty="0" smtClean="0"/>
              <a:t>?</a:t>
            </a:r>
          </a:p>
          <a:p>
            <a:r>
              <a:rPr lang="cs-CZ" dirty="0"/>
              <a:t>19. Může žít hmyz i pod vodou</a:t>
            </a:r>
            <a:r>
              <a:rPr lang="cs-CZ" dirty="0" smtClean="0"/>
              <a:t>?</a:t>
            </a:r>
          </a:p>
          <a:p>
            <a:r>
              <a:rPr lang="cs-CZ" dirty="0"/>
              <a:t>20. Mají světlušky baterky?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381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Čím se živí včely?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57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Čím se živí včely?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Rostlinnými látkami, hlavně nektarem (cukernatá tekutina v květech)</a:t>
            </a:r>
            <a:endParaRPr lang="cs-CZ" dirty="0"/>
          </a:p>
        </p:txBody>
      </p:sp>
      <p:pic>
        <p:nvPicPr>
          <p:cNvPr id="2050" name="Picture 2" descr="C:\Users\08DR\AppData\Local\Microsoft\Windows\Temporary Internet Files\Content.IE5\A46BR72E\MP9002894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80928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67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Jak sbírají včely pyl?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99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Jak sbírají včely pyl?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Včely mají chloupky a na nich se zachycují pylová zrna. Chloupky tvoří hřebínky na nožkách nebo spodní straně bříška.</a:t>
            </a:r>
            <a:endParaRPr lang="cs-CZ" dirty="0"/>
          </a:p>
        </p:txBody>
      </p:sp>
      <p:pic>
        <p:nvPicPr>
          <p:cNvPr id="3074" name="Picture 2" descr="C:\Users\08DR\AppData\Local\Microsoft\Windows\Temporary Internet Files\Content.IE5\XW9M3V13\MP9004486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992"/>
            <a:ext cx="258854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R\AppData\Local\Microsoft\Windows\Temporary Internet Files\Content.IE5\A46BR72E\MC9004156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461" y="3925910"/>
            <a:ext cx="3677097" cy="202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76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 Kolik květů navštíví jedna včela?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10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Kolik květů navštíví jedna včela?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každém letu navštíví včela asi 1 000 květů. Během jednoho dne asi 10 000 květů.</a:t>
            </a:r>
            <a:endParaRPr lang="cs-CZ" dirty="0"/>
          </a:p>
        </p:txBody>
      </p:sp>
      <p:pic>
        <p:nvPicPr>
          <p:cNvPr id="4098" name="Picture 2" descr="C:\Users\08DR\AppData\Local\Microsoft\Windows\Temporary Internet Files\Content.IE5\K9OF5WOF\MC900299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80" y="3268401"/>
            <a:ext cx="2328288" cy="235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79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4. Jsou vosy škodlivé?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87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Jsou vosy škodlivé?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se vos bojí, ale vosy jsou velmi užitečné. Loví jiný škodlivý hmyz nebo larvy. Vosy si staví hnízda z rozžvýkaného dřeva.</a:t>
            </a:r>
            <a:endParaRPr lang="cs-CZ" dirty="0"/>
          </a:p>
        </p:txBody>
      </p:sp>
      <p:pic>
        <p:nvPicPr>
          <p:cNvPr id="5122" name="Picture 2" descr="C:\Users\08DR\AppData\Local\Microsoft\Windows\Temporary Internet Files\Content.IE5\A46BR72E\MC9004380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5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08DR\AppData\Local\Microsoft\Windows\Temporary Internet Files\Content.IE5\A46BR72E\MP9004072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1221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27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5. Jak škodí </a:t>
            </a:r>
            <a:r>
              <a:rPr lang="cs-CZ" dirty="0" smtClean="0"/>
              <a:t>mšice na rostlinách?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90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Jak škodí mšice na rostlinách?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Mšice mají bodavě sací ústrojí a sají mízu rostlin. Navíc přenášejí choroby rostlin tím, že </a:t>
            </a:r>
            <a:r>
              <a:rPr lang="cs-CZ" dirty="0" err="1" smtClean="0"/>
              <a:t>přelétavají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R\AppData\Local\Microsoft\Windows\Temporary Internet Files\Content.IE5\6THNU6C7\MC900423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03492"/>
            <a:ext cx="1711325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Popis obrázku chyb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5428"/>
            <a:ext cx="245745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89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6. Kolik křídel mají mouchy?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2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Kolik křídel mají mouchy?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Mouchy mají pouze 1 pár křídel tzn. 2křídla. Druhý pár křídel zakrněl a změnil se ve stabilizátor a čidlo. Proto je těžké mouchu chytit.</a:t>
            </a:r>
            <a:endParaRPr lang="cs-CZ" dirty="0"/>
          </a:p>
        </p:txBody>
      </p:sp>
      <p:pic>
        <p:nvPicPr>
          <p:cNvPr id="7170" name="Picture 2" descr="C:\Users\08DR\AppData\Local\Microsoft\Windows\Temporary Internet Files\Content.IE5\42Q0Y3S9\MC900346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87431"/>
            <a:ext cx="1830629" cy="1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DR\AppData\Local\Microsoft\Windows\Temporary Internet Files\Content.IE5\KPJTC3LQ\MC9002958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0968"/>
            <a:ext cx="2162269" cy="251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72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7. Čím se živí mouchy?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6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Čím se živí mouchy?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Nasávají tekutou potravu. Obvykle sednou na jídlo a ohledávají jeho povrch sosákem nebo usedají na výkaly. Do trusu kladou také vajíčka a larvy much se pak trusem živí.</a:t>
            </a:r>
            <a:endParaRPr lang="cs-CZ" dirty="0"/>
          </a:p>
        </p:txBody>
      </p:sp>
      <p:pic>
        <p:nvPicPr>
          <p:cNvPr id="8194" name="Picture 2" descr="C:\Users\08DR\AppData\Local\Microsoft\Windows\Temporary Internet Files\Content.IE5\42Q0Y3S9\MP9004069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17032"/>
            <a:ext cx="3744416" cy="249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09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8. Jak se dorozumívají mravenci?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700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Jak se dorozumívají mravenci?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dorozumívání se dotýkají tykadly a tím si sdělují vše potřebné. Na dálku se dorozumívají feromony – chemickými látkami.</a:t>
            </a:r>
            <a:endParaRPr lang="cs-CZ" dirty="0"/>
          </a:p>
        </p:txBody>
      </p:sp>
      <p:pic>
        <p:nvPicPr>
          <p:cNvPr id="1026" name="Picture 2" descr="C:\Users\08DR\AppData\Local\Microsoft\Windows\Temporary Internet Files\Content.IE5\KPJTC3LQ\MC900346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300" y="3945179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R\AppData\Local\Microsoft\Windows\Temporary Internet Files\Content.IE5\42Q0Y3S9\MC900233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2766"/>
            <a:ext cx="1339913" cy="186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43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9. Kteří mravenci mají křídla?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52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Kteří mravenci mají křídla?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Dělnice žádná křídla nemají. Samičky a samečkové mají před spářením 2 páry křídel. Po rojení přistanou, samičky ztrácejí křídla a samečkové po spáření hynou.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75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10. Kolik mravenců žije v jednom mraveništi?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72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10. Kolik mravenců žije v jednom mraveništi?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kolonii může žít až 7 milionů dělnic. Může jich být ale jen pár tisíc.</a:t>
            </a:r>
            <a:endParaRPr lang="cs-CZ" dirty="0"/>
          </a:p>
        </p:txBody>
      </p:sp>
      <p:pic>
        <p:nvPicPr>
          <p:cNvPr id="2050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567" y="3429000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423" y="4097579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624" y="4245334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252" y="2678189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84563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765" y="2767955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966" y="4858978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441" y="4837207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212" y="3522574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671" y="4414449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129937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224" y="321297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209" y="2987788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882" y="2374668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341" y="535338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14449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311" y="836712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5154" y="856261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97" y="3000806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08DR\AppData\Local\Microsoft\Windows\Temporary Internet Files\Content.IE5\KPJTC3LQ\MC9003468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86200"/>
            <a:ext cx="1836115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90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11. Proč žijí mravenci </a:t>
            </a:r>
            <a:r>
              <a:rPr lang="cs-CZ" dirty="0" smtClean="0"/>
              <a:t>tam, kde jsou i mšice?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91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11</a:t>
            </a:r>
            <a:r>
              <a:rPr lang="cs-CZ" dirty="0"/>
              <a:t>. Proč žijí mravenci tam, kde jsou i </a:t>
            </a:r>
            <a:r>
              <a:rPr lang="cs-CZ" dirty="0" smtClean="0"/>
              <a:t>mšice?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Mravenci žijí s mšicemi v </a:t>
            </a:r>
            <a:r>
              <a:rPr lang="cs-CZ" dirty="0" err="1" smtClean="0"/>
              <a:t>symbioze</a:t>
            </a:r>
            <a:r>
              <a:rPr lang="cs-CZ" dirty="0" smtClean="0"/>
              <a:t>. Mšice mají sladké výkaly tzv. medovici, kterou mravenci lížou. Někteří mravenci ,,své“ mšice chrání a odnášejí je na místa, kde se jim daří.</a:t>
            </a:r>
            <a:endParaRPr lang="cs-CZ" dirty="0"/>
          </a:p>
        </p:txBody>
      </p:sp>
      <p:pic>
        <p:nvPicPr>
          <p:cNvPr id="3074" name="Picture 2" descr="C:\Users\08DR\AppData\Local\Microsoft\Windows\Temporary Internet Files\Content.IE5\11BP43NX\MP9004465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3464673" cy="267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74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12. Proč včely tančí?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56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Proč včely tančí?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včela objeví vydatný zdroj energie, chce to sdělit ostatním včelám v úlu. Svým pohybem a pohybem zadečku naznačí, kde je zdroj potravy a jak je to daleko.</a:t>
            </a:r>
            <a:endParaRPr lang="cs-CZ" dirty="0"/>
          </a:p>
        </p:txBody>
      </p:sp>
      <p:pic>
        <p:nvPicPr>
          <p:cNvPr id="4098" name="Picture 2" descr="C:\Users\08DR\AppData\Local\Microsoft\Windows\Temporary Internet Files\Content.IE5\6THNU6C7\MP900316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05064"/>
            <a:ext cx="1618254" cy="243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3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13. Které nemoci přenášejí mouchy?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0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13. Které nemoci přenášejí mouchy?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Naše masařky přenášejí zárodky chorob z trusu. Člověk pak může mít zažívací problémy a průjmy. Bodalky v Africe (TSE-TSE) přenášejí spavou nemoc. Každý rok zemře na tuto nemoc asi 40 000 lidí.</a:t>
            </a:r>
            <a:endParaRPr lang="cs-CZ" dirty="0"/>
          </a:p>
        </p:txBody>
      </p:sp>
      <p:pic>
        <p:nvPicPr>
          <p:cNvPr id="5122" name="Picture 2" descr="C:\Users\08DR\AppData\Local\Microsoft\Windows\Temporary Internet Files\Content.IE5\KPJTC3LQ\MC900346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85184"/>
            <a:ext cx="1830629" cy="1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R\AppData\Local\Microsoft\Windows\Temporary Internet Files\Content.IE5\KPJTC3LQ\MC900412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461" y="4136792"/>
            <a:ext cx="3155784" cy="189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R\AppData\Local\Microsoft\Windows\Temporary Internet Files\Content.IE5\11BP43NX\MC9004349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151" y="4150801"/>
            <a:ext cx="1971675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60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14.Mohou komáři přenášet nemoci?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6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14.Mohou komáři přenášet nemoci?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Komár rodu ANOPHELES  přenáší malárii. </a:t>
            </a:r>
            <a:endParaRPr lang="cs-CZ" dirty="0"/>
          </a:p>
        </p:txBody>
      </p:sp>
      <p:pic>
        <p:nvPicPr>
          <p:cNvPr id="9218" name="Picture 2" descr="C:\Users\08DR\AppData\Local\Microsoft\Windows\Temporary Internet Files\Content.IE5\XW9M3V13\MC900346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683" y="2942082"/>
            <a:ext cx="1862633" cy="97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05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15. Jak to, že jsou motýli tak barevní?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77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15. Jak to, že jsou motýli tak barevní?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Křídla motýlů jsou pokryta šupinkami. Tyto šupinky obsahují barviva, která způsobují krásné vzory. Kromě toho se na šupinkách láme světlo a tak vzniká kovový lesk.</a:t>
            </a:r>
            <a:endParaRPr lang="cs-CZ" dirty="0"/>
          </a:p>
        </p:txBody>
      </p:sp>
      <p:pic>
        <p:nvPicPr>
          <p:cNvPr id="6146" name="Picture 2" descr="C:\Users\08DR\AppData\Local\Microsoft\Windows\Temporary Internet Files\Content.IE5\XW9M3V13\MP9004448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99419"/>
            <a:ext cx="2229572" cy="288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R\AppData\Local\Microsoft\Windows\Temporary Internet Files\Content.IE5\KPJTC3LQ\MP900448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861048"/>
            <a:ext cx="3131840" cy="196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R\AppData\Local\Microsoft\Windows\Temporary Internet Files\Content.IE5\KPJTC3LQ\MP90018063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02059"/>
            <a:ext cx="2869913" cy="18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R\AppData\Local\Microsoft\Windows\Temporary Internet Files\Content.IE5\XW9M3V13\MP9004448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36859"/>
            <a:ext cx="1951112" cy="150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694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16.Proč mají motýli na křídlech skvrny?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30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16.Proč mají motýli na křídlech skvrny?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ochranné zbarvení </a:t>
            </a:r>
            <a:r>
              <a:rPr lang="cs-CZ" dirty="0" err="1" smtClean="0"/>
              <a:t>tzv.mimikry</a:t>
            </a:r>
            <a:r>
              <a:rPr lang="cs-CZ" dirty="0" smtClean="0"/>
              <a:t>. Při roztažení křídel se objeví třeba oči a zastraší i dravého ptáka.</a:t>
            </a:r>
            <a:endParaRPr lang="cs-CZ" dirty="0"/>
          </a:p>
        </p:txBody>
      </p:sp>
      <p:pic>
        <p:nvPicPr>
          <p:cNvPr id="7170" name="Picture 2" descr="C:\Users\08DR\AppData\Local\Microsoft\Windows\Temporary Internet Files\Content.IE5\6THNU6C7\MP9004448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52936"/>
            <a:ext cx="4680520" cy="361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54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17. Je na světě více lidí nebo hmyzu?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03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17. Je na světě více lidí nebo hmyzu?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každého člověka připadá asi 250 milionů hmyzích jedinců.</a:t>
            </a:r>
            <a:endParaRPr lang="cs-CZ" dirty="0"/>
          </a:p>
        </p:txBody>
      </p:sp>
      <p:pic>
        <p:nvPicPr>
          <p:cNvPr id="8194" name="Picture 2" descr="C:\Users\08DR\AppData\Local\Microsoft\Windows\Temporary Internet Files\Content.IE5\KQ1L08WT\MP9003137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86104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R\AppData\Local\Microsoft\Windows\Temporary Internet Files\Content.IE5\KPJTC3LQ\MP9003137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08DR\AppData\Local\Microsoft\Windows\Temporary Internet Files\Content.IE5\11BP43NX\MP9004395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25144"/>
            <a:ext cx="1108813" cy="143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53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18. Může být blecha nebezpečná?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43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18. Může být blecha nebezpečná?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Blechy byly přenašeči moru.</a:t>
            </a:r>
            <a:endParaRPr lang="cs-CZ" dirty="0"/>
          </a:p>
        </p:txBody>
      </p:sp>
      <p:pic>
        <p:nvPicPr>
          <p:cNvPr id="3074" name="Picture 2" descr="C:\Users\08DR\AppData\Local\Microsoft\Windows\Temporary Internet Files\Content.IE5\11BP43NX\MC900052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859" y="2803093"/>
            <a:ext cx="1802282" cy="125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03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19. Může žít hmyz i pod vodou?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31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19. Může žít hmyz i pod vodou?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Ano. Například potápník vroubený nebo vodomil – dýchají zadečkem vzdušný kyslík. Pod vodou žijí i larvy některých druhů hmyzu – larvy vážek (nymfy), jepic (larvy žijí ve vodě i několik let).</a:t>
            </a:r>
            <a:endParaRPr lang="cs-CZ" dirty="0"/>
          </a:p>
        </p:txBody>
      </p:sp>
      <p:pic>
        <p:nvPicPr>
          <p:cNvPr id="5122" name="Picture 2" descr="C:\Users\08DR\AppData\Local\Microsoft\Windows\Temporary Internet Files\Content.IE5\6THNU6C7\MP900406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02828"/>
            <a:ext cx="252028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R\AppData\Local\Microsoft\Windows\Temporary Internet Files\Content.IE5\KPJTC3LQ\MC9000525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92163"/>
            <a:ext cx="1243584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R\AppData\Local\Microsoft\Windows\Temporary Internet Files\Content.IE5\A46BR72E\MC9000525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02941"/>
            <a:ext cx="788213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69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20. Mají světlušky baterky?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75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20. Mají světlušky baterky?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Ne. Světlušky mají svítící orgán na konci zadečku. Svítící látku – luciferin – produkují v době páření (červen, červenec)</a:t>
            </a:r>
            <a:endParaRPr lang="cs-CZ" dirty="0"/>
          </a:p>
        </p:txBody>
      </p:sp>
      <p:pic>
        <p:nvPicPr>
          <p:cNvPr id="4100" name="Picture 4" descr="C:\Users\08DR\AppData\Local\Microsoft\Windows\Temporary Internet Files\Content.IE5\6THNU6C7\MC9004345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89040"/>
            <a:ext cx="19621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46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Text vytvořila </a:t>
            </a:r>
            <a:r>
              <a:rPr lang="cs-CZ" smtClean="0"/>
              <a:t>autorka materiálu 12.6.2012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obr: </a:t>
            </a:r>
            <a:r>
              <a:rPr lang="cs-CZ" dirty="0"/>
              <a:t>Otevřená galerie Microsoft Office, </a:t>
            </a:r>
            <a:r>
              <a:rPr lang="cs-CZ" dirty="0" smtClean="0"/>
              <a:t>12.6.2012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50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1024</Words>
  <Application>Microsoft Office PowerPoint</Application>
  <PresentationFormat>Předvádění na obrazovce (4:3)</PresentationFormat>
  <Paragraphs>98</Paragraphs>
  <Slides>46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sady Office</vt:lpstr>
      <vt:lpstr>Prezentace aplikace PowerPoint</vt:lpstr>
      <vt:lpstr>anotace</vt:lpstr>
      <vt:lpstr>Prezentace aplikace PowerPoint</vt:lpstr>
      <vt:lpstr>Odpovězte na otázky  (spolupracujte ve skupinách)</vt:lpstr>
      <vt:lpstr>Odpovězte na otázky  (spolupracujte ve skupinách)</vt:lpstr>
      <vt:lpstr>1. Čím se živí včely?</vt:lpstr>
      <vt:lpstr>1. Čím se živí včely?</vt:lpstr>
      <vt:lpstr>2. Jak sbírají včely pyl?</vt:lpstr>
      <vt:lpstr>2. Jak sbírají včely pyl?</vt:lpstr>
      <vt:lpstr>3. Kolik květů navštíví jedna včela?</vt:lpstr>
      <vt:lpstr>3. Kolik květů navštíví jedna včela?</vt:lpstr>
      <vt:lpstr>4. Jsou vosy škodlivé?</vt:lpstr>
      <vt:lpstr>4. Jsou vosy škodlivé?</vt:lpstr>
      <vt:lpstr>5. Jak škodí mšice na rostlinách?</vt:lpstr>
      <vt:lpstr>5. Jak škodí mšice na rostlinách?</vt:lpstr>
      <vt:lpstr>6. Kolik křídel mají mouchy?</vt:lpstr>
      <vt:lpstr>6. Kolik křídel mají mouchy?</vt:lpstr>
      <vt:lpstr>7. Čím se živí mouchy?</vt:lpstr>
      <vt:lpstr>7. Čím se živí mouchy?</vt:lpstr>
      <vt:lpstr>8. Jak se dorozumívají mravenci?</vt:lpstr>
      <vt:lpstr>8. Jak se dorozumívají mravenci?</vt:lpstr>
      <vt:lpstr>9. Kteří mravenci mají křídla?</vt:lpstr>
      <vt:lpstr>9. Kteří mravenci mají křídla?</vt:lpstr>
      <vt:lpstr>10. Kolik mravenců žije v jednom mraveništi?</vt:lpstr>
      <vt:lpstr>10. Kolik mravenců žije v jednom mraveništi?</vt:lpstr>
      <vt:lpstr>11. Proč žijí mravenci tam, kde jsou i mšice?</vt:lpstr>
      <vt:lpstr>11. Proč žijí mravenci tam, kde jsou i mšice?</vt:lpstr>
      <vt:lpstr>12. Proč včely tančí?</vt:lpstr>
      <vt:lpstr>12. Proč včely tančí?</vt:lpstr>
      <vt:lpstr>13. Které nemoci přenášejí mouchy?</vt:lpstr>
      <vt:lpstr>13. Které nemoci přenášejí mouchy?</vt:lpstr>
      <vt:lpstr>14.Mohou komáři přenášet nemoci?</vt:lpstr>
      <vt:lpstr>14.Mohou komáři přenášet nemoci?</vt:lpstr>
      <vt:lpstr>15. Jak to, že jsou motýli tak barevní?</vt:lpstr>
      <vt:lpstr>15. Jak to, že jsou motýli tak barevní?</vt:lpstr>
      <vt:lpstr>16.Proč mají motýli na křídlech skvrny?</vt:lpstr>
      <vt:lpstr>16.Proč mají motýli na křídlech skvrny?</vt:lpstr>
      <vt:lpstr>17. Je na světě více lidí nebo hmyzu?</vt:lpstr>
      <vt:lpstr>17. Je na světě více lidí nebo hmyzu?</vt:lpstr>
      <vt:lpstr>18. Může být blecha nebezpečná?</vt:lpstr>
      <vt:lpstr>18. Může být blecha nebezpečná?</vt:lpstr>
      <vt:lpstr>19. Může žít hmyz i pod vodou?</vt:lpstr>
      <vt:lpstr>19. Může žít hmyz i pod vodou?</vt:lpstr>
      <vt:lpstr>20. Mají světlušky baterky?</vt:lpstr>
      <vt:lpstr>20. Mají světlušky baterky?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37</cp:revision>
  <dcterms:created xsi:type="dcterms:W3CDTF">2012-02-06T20:51:09Z</dcterms:created>
  <dcterms:modified xsi:type="dcterms:W3CDTF">2012-12-19T14:08:43Z</dcterms:modified>
</cp:coreProperties>
</file>