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0"/>
  </p:notesMasterIdLst>
  <p:sldIdLst>
    <p:sldId id="256" r:id="rId2"/>
    <p:sldId id="258" r:id="rId3"/>
    <p:sldId id="264" r:id="rId4"/>
    <p:sldId id="266" r:id="rId5"/>
    <p:sldId id="268" r:id="rId6"/>
    <p:sldId id="269" r:id="rId7"/>
    <p:sldId id="27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NÁZEV:VY_32_INOVACE_11_Přírodopis 6.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</a:t>
          </a:r>
          <a:r>
            <a:rPr lang="cs-CZ" sz="2000" smtClean="0"/>
            <a:t>Dolní </a:t>
          </a:r>
          <a:r>
            <a:rPr lang="cs-CZ" sz="2000" smtClean="0"/>
            <a:t>Benešov, </a:t>
          </a:r>
          <a:r>
            <a:rPr lang="cs-CZ" sz="2000" dirty="0" smtClean="0"/>
            <a:t>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Silvie Krupová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Buněčné organely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789" y="0"/>
          <a:ext cx="740491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</a:t>
          </a:r>
          <a:r>
            <a:rPr lang="cs-CZ" sz="2000" kern="1200" smtClean="0"/>
            <a:t>Dolní </a:t>
          </a:r>
          <a:r>
            <a:rPr lang="cs-CZ" sz="2000" kern="1200" smtClean="0"/>
            <a:t>Benešov, </a:t>
          </a:r>
          <a:r>
            <a:rPr lang="cs-CZ" sz="2000" kern="1200" dirty="0" smtClean="0"/>
            <a:t>příspěvková organizace</a:t>
          </a:r>
          <a:endParaRPr lang="cs-CZ" sz="2000" kern="1200" dirty="0"/>
        </a:p>
      </dsp:txBody>
      <dsp:txXfrm>
        <a:off x="1255789" y="0"/>
        <a:ext cx="740491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740491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Silvie Krupová</a:t>
          </a:r>
          <a:endParaRPr lang="cs-CZ" sz="2000" kern="1200" dirty="0"/>
        </a:p>
      </dsp:txBody>
      <dsp:txXfrm>
        <a:off x="1273857" y="407634"/>
        <a:ext cx="740491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740491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NÁZEV:VY_32_INOVACE_11_Přírodopis 6. ročník</a:t>
          </a:r>
          <a:endParaRPr lang="cs-CZ" sz="2000" kern="1200" dirty="0"/>
        </a:p>
      </dsp:txBody>
      <dsp:txXfrm>
        <a:off x="1273857" y="815268"/>
        <a:ext cx="740491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17209" y="1224137"/>
          <a:ext cx="740491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Buněčné organely</a:t>
          </a:r>
          <a:endParaRPr lang="cs-CZ" sz="2000" kern="1200" dirty="0"/>
        </a:p>
      </dsp:txBody>
      <dsp:txXfrm>
        <a:off x="1217209" y="1224137"/>
        <a:ext cx="740491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740491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CZ.1.07/1.4.00/21.1262</a:t>
          </a:r>
          <a:endParaRPr lang="cs-CZ" sz="2000" kern="1200" dirty="0"/>
        </a:p>
      </dsp:txBody>
      <dsp:txXfrm>
        <a:off x="1273857" y="1630536"/>
        <a:ext cx="740491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197B35-209D-42B9-BD33-481CB6E73284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7E629-3EBF-4242-8D46-E9D4F27CF7E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7265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18.12.2012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58943719"/>
              </p:ext>
            </p:extLst>
          </p:nvPr>
        </p:nvGraphicFramePr>
        <p:xfrm>
          <a:off x="179512" y="908720"/>
          <a:ext cx="8678768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seznamuje žáky se základními informacemi o rostlinné a živočišné buňce.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Na konci prezentace je úkol pro žáky k zopakování učiva.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67572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Buňka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Základní stavební a funkční jednotka organismu. 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127322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1052736"/>
          </a:xfrm>
        </p:spPr>
        <p:txBody>
          <a:bodyPr>
            <a:normAutofit/>
          </a:bodyPr>
          <a:lstStyle/>
          <a:p>
            <a:r>
              <a:rPr lang="cs-CZ" dirty="0" smtClean="0"/>
              <a:t>Rostlinná				živočišná</a:t>
            </a:r>
            <a:br>
              <a:rPr lang="cs-CZ" dirty="0" smtClean="0"/>
            </a:br>
            <a:r>
              <a:rPr lang="cs-CZ" dirty="0" smtClean="0"/>
              <a:t>buňka					buňka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/>
          </a:p>
        </p:txBody>
      </p:sp>
      <p:cxnSp>
        <p:nvCxnSpPr>
          <p:cNvPr id="10" name="Přímá spojnice 9"/>
          <p:cNvCxnSpPr/>
          <p:nvPr/>
        </p:nvCxnSpPr>
        <p:spPr>
          <a:xfrm flipV="1">
            <a:off x="2785410" y="2852936"/>
            <a:ext cx="756084" cy="16031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77" y="1482040"/>
            <a:ext cx="8499936" cy="4765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7" name="Přímá spojnice 16"/>
          <p:cNvCxnSpPr/>
          <p:nvPr/>
        </p:nvCxnSpPr>
        <p:spPr>
          <a:xfrm>
            <a:off x="2763792" y="3493350"/>
            <a:ext cx="7200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932040" y="3493350"/>
            <a:ext cx="1168896" cy="40936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3630270" y="3135727"/>
            <a:ext cx="14625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jádro</a:t>
            </a:r>
            <a:endParaRPr lang="cs-CZ" sz="3200" dirty="0"/>
          </a:p>
        </p:txBody>
      </p:sp>
      <p:cxnSp>
        <p:nvCxnSpPr>
          <p:cNvPr id="24" name="Přímá spojnice 23"/>
          <p:cNvCxnSpPr/>
          <p:nvPr/>
        </p:nvCxnSpPr>
        <p:spPr>
          <a:xfrm flipV="1">
            <a:off x="5599071" y="2564904"/>
            <a:ext cx="622231" cy="9001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2267744" y="2168476"/>
            <a:ext cx="623141" cy="3964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2940449" y="2272516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mitochondrie</a:t>
            </a:r>
            <a:endParaRPr lang="cs-CZ" sz="3200" dirty="0"/>
          </a:p>
        </p:txBody>
      </p:sp>
      <p:cxnSp>
        <p:nvCxnSpPr>
          <p:cNvPr id="31" name="Přímá spojnice 30"/>
          <p:cNvCxnSpPr/>
          <p:nvPr/>
        </p:nvCxnSpPr>
        <p:spPr>
          <a:xfrm flipV="1">
            <a:off x="2267744" y="1482040"/>
            <a:ext cx="672705" cy="4165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5463823" y="1482040"/>
            <a:ext cx="720080" cy="47002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H="1">
            <a:off x="1043608" y="5589240"/>
            <a:ext cx="144016" cy="6609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5305845" y="4186775"/>
            <a:ext cx="1478485" cy="17832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2267744" y="4186775"/>
            <a:ext cx="108012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199710" y="6247420"/>
            <a:ext cx="23358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chloroplast</a:t>
            </a:r>
            <a:endParaRPr lang="cs-CZ" sz="32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3371407" y="3852337"/>
            <a:ext cx="19344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ribozomy</a:t>
            </a:r>
            <a:endParaRPr lang="cs-CZ" sz="3200" dirty="0"/>
          </a:p>
        </p:txBody>
      </p:sp>
      <p:cxnSp>
        <p:nvCxnSpPr>
          <p:cNvPr id="50" name="Přímá spojnice 49"/>
          <p:cNvCxnSpPr/>
          <p:nvPr/>
        </p:nvCxnSpPr>
        <p:spPr>
          <a:xfrm>
            <a:off x="5599071" y="5301208"/>
            <a:ext cx="52736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2854934" y="5445224"/>
            <a:ext cx="51647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ovéPole 51"/>
          <p:cNvSpPr txBox="1"/>
          <p:nvPr/>
        </p:nvSpPr>
        <p:spPr>
          <a:xfrm>
            <a:off x="3268693" y="4762599"/>
            <a:ext cx="26090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p</a:t>
            </a:r>
            <a:r>
              <a:rPr lang="cs-CZ" sz="3200" dirty="0" smtClean="0"/>
              <a:t>lazmatická membrána</a:t>
            </a:r>
            <a:endParaRPr lang="cs-CZ" sz="3200" dirty="0"/>
          </a:p>
        </p:txBody>
      </p:sp>
      <p:sp>
        <p:nvSpPr>
          <p:cNvPr id="60" name="TextovéPole 59"/>
          <p:cNvSpPr txBox="1"/>
          <p:nvPr/>
        </p:nvSpPr>
        <p:spPr>
          <a:xfrm>
            <a:off x="3055884" y="1052736"/>
            <a:ext cx="2433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cytoplazma</a:t>
            </a:r>
            <a:endParaRPr lang="cs-CZ" sz="3200" dirty="0"/>
          </a:p>
        </p:txBody>
      </p:sp>
      <p:cxnSp>
        <p:nvCxnSpPr>
          <p:cNvPr id="67" name="Přímá spojnice 66"/>
          <p:cNvCxnSpPr/>
          <p:nvPr/>
        </p:nvCxnSpPr>
        <p:spPr>
          <a:xfrm>
            <a:off x="2720125" y="5976184"/>
            <a:ext cx="651282" cy="3304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ovéPole 68"/>
          <p:cNvSpPr txBox="1"/>
          <p:nvPr/>
        </p:nvSpPr>
        <p:spPr>
          <a:xfrm>
            <a:off x="3317293" y="6171698"/>
            <a:ext cx="37431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</a:t>
            </a:r>
            <a:r>
              <a:rPr lang="cs-CZ" sz="3200" dirty="0" smtClean="0"/>
              <a:t>uněčná stěna</a:t>
            </a:r>
            <a:endParaRPr lang="cs-CZ" sz="3200" dirty="0"/>
          </a:p>
        </p:txBody>
      </p:sp>
      <p:sp>
        <p:nvSpPr>
          <p:cNvPr id="4097" name="TextovéPole 4096"/>
          <p:cNvSpPr txBox="1"/>
          <p:nvPr/>
        </p:nvSpPr>
        <p:spPr>
          <a:xfrm>
            <a:off x="7812360" y="573325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cxnSp>
        <p:nvCxnSpPr>
          <p:cNvPr id="26" name="Přímá spojnice 25"/>
          <p:cNvCxnSpPr/>
          <p:nvPr/>
        </p:nvCxnSpPr>
        <p:spPr>
          <a:xfrm>
            <a:off x="827584" y="1637511"/>
            <a:ext cx="576064" cy="7302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102151" y="1053967"/>
            <a:ext cx="24334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vakuola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83254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114"/>
          </a:xfrm>
        </p:spPr>
        <p:txBody>
          <a:bodyPr/>
          <a:lstStyle/>
          <a:p>
            <a:r>
              <a:rPr lang="cs-CZ" dirty="0" smtClean="0"/>
              <a:t>Buněčné organely – části buněk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412776"/>
            <a:ext cx="8784976" cy="5184576"/>
          </a:xfrm>
        </p:spPr>
        <p:txBody>
          <a:bodyPr>
            <a:noAutofit/>
          </a:bodyPr>
          <a:lstStyle/>
          <a:p>
            <a:r>
              <a:rPr lang="cs-CZ" sz="2800" b="1" dirty="0" smtClean="0"/>
              <a:t>Jádro-</a:t>
            </a:r>
            <a:r>
              <a:rPr lang="cs-CZ" sz="2800" dirty="0" smtClean="0"/>
              <a:t> řídí buňku</a:t>
            </a:r>
          </a:p>
          <a:p>
            <a:r>
              <a:rPr lang="cs-CZ" sz="2800" b="1" dirty="0" smtClean="0"/>
              <a:t>Buněčná stěna- </a:t>
            </a:r>
            <a:r>
              <a:rPr lang="cs-CZ" sz="2800" dirty="0" smtClean="0"/>
              <a:t>udržuje tvar</a:t>
            </a:r>
          </a:p>
          <a:p>
            <a:r>
              <a:rPr lang="cs-CZ" sz="2800" b="1" dirty="0" smtClean="0"/>
              <a:t>Plazmatická membrána-</a:t>
            </a:r>
            <a:r>
              <a:rPr lang="cs-CZ" sz="2800" dirty="0" smtClean="0"/>
              <a:t> chrání buňku, je 						polopropustná</a:t>
            </a:r>
          </a:p>
          <a:p>
            <a:r>
              <a:rPr lang="cs-CZ" sz="2800" b="1" dirty="0" smtClean="0"/>
              <a:t>Cytoplazma- </a:t>
            </a:r>
            <a:r>
              <a:rPr lang="cs-CZ" sz="2800" dirty="0" smtClean="0"/>
              <a:t>vyplňuje obsah buňky</a:t>
            </a:r>
          </a:p>
          <a:p>
            <a:r>
              <a:rPr lang="cs-CZ" sz="2800" b="1" dirty="0" smtClean="0"/>
              <a:t>Mitochondrie- </a:t>
            </a:r>
            <a:r>
              <a:rPr lang="cs-CZ" sz="2800" dirty="0" smtClean="0"/>
              <a:t>slouží k přeměně energie, 					dýchání</a:t>
            </a:r>
          </a:p>
          <a:p>
            <a:r>
              <a:rPr lang="cs-CZ" sz="2800" b="1" dirty="0" smtClean="0"/>
              <a:t>Vakuola- </a:t>
            </a:r>
            <a:r>
              <a:rPr lang="cs-CZ" sz="2800" dirty="0" smtClean="0"/>
              <a:t>shromažďuje buněčnou šťávu</a:t>
            </a:r>
          </a:p>
          <a:p>
            <a:r>
              <a:rPr lang="cs-CZ" sz="2800" b="1" dirty="0" smtClean="0"/>
              <a:t>Chloroplasty-</a:t>
            </a:r>
            <a:r>
              <a:rPr lang="cs-CZ" sz="2800" dirty="0" smtClean="0"/>
              <a:t> obsahují zelené barvivo (chlorofyl)</a:t>
            </a:r>
          </a:p>
          <a:p>
            <a:r>
              <a:rPr lang="cs-CZ" sz="2800" b="1" dirty="0" smtClean="0"/>
              <a:t>Ribozomy-</a:t>
            </a:r>
            <a:r>
              <a:rPr lang="cs-CZ" sz="2800" dirty="0" smtClean="0"/>
              <a:t> tvoří bílkoviny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68624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7467600" cy="98072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Úkol: do tabulky napiš, zda se organela vyskytuje v rostlinné a živočišné buňce. 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996106218"/>
              </p:ext>
            </p:extLst>
          </p:nvPr>
        </p:nvGraphicFramePr>
        <p:xfrm>
          <a:off x="179512" y="1124744"/>
          <a:ext cx="8712969" cy="56005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323"/>
                <a:gridCol w="2904323"/>
                <a:gridCol w="2904323"/>
              </a:tblGrid>
              <a:tr h="59917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Organela 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Rostlinná buňka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Živočišná buňka</a:t>
                      </a:r>
                      <a:endParaRPr lang="cs-CZ" sz="2400" dirty="0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Jádro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Cytoplazma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1020877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Plazmatická</a:t>
                      </a:r>
                      <a:r>
                        <a:rPr lang="cs-CZ" sz="2400" baseline="0" dirty="0" smtClean="0"/>
                        <a:t> membrána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Buněčná</a:t>
                      </a:r>
                      <a:r>
                        <a:rPr lang="cs-CZ" sz="2400" baseline="0" dirty="0" smtClean="0"/>
                        <a:t> stěna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Mitochondrie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Ribozomy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Chloroplast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Vakuola 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278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7467600" cy="980728"/>
          </a:xfrm>
        </p:spPr>
        <p:txBody>
          <a:bodyPr>
            <a:norm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3470743"/>
              </p:ext>
            </p:extLst>
          </p:nvPr>
        </p:nvGraphicFramePr>
        <p:xfrm>
          <a:off x="179512" y="1124744"/>
          <a:ext cx="8712969" cy="56005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323"/>
                <a:gridCol w="2904323"/>
                <a:gridCol w="2904323"/>
              </a:tblGrid>
              <a:tr h="599174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Organela 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Rostlinná buňka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Živočišná buňka</a:t>
                      </a:r>
                      <a:endParaRPr lang="cs-CZ" sz="2400" dirty="0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Jádro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Cytoplazma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</a:tr>
              <a:tr h="1020877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Plazmatická</a:t>
                      </a:r>
                      <a:r>
                        <a:rPr lang="cs-CZ" sz="2400" baseline="0" dirty="0" smtClean="0"/>
                        <a:t> membrána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Buněčná</a:t>
                      </a:r>
                      <a:r>
                        <a:rPr lang="cs-CZ" sz="2400" baseline="0" dirty="0" smtClean="0"/>
                        <a:t> stěna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Mitochondrie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Ribozomy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Chloroplast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56864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Vakuola 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5649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rmAutofit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229600" cy="5230934"/>
          </a:xfrm>
        </p:spPr>
        <p:txBody>
          <a:bodyPr>
            <a:normAutofit/>
          </a:bodyPr>
          <a:lstStyle/>
          <a:p>
            <a:r>
              <a:rPr lang="cs-CZ" dirty="0" smtClean="0"/>
              <a:t>Obr.1: Byl vytvořen autorem materiálu, 18.9.2012.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Text: Byl vytvořen autorem materiálu, 18.9.2012.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4532</TotalTime>
  <Words>169</Words>
  <Application>Microsoft Office PowerPoint</Application>
  <PresentationFormat>Předvádění na obrazovce (4:3)</PresentationFormat>
  <Paragraphs>75</Paragraphs>
  <Slides>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Prezentace aplikace PowerPoint</vt:lpstr>
      <vt:lpstr>Anotace</vt:lpstr>
      <vt:lpstr>Buňka</vt:lpstr>
      <vt:lpstr>Rostlinná    živočišná buňka     buňka</vt:lpstr>
      <vt:lpstr>Buněčné organely – části buněk </vt:lpstr>
      <vt:lpstr>Úkol: do tabulky napiš, zda se organela vyskytuje v rostlinné a živočišné buňce.  </vt:lpstr>
      <vt:lpstr>řešení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08FB</cp:lastModifiedBy>
  <cp:revision>48</cp:revision>
  <dcterms:created xsi:type="dcterms:W3CDTF">2011-06-20T10:40:08Z</dcterms:created>
  <dcterms:modified xsi:type="dcterms:W3CDTF">2012-12-18T21:56:09Z</dcterms:modified>
</cp:coreProperties>
</file>