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12"/>
  </p:notesMasterIdLst>
  <p:sldIdLst>
    <p:sldId id="256" r:id="rId2"/>
    <p:sldId id="258" r:id="rId3"/>
    <p:sldId id="279" r:id="rId4"/>
    <p:sldId id="264" r:id="rId5"/>
    <p:sldId id="290" r:id="rId6"/>
    <p:sldId id="291" r:id="rId7"/>
    <p:sldId id="292" r:id="rId8"/>
    <p:sldId id="275" r:id="rId9"/>
    <p:sldId id="276" r:id="rId10"/>
    <p:sldId id="26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NÁZEV:VY_32_INOVACE_16_Přírodopis 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Dolní Benešov, </a:t>
          </a:r>
          <a:r>
            <a:rPr lang="cs-CZ" sz="2000" dirty="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Krupová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Bakterie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89" y="0"/>
          <a:ext cx="740491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Dolní Benešov, </a:t>
          </a:r>
          <a:r>
            <a:rPr lang="cs-CZ" sz="2000" kern="1200" dirty="0" smtClean="0"/>
            <a:t>příspěvková organizace</a:t>
          </a:r>
          <a:endParaRPr lang="cs-CZ" sz="2000" kern="1200" dirty="0"/>
        </a:p>
      </dsp:txBody>
      <dsp:txXfrm>
        <a:off x="1255789" y="0"/>
        <a:ext cx="740491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40491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Krupová</a:t>
          </a:r>
          <a:endParaRPr lang="cs-CZ" sz="2000" kern="1200" dirty="0"/>
        </a:p>
      </dsp:txBody>
      <dsp:txXfrm>
        <a:off x="1273857" y="407634"/>
        <a:ext cx="740491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40491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NÁZEV:VY_32_INOVACE_16_Přírodopis 6. ročník</a:t>
          </a:r>
          <a:endParaRPr lang="cs-CZ" sz="2000" kern="1200" dirty="0"/>
        </a:p>
      </dsp:txBody>
      <dsp:txXfrm>
        <a:off x="1273857" y="815268"/>
        <a:ext cx="740491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7209" y="1224137"/>
          <a:ext cx="740491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Bakterie</a:t>
          </a:r>
          <a:endParaRPr lang="cs-CZ" sz="2000" kern="1200" dirty="0"/>
        </a:p>
      </dsp:txBody>
      <dsp:txXfrm>
        <a:off x="1217209" y="1224137"/>
        <a:ext cx="740491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740491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CZ.1.07/1.4.00/21.1262</a:t>
          </a:r>
          <a:endParaRPr lang="cs-CZ" sz="2000" kern="1200" dirty="0"/>
        </a:p>
      </dsp:txBody>
      <dsp:txXfrm>
        <a:off x="1273857" y="1630536"/>
        <a:ext cx="740491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1.3.2013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071934288"/>
              </p:ext>
            </p:extLst>
          </p:nvPr>
        </p:nvGraphicFramePr>
        <p:xfrm>
          <a:off x="179512" y="908720"/>
          <a:ext cx="86787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Prezentace seznamuje žáky se základními informacemi </a:t>
            </a:r>
            <a:r>
              <a:rPr lang="cs-CZ" dirty="0" smtClean="0"/>
              <a:t>o bakteriích.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r>
              <a:rPr lang="cs-CZ" dirty="0"/>
              <a:t>Na konci prezentace </a:t>
            </a:r>
            <a:r>
              <a:rPr lang="cs-CZ" dirty="0" smtClean="0"/>
              <a:t>jsou otázky pro </a:t>
            </a:r>
            <a:r>
              <a:rPr lang="cs-CZ" dirty="0" smtClean="0"/>
              <a:t>žáky                         </a:t>
            </a:r>
            <a:r>
              <a:rPr lang="cs-CZ" dirty="0"/>
              <a:t>k zopakování učiva.  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66757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Bakterie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988768"/>
          </a:xfrm>
        </p:spPr>
        <p:txBody>
          <a:bodyPr>
            <a:normAutofit fontScale="92500"/>
          </a:bodyPr>
          <a:lstStyle/>
          <a:p>
            <a:r>
              <a:rPr lang="cs-CZ" b="1" dirty="0" smtClean="0"/>
              <a:t> </a:t>
            </a:r>
            <a:r>
              <a:rPr lang="cs-CZ" sz="3600" b="1" dirty="0" smtClean="0"/>
              <a:t>jednobuněčné organismy</a:t>
            </a:r>
          </a:p>
          <a:p>
            <a:r>
              <a:rPr lang="cs-CZ" sz="3600" b="1" dirty="0" smtClean="0"/>
              <a:t>Spora-</a:t>
            </a:r>
            <a:r>
              <a:rPr lang="cs-CZ" sz="3600" dirty="0" smtClean="0"/>
              <a:t> klidová forma bakterie, </a:t>
            </a:r>
            <a:r>
              <a:rPr lang="cs-CZ" sz="3600" dirty="0" smtClean="0"/>
              <a:t>              ve </a:t>
            </a:r>
            <a:r>
              <a:rPr lang="cs-CZ" sz="3600" dirty="0" smtClean="0"/>
              <a:t>které přežije nepříznivé podmínky</a:t>
            </a:r>
          </a:p>
          <a:p>
            <a:endParaRPr lang="cs-CZ" sz="3600" dirty="0"/>
          </a:p>
          <a:p>
            <a:r>
              <a:rPr lang="cs-CZ" sz="3600" b="1" dirty="0" smtClean="0"/>
              <a:t>Výskyt</a:t>
            </a:r>
            <a:r>
              <a:rPr lang="cs-CZ" sz="3600" dirty="0" smtClean="0"/>
              <a:t>- všude kolem nás</a:t>
            </a:r>
          </a:p>
          <a:p>
            <a:pPr marL="1828800" lvl="4" indent="0">
              <a:buNone/>
            </a:pPr>
            <a:r>
              <a:rPr lang="cs-CZ" sz="3600" dirty="0" smtClean="0"/>
              <a:t>Voda</a:t>
            </a:r>
          </a:p>
          <a:p>
            <a:pPr marL="1828800" lvl="4" indent="0">
              <a:buNone/>
            </a:pPr>
            <a:r>
              <a:rPr lang="cs-CZ" sz="3600" dirty="0" smtClean="0"/>
              <a:t>Půda</a:t>
            </a:r>
          </a:p>
          <a:p>
            <a:pPr marL="1828800" lvl="4" indent="0">
              <a:buNone/>
            </a:pPr>
            <a:r>
              <a:rPr lang="cs-CZ" sz="3600" dirty="0" smtClean="0"/>
              <a:t>Vzduch …</a:t>
            </a:r>
          </a:p>
        </p:txBody>
      </p:sp>
    </p:spTree>
    <p:extLst>
      <p:ext uri="{BB962C8B-B14F-4D97-AF65-F5344CB8AC3E}">
        <p14:creationId xmlns:p14="http://schemas.microsoft.com/office/powerpoint/2010/main" xmlns="" val="1802860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Tvary bakterií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892480" cy="5257800"/>
          </a:xfrm>
        </p:spPr>
        <p:txBody>
          <a:bodyPr>
            <a:normAutofit lnSpcReduction="10000"/>
          </a:bodyPr>
          <a:lstStyle/>
          <a:p>
            <a:r>
              <a:rPr lang="cs-CZ" sz="4400" dirty="0" smtClean="0"/>
              <a:t>1) Kulovité</a:t>
            </a:r>
          </a:p>
          <a:p>
            <a:pPr lvl="2"/>
            <a:r>
              <a:rPr lang="cs-CZ" sz="3200" dirty="0" smtClean="0"/>
              <a:t>Kok					Diplokok</a:t>
            </a:r>
          </a:p>
          <a:p>
            <a:pPr lvl="2"/>
            <a:endParaRPr lang="cs-CZ" sz="3200" dirty="0" smtClean="0"/>
          </a:p>
          <a:p>
            <a:pPr lvl="2"/>
            <a:r>
              <a:rPr lang="cs-CZ" sz="3200" dirty="0" smtClean="0"/>
              <a:t>Streptokok			Stafylokok</a:t>
            </a:r>
          </a:p>
          <a:p>
            <a:pPr lvl="2"/>
            <a:endParaRPr lang="cs-CZ" sz="3200" dirty="0"/>
          </a:p>
          <a:p>
            <a:r>
              <a:rPr lang="cs-CZ" sz="4400" dirty="0" smtClean="0"/>
              <a:t>2) Tyčinky </a:t>
            </a:r>
          </a:p>
          <a:p>
            <a:endParaRPr lang="cs-CZ" sz="4400" dirty="0" smtClean="0"/>
          </a:p>
          <a:p>
            <a:r>
              <a:rPr lang="cs-CZ" sz="4400" dirty="0" smtClean="0"/>
              <a:t>3) Bičíkaté </a:t>
            </a:r>
          </a:p>
          <a:p>
            <a:pPr marL="0" indent="0">
              <a:buNone/>
            </a:pPr>
            <a:endParaRPr lang="cs-CZ" sz="4400" dirty="0" smtClean="0"/>
          </a:p>
        </p:txBody>
      </p:sp>
      <p:sp>
        <p:nvSpPr>
          <p:cNvPr id="4" name="Ovál 3"/>
          <p:cNvSpPr/>
          <p:nvPr/>
        </p:nvSpPr>
        <p:spPr>
          <a:xfrm>
            <a:off x="2699792" y="2348880"/>
            <a:ext cx="57606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8100392" y="2287069"/>
            <a:ext cx="57606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7524328" y="2285256"/>
            <a:ext cx="576064" cy="4320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09915" y="3352800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6815" y="3352800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80214" y="3394364"/>
            <a:ext cx="569768" cy="436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373582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68239" y="3768436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31559" y="3311236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33245" y="2978727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9556" y="2971800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978727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84507" y="3612572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65139" y="3363191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211781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aoblený obdélník 6"/>
          <p:cNvSpPr/>
          <p:nvPr/>
        </p:nvSpPr>
        <p:spPr>
          <a:xfrm>
            <a:off x="3275856" y="4668981"/>
            <a:ext cx="929409" cy="272187"/>
          </a:xfrm>
          <a:prstGeom prst="roundRect">
            <a:avLst/>
          </a:prstGeom>
          <a:solidFill>
            <a:srgbClr val="92D050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599" y="4808537"/>
            <a:ext cx="688787" cy="214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7386" y="4805074"/>
            <a:ext cx="6889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ál 7"/>
          <p:cNvSpPr/>
          <p:nvPr/>
        </p:nvSpPr>
        <p:spPr>
          <a:xfrm>
            <a:off x="3608365" y="5949280"/>
            <a:ext cx="1180234" cy="36004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/>
          </a:p>
        </p:txBody>
      </p:sp>
      <p:sp>
        <p:nvSpPr>
          <p:cNvPr id="11" name="Volný tvar 10"/>
          <p:cNvSpPr/>
          <p:nvPr/>
        </p:nvSpPr>
        <p:spPr>
          <a:xfrm>
            <a:off x="4793673" y="5971097"/>
            <a:ext cx="512618" cy="173196"/>
          </a:xfrm>
          <a:custGeom>
            <a:avLst/>
            <a:gdLst>
              <a:gd name="connsiteX0" fmla="*/ 0 w 512618"/>
              <a:gd name="connsiteY0" fmla="*/ 138758 h 173196"/>
              <a:gd name="connsiteX1" fmla="*/ 235527 w 512618"/>
              <a:gd name="connsiteY1" fmla="*/ 212 h 173196"/>
              <a:gd name="connsiteX2" fmla="*/ 457200 w 512618"/>
              <a:gd name="connsiteY2" fmla="*/ 166467 h 173196"/>
              <a:gd name="connsiteX3" fmla="*/ 512618 w 512618"/>
              <a:gd name="connsiteY3" fmla="*/ 124903 h 17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2618" h="173196">
                <a:moveTo>
                  <a:pt x="0" y="138758"/>
                </a:moveTo>
                <a:cubicBezTo>
                  <a:pt x="79663" y="67176"/>
                  <a:pt x="159327" y="-4406"/>
                  <a:pt x="235527" y="212"/>
                </a:cubicBezTo>
                <a:cubicBezTo>
                  <a:pt x="311727" y="4830"/>
                  <a:pt x="411018" y="145685"/>
                  <a:pt x="457200" y="166467"/>
                </a:cubicBezTo>
                <a:cubicBezTo>
                  <a:pt x="503382" y="187249"/>
                  <a:pt x="508000" y="156076"/>
                  <a:pt x="512618" y="124903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6668" y="6059380"/>
            <a:ext cx="1206500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8" name="Picture 2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4134" y="6101978"/>
            <a:ext cx="536575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2459" y="5971097"/>
            <a:ext cx="650786" cy="2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41031" y="6297240"/>
            <a:ext cx="536575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1" name="Picture 2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7489" y="6012659"/>
            <a:ext cx="536575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2459" y="6297241"/>
            <a:ext cx="536575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1031" y="6199609"/>
            <a:ext cx="536575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27322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Nemoci způsobené bakteriemi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Angína </a:t>
            </a:r>
          </a:p>
          <a:p>
            <a:r>
              <a:rPr lang="cs-CZ" sz="3600" dirty="0" smtClean="0"/>
              <a:t>Spála</a:t>
            </a:r>
          </a:p>
          <a:p>
            <a:r>
              <a:rPr lang="cs-CZ" sz="3600" dirty="0" smtClean="0"/>
              <a:t>Salmonelóza</a:t>
            </a:r>
          </a:p>
          <a:p>
            <a:r>
              <a:rPr lang="cs-CZ" sz="3600" dirty="0" smtClean="0"/>
              <a:t>Borelióza</a:t>
            </a:r>
          </a:p>
          <a:p>
            <a:r>
              <a:rPr lang="cs-CZ" sz="3600" dirty="0" smtClean="0"/>
              <a:t>Zápal plic</a:t>
            </a:r>
          </a:p>
          <a:p>
            <a:r>
              <a:rPr lang="cs-CZ" sz="3600" dirty="0" smtClean="0"/>
              <a:t>…</a:t>
            </a:r>
            <a:endParaRPr lang="cs-CZ" sz="3600" dirty="0"/>
          </a:p>
          <a:p>
            <a:r>
              <a:rPr lang="cs-CZ" sz="3600" dirty="0" smtClean="0"/>
              <a:t>Většina nemocí se léčí antibiotiky 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844202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Užitečné bakterie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3600" dirty="0" smtClean="0"/>
              <a:t>Žijí ve střevech </a:t>
            </a:r>
            <a:r>
              <a:rPr lang="cs-CZ" sz="3600" dirty="0" smtClean="0"/>
              <a:t>člověka - </a:t>
            </a:r>
            <a:r>
              <a:rPr lang="cs-CZ" sz="3600" dirty="0" smtClean="0"/>
              <a:t>rozkládají potravu.</a:t>
            </a:r>
          </a:p>
          <a:p>
            <a:r>
              <a:rPr lang="cs-CZ" sz="3600" dirty="0" smtClean="0"/>
              <a:t>Rozkládají těla odumřelých organismů.</a:t>
            </a:r>
          </a:p>
          <a:p>
            <a:r>
              <a:rPr lang="cs-CZ" sz="3600" dirty="0" smtClean="0"/>
              <a:t>Používají se při výrobě mléčných výrobků – </a:t>
            </a:r>
            <a:r>
              <a:rPr lang="cs-CZ" sz="3600" dirty="0" err="1" smtClean="0"/>
              <a:t>laktobacily</a:t>
            </a:r>
            <a:r>
              <a:rPr lang="cs-CZ" sz="3600" dirty="0" smtClean="0"/>
              <a:t>.</a:t>
            </a:r>
          </a:p>
          <a:p>
            <a:r>
              <a:rPr lang="cs-CZ" sz="3600" dirty="0" smtClean="0"/>
              <a:t>….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611115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Ochrana před bakteriemi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928992" cy="4525963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1) pasterizace- </a:t>
            </a:r>
            <a:r>
              <a:rPr lang="cs-CZ" sz="2800" dirty="0" smtClean="0"/>
              <a:t>krátkodobé zvýšení teploty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2) zmražení- </a:t>
            </a:r>
            <a:r>
              <a:rPr lang="cs-CZ" sz="2800" dirty="0" smtClean="0"/>
              <a:t>zastaví se množení bakterií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3) desinfekce- </a:t>
            </a:r>
            <a:r>
              <a:rPr lang="cs-CZ" sz="2800" dirty="0" smtClean="0"/>
              <a:t>chemické látky (</a:t>
            </a:r>
            <a:r>
              <a:rPr lang="cs-CZ" sz="2800" dirty="0" err="1" smtClean="0"/>
              <a:t>savo</a:t>
            </a:r>
            <a:r>
              <a:rPr lang="cs-CZ" sz="2800" dirty="0" smtClean="0"/>
              <a:t>, septonex…)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4) sterilizace- </a:t>
            </a:r>
            <a:r>
              <a:rPr lang="cs-CZ" sz="2800" dirty="0" smtClean="0"/>
              <a:t>provádí se zahřátou vodní parou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5) očkování 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xmlns="" val="2215481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8964488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1) Kde se vyskytují bakterie?</a:t>
            </a:r>
          </a:p>
          <a:p>
            <a:r>
              <a:rPr lang="cs-CZ" sz="2800" dirty="0" smtClean="0"/>
              <a:t>2) Jak se nazývá tvar bakterie na obrázku?</a:t>
            </a:r>
          </a:p>
          <a:p>
            <a:pPr lvl="1"/>
            <a:r>
              <a:rPr lang="cs-CZ" sz="2800" dirty="0" smtClean="0"/>
              <a:t>A)</a:t>
            </a:r>
          </a:p>
          <a:p>
            <a:pPr lvl="1"/>
            <a:r>
              <a:rPr lang="cs-CZ" sz="2800" dirty="0" smtClean="0"/>
              <a:t>B)</a:t>
            </a:r>
          </a:p>
          <a:p>
            <a:pPr lvl="1"/>
            <a:r>
              <a:rPr lang="cs-CZ" sz="2800" dirty="0" smtClean="0"/>
              <a:t>C)</a:t>
            </a:r>
          </a:p>
          <a:p>
            <a:r>
              <a:rPr lang="cs-CZ" sz="2800" dirty="0" smtClean="0"/>
              <a:t>3) Vyjmenuj alespoň 2 bakteriální onemocnění.</a:t>
            </a:r>
          </a:p>
          <a:p>
            <a:r>
              <a:rPr lang="cs-CZ" sz="2800" dirty="0" smtClean="0"/>
              <a:t>4) Co je to spora?</a:t>
            </a:r>
            <a:endParaRPr lang="cs-CZ" sz="28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8620" y="2852936"/>
            <a:ext cx="596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58095" y="3429000"/>
            <a:ext cx="688975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3083" y="3933056"/>
            <a:ext cx="892437" cy="284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8485" y="3959665"/>
            <a:ext cx="536575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1665" y="3879878"/>
            <a:ext cx="536575" cy="19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1821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856984" cy="4525963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1) Všude kolem nás- voda, vzduch, půda…</a:t>
            </a:r>
          </a:p>
          <a:p>
            <a:r>
              <a:rPr lang="cs-CZ" sz="2800" dirty="0" smtClean="0"/>
              <a:t>2) A) diplokok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B) tyčinka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C) bičíkatá</a:t>
            </a:r>
          </a:p>
          <a:p>
            <a:r>
              <a:rPr lang="cs-CZ" sz="2800" dirty="0"/>
              <a:t>3) </a:t>
            </a:r>
            <a:r>
              <a:rPr lang="cs-CZ" sz="2800" dirty="0" smtClean="0"/>
              <a:t>Angína, spála, salmonelóza, borelióza, zápal plic…</a:t>
            </a:r>
            <a:endParaRPr lang="cs-CZ" sz="2800" dirty="0"/>
          </a:p>
          <a:p>
            <a:r>
              <a:rPr lang="cs-CZ" sz="2800" dirty="0" smtClean="0"/>
              <a:t>4</a:t>
            </a:r>
            <a:r>
              <a:rPr lang="cs-CZ" sz="2800" dirty="0"/>
              <a:t>) Je klidová forma bakterií, ve které přežije nepříznivé </a:t>
            </a:r>
            <a:r>
              <a:rPr lang="cs-CZ" sz="2800" dirty="0" smtClean="0"/>
              <a:t>podmínky. 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03534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363272" cy="5230934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Veškeré obrázky byly vytvořené autorem materiálu, 23.10.2012.</a:t>
            </a:r>
          </a:p>
          <a:p>
            <a:pPr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Veškerý text byl vytvořen autorem materiálu, 23.10. 2012.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6261</TotalTime>
  <Words>264</Words>
  <Application>Microsoft Office PowerPoint</Application>
  <PresentationFormat>Předvádění na obrazovce (4:3)</PresentationFormat>
  <Paragraphs>65</Paragraphs>
  <Slides>10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Lékárna</vt:lpstr>
      <vt:lpstr>Snímek 1</vt:lpstr>
      <vt:lpstr>Anotace</vt:lpstr>
      <vt:lpstr>Bakterie </vt:lpstr>
      <vt:lpstr>Tvary bakterií</vt:lpstr>
      <vt:lpstr>Nemoci způsobené bakteriemi</vt:lpstr>
      <vt:lpstr>Užitečné bakterie</vt:lpstr>
      <vt:lpstr>Ochrana před bakteriemi</vt:lpstr>
      <vt:lpstr>Otázky:</vt:lpstr>
      <vt:lpstr>Odpovědi: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81</cp:revision>
  <dcterms:created xsi:type="dcterms:W3CDTF">2011-06-20T10:40:08Z</dcterms:created>
  <dcterms:modified xsi:type="dcterms:W3CDTF">2013-03-01T17:33:16Z</dcterms:modified>
</cp:coreProperties>
</file>