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6"/>
  </p:notesMasterIdLst>
  <p:sldIdLst>
    <p:sldId id="256" r:id="rId2"/>
    <p:sldId id="258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3" r:id="rId12"/>
    <p:sldId id="301" r:id="rId13"/>
    <p:sldId id="302" r:id="rId14"/>
    <p:sldId id="26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NÁZEV:VY_32_INOVACE_19_Přírodopis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Dolní 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Prvoci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596F3D4-B32F-4A1D-A78F-F34893354C4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2A543EE-3538-42B0-86AB-904298905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9001125" y="4846638"/>
            <a:ext cx="142875" cy="20113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9"/>
          <p:cNvSpPr/>
          <p:nvPr/>
        </p:nvSpPr>
        <p:spPr>
          <a:xfrm>
            <a:off x="9001125" y="0"/>
            <a:ext cx="142875" cy="48466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D8823-3709-42AE-982E-1DBA209912FF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ECB3997-4299-4BD5-A06C-C464A1077D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85F06-1B95-4695-93CF-A135D3451C08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619D8-C3EE-43A4-BE06-0400931E2E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82098-B741-47CC-901C-22F508915046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3D7A6-25E9-4DB2-AA07-5285CC9E47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5B4C6-DE24-4D78-8AC1-F7132E53043F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0852D-F785-4ED8-90A8-02FD35871B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E5F5F-4476-4906-8BC6-EE0D95125E8D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27EEA-397B-4FDF-829E-4906DE1872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A33F3-ACD5-4089-B9D1-D4343FD9C827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7DD0B-6F31-4557-A5D4-7FA4D2BE66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E1FE7-68A0-46F8-B281-D2D5AB2F8703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B6981-2F58-4578-AE4B-E5C9B913E8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538A3-CD85-4E11-9879-3CE7FCE408EC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6296C-47AD-4582-89AE-0E1E20F9D7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8"/>
          <p:cNvSpPr/>
          <p:nvPr/>
        </p:nvSpPr>
        <p:spPr>
          <a:xfrm>
            <a:off x="9001125" y="4846638"/>
            <a:ext cx="142875" cy="20113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9"/>
          <p:cNvSpPr/>
          <p:nvPr/>
        </p:nvSpPr>
        <p:spPr>
          <a:xfrm>
            <a:off x="9001125" y="0"/>
            <a:ext cx="142875" cy="48466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9667E-F7B8-4E9C-8A9D-D5477C826D6E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30A5EEF-F6D5-4CC3-B2AB-131F8DFC3F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11771-9618-4CA7-BEB1-D19E19128F00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0FF45-7965-4895-8A29-99633F99AD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41B67-0A51-4C4A-ACE8-9E651BC2FB86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FDE97-23C0-4094-AA99-01B32FD703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76200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0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1D9F08-8324-4FBB-8E7C-15FEAF2BDB1B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416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219" y="5885656"/>
            <a:ext cx="1316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24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E77774-8A10-4F62-82BC-78F0279421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5" y="0"/>
            <a:ext cx="142875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5" y="1371600"/>
            <a:ext cx="142875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7" r:id="rId2"/>
    <p:sldLayoutId id="2147483886" r:id="rId3"/>
    <p:sldLayoutId id="2147483885" r:id="rId4"/>
    <p:sldLayoutId id="2147483884" r:id="rId5"/>
    <p:sldLayoutId id="2147483883" r:id="rId6"/>
    <p:sldLayoutId id="2147483882" r:id="rId7"/>
    <p:sldLayoutId id="2147483881" r:id="rId8"/>
    <p:sldLayoutId id="2147483889" r:id="rId9"/>
    <p:sldLayoutId id="2147483880" r:id="rId10"/>
    <p:sldLayoutId id="21474838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 spc="-6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9pPr>
    </p:titleStyle>
    <p:bodyStyle>
      <a:lvl1pPr algn="l" rtl="0" fontAlgn="base">
        <a:spcBef>
          <a:spcPct val="20000"/>
        </a:spcBef>
        <a:spcAft>
          <a:spcPts val="600"/>
        </a:spcAft>
        <a:buFont typeface="Arial" charset="0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seznamuje žáky se základními informacemi                      o prvocích.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Na konci prezentace jsou úkoly pro žáky k zopakování učiva. 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549275"/>
            <a:ext cx="7024687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Prvoci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89138"/>
            <a:ext cx="8497887" cy="4752975"/>
          </a:xfrm>
        </p:spPr>
        <p:txBody>
          <a:bodyPr>
            <a:normAutofit/>
          </a:bodyPr>
          <a:lstStyle/>
          <a:p>
            <a:endParaRPr lang="cs-CZ" sz="2800" smtClean="0"/>
          </a:p>
          <a:p>
            <a:pPr>
              <a:buFont typeface="Wingdings" pitchFamily="2" charset="2"/>
              <a:buChar char="§"/>
            </a:pPr>
            <a:r>
              <a:rPr lang="cs-CZ" sz="4400" smtClean="0"/>
              <a:t>jednobuněční živočichové</a:t>
            </a:r>
          </a:p>
          <a:p>
            <a:endParaRPr lang="cs-CZ" sz="4400" smtClean="0"/>
          </a:p>
          <a:p>
            <a:pPr>
              <a:buFont typeface="Wingdings" pitchFamily="2" charset="2"/>
              <a:buChar char="§"/>
            </a:pPr>
            <a:r>
              <a:rPr lang="cs-CZ" sz="4400" smtClean="0"/>
              <a:t>Vědci je považují za jedny                     z prvních živočichů na Zemi, proto dostali název prvoci.</a:t>
            </a:r>
          </a:p>
          <a:p>
            <a:endParaRPr lang="cs-CZ" sz="4400" smtClean="0"/>
          </a:p>
        </p:txBody>
      </p:sp>
      <p:pic>
        <p:nvPicPr>
          <p:cNvPr id="16387" name="Picture 2" descr="C:\Users\Silvinka\AppData\Local\Microsoft\Windows\Temporary Internet Files\Content.IE5\QLEMW1ND\MP9003902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0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8027988" y="2781300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Trepka velká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52600"/>
            <a:ext cx="8964613" cy="4373563"/>
          </a:xfrm>
        </p:spPr>
        <p:txBody>
          <a:bodyPr rtlCol="0">
            <a:normAutofit/>
          </a:bodyPr>
          <a:lstStyle/>
          <a:p>
            <a:pPr marL="342900" indent="-342900" fontAlgn="auto">
              <a:buFont typeface="Wingdings" pitchFamily="2" charset="2"/>
              <a:buChar char="§"/>
              <a:defRPr/>
            </a:pPr>
            <a:r>
              <a:rPr lang="cs-CZ" sz="3600" b="0" dirty="0" smtClean="0"/>
              <a:t>Nálevník vyskytující se ve znečistěných stojatých vodách.</a:t>
            </a:r>
          </a:p>
          <a:p>
            <a:pPr marL="342900" indent="-342900" fontAlgn="auto">
              <a:buFont typeface="Wingdings" pitchFamily="2" charset="2"/>
              <a:buChar char="§"/>
              <a:defRPr/>
            </a:pPr>
            <a:r>
              <a:rPr lang="cs-CZ" sz="3600" b="0" dirty="0" smtClean="0"/>
              <a:t>Tělo tvořeno jednou buňkou.</a:t>
            </a:r>
          </a:p>
          <a:p>
            <a:pPr fontAlgn="auto"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911600"/>
            <a:ext cx="3925887" cy="280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10325" y="6219825"/>
            <a:ext cx="92075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859713" cy="9731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Stavba těla trepky velké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7620000" cy="47847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7812088" y="6308725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44675"/>
            <a:ext cx="8569325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1763713" y="5589588"/>
            <a:ext cx="2520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buněčná ústa</a:t>
            </a: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6875463" y="1943100"/>
            <a:ext cx="1657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pulzující vakuola</a:t>
            </a:r>
          </a:p>
        </p:txBody>
      </p:sp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5140325" y="1558925"/>
            <a:ext cx="1657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jádro </a:t>
            </a:r>
          </a:p>
        </p:txBody>
      </p:sp>
      <p:sp>
        <p:nvSpPr>
          <p:cNvPr id="18440" name="TextovéPole 10"/>
          <p:cNvSpPr txBox="1">
            <a:spLocks noChangeArrowheads="1"/>
          </p:cNvSpPr>
          <p:nvPr/>
        </p:nvSpPr>
        <p:spPr bwMode="auto">
          <a:xfrm>
            <a:off x="3455988" y="1293813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jadérko </a:t>
            </a:r>
          </a:p>
        </p:txBody>
      </p: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130175" y="1817688"/>
            <a:ext cx="16557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potravní vakuola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6300788" y="5624513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brvy</a:t>
            </a:r>
          </a:p>
        </p:txBody>
      </p:sp>
      <p:cxnSp>
        <p:nvCxnSpPr>
          <p:cNvPr id="7" name="Přímá spojnice 6"/>
          <p:cNvCxnSpPr>
            <a:stCxn id="18441" idx="2"/>
          </p:cNvCxnSpPr>
          <p:nvPr/>
        </p:nvCxnSpPr>
        <p:spPr>
          <a:xfrm>
            <a:off x="957263" y="2771775"/>
            <a:ext cx="374650" cy="7286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5875" y="4365625"/>
            <a:ext cx="187325" cy="12239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610350" y="5129213"/>
            <a:ext cx="93663" cy="4953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875463" y="2897188"/>
            <a:ext cx="360362" cy="7477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140325" y="2082800"/>
            <a:ext cx="368300" cy="10541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95738" y="1887538"/>
            <a:ext cx="431800" cy="16129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147050" cy="1371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Stavba těla trepky velké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989513"/>
          </a:xfrm>
        </p:spPr>
        <p:txBody>
          <a:bodyPr/>
          <a:lstStyle/>
          <a:p>
            <a:r>
              <a:rPr lang="cs-CZ" sz="3600" smtClean="0">
                <a:solidFill>
                  <a:schemeClr val="tx2"/>
                </a:solidFill>
              </a:rPr>
              <a:t>Brvy- </a:t>
            </a:r>
            <a:r>
              <a:rPr lang="cs-CZ" sz="3600" b="0" smtClean="0"/>
              <a:t>umožňují pohyb</a:t>
            </a:r>
          </a:p>
          <a:p>
            <a:r>
              <a:rPr lang="cs-CZ" sz="3600" smtClean="0">
                <a:solidFill>
                  <a:schemeClr val="tx2"/>
                </a:solidFill>
              </a:rPr>
              <a:t>Buněčná ústa - </a:t>
            </a:r>
            <a:r>
              <a:rPr lang="cs-CZ" sz="3600" b="0" smtClean="0"/>
              <a:t>příjem potravy</a:t>
            </a:r>
          </a:p>
          <a:p>
            <a:r>
              <a:rPr lang="cs-CZ" sz="3600" smtClean="0">
                <a:solidFill>
                  <a:schemeClr val="tx2"/>
                </a:solidFill>
              </a:rPr>
              <a:t>Potravní vakuola - </a:t>
            </a:r>
            <a:r>
              <a:rPr lang="cs-CZ" sz="3600" b="0" smtClean="0"/>
              <a:t>trávení potravy</a:t>
            </a:r>
          </a:p>
          <a:p>
            <a:r>
              <a:rPr lang="cs-CZ" sz="3600" smtClean="0">
                <a:solidFill>
                  <a:schemeClr val="tx2"/>
                </a:solidFill>
              </a:rPr>
              <a:t>Pulzující vakuola - </a:t>
            </a:r>
            <a:r>
              <a:rPr lang="cs-CZ" sz="3600" b="0" smtClean="0"/>
              <a:t>vylučování nestrávených zbytků</a:t>
            </a:r>
          </a:p>
          <a:p>
            <a:r>
              <a:rPr lang="cs-CZ" sz="3600" smtClean="0">
                <a:solidFill>
                  <a:schemeClr val="tx2"/>
                </a:solidFill>
              </a:rPr>
              <a:t>Velké jádro - </a:t>
            </a:r>
            <a:r>
              <a:rPr lang="cs-CZ" sz="3600" b="0" smtClean="0"/>
              <a:t>řídí buňku</a:t>
            </a:r>
          </a:p>
          <a:p>
            <a:r>
              <a:rPr lang="cs-CZ" sz="3600" smtClean="0">
                <a:solidFill>
                  <a:schemeClr val="tx2"/>
                </a:solidFill>
              </a:rPr>
              <a:t>Malé jádro - </a:t>
            </a:r>
            <a:r>
              <a:rPr lang="cs-CZ" sz="3600" b="0" smtClean="0"/>
              <a:t>rozmnožování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791200" cy="8286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Rozmnožování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002588" cy="5761038"/>
          </a:xfrm>
        </p:spPr>
        <p:txBody>
          <a:bodyPr/>
          <a:lstStyle/>
          <a:p>
            <a:pPr marL="457200" indent="-457200">
              <a:buFont typeface="Arial" charset="0"/>
              <a:buAutoNum type="arabicParenR"/>
            </a:pPr>
            <a:r>
              <a:rPr lang="cs-CZ" sz="3200" smtClean="0"/>
              <a:t>Nepohlavně :</a:t>
            </a:r>
            <a:r>
              <a:rPr lang="cs-CZ" sz="3200" b="0" smtClean="0"/>
              <a:t> </a:t>
            </a:r>
            <a:r>
              <a:rPr lang="cs-CZ" sz="3200" smtClean="0">
                <a:solidFill>
                  <a:schemeClr val="tx2"/>
                </a:solidFill>
              </a:rPr>
              <a:t>dělením</a:t>
            </a:r>
            <a:r>
              <a:rPr lang="cs-CZ" sz="3200" b="0" smtClean="0">
                <a:solidFill>
                  <a:schemeClr val="tx2"/>
                </a:solidFill>
              </a:rPr>
              <a:t> - </a:t>
            </a:r>
            <a:r>
              <a:rPr lang="cs-CZ" sz="3200" b="0" smtClean="0"/>
              <a:t>z jedné mateřské buňky vzniknou dceřiné buňky</a:t>
            </a:r>
          </a:p>
          <a:p>
            <a:pPr marL="457200" indent="-457200">
              <a:buFont typeface="Arial" charset="0"/>
              <a:buAutoNum type="arabicParenR"/>
            </a:pPr>
            <a:endParaRPr lang="cs-CZ" sz="2800" b="0" smtClean="0"/>
          </a:p>
          <a:p>
            <a:pPr marL="457200" indent="-457200">
              <a:buFont typeface="Arial" charset="0"/>
              <a:buAutoNum type="arabicParenR"/>
            </a:pPr>
            <a:endParaRPr lang="cs-CZ" sz="2800" b="0" smtClean="0"/>
          </a:p>
          <a:p>
            <a:pPr marL="457200" indent="-457200">
              <a:buFont typeface="Arial" charset="0"/>
              <a:buAutoNum type="arabicParenR"/>
            </a:pPr>
            <a:endParaRPr lang="cs-CZ" sz="2800" b="0" smtClean="0"/>
          </a:p>
          <a:p>
            <a:pPr marL="457200" indent="-457200">
              <a:buFont typeface="Arial" charset="0"/>
              <a:buAutoNum type="arabicParenR"/>
            </a:pPr>
            <a:endParaRPr lang="cs-CZ" sz="2800" b="0" smtClean="0"/>
          </a:p>
          <a:p>
            <a:pPr marL="457200" indent="-457200">
              <a:buFont typeface="Arial" charset="0"/>
              <a:buAutoNum type="arabicParenR"/>
            </a:pPr>
            <a:endParaRPr lang="cs-CZ" sz="2800" b="0" smtClean="0"/>
          </a:p>
          <a:p>
            <a:pPr marL="457200" indent="-457200">
              <a:buFont typeface="Arial" charset="0"/>
              <a:buAutoNum type="arabicParenR"/>
            </a:pPr>
            <a:r>
              <a:rPr lang="cs-CZ" sz="3200" smtClean="0"/>
              <a:t>Pohlavně  : </a:t>
            </a:r>
            <a:r>
              <a:rPr lang="cs-CZ" sz="3200" smtClean="0">
                <a:solidFill>
                  <a:schemeClr val="tx2"/>
                </a:solidFill>
              </a:rPr>
              <a:t>spájením - </a:t>
            </a:r>
            <a:r>
              <a:rPr lang="cs-CZ" sz="3200" b="0" smtClean="0"/>
              <a:t>dva jedinci se spojí a vymění si části jadérek </a:t>
            </a:r>
            <a:endParaRPr lang="cs-CZ" sz="3200" smtClean="0">
              <a:solidFill>
                <a:schemeClr val="tx2"/>
              </a:solidFill>
            </a:endParaRPr>
          </a:p>
          <a:p>
            <a:pPr marL="457200" indent="-457200">
              <a:buFont typeface="Arial" charset="0"/>
              <a:buAutoNum type="arabicParenR"/>
            </a:pPr>
            <a:endParaRPr lang="cs-CZ" smtClean="0"/>
          </a:p>
          <a:p>
            <a:pPr marL="457200" indent="-457200">
              <a:buFont typeface="Arial" charset="0"/>
              <a:buAutoNum type="arabicParenR"/>
            </a:pPr>
            <a:endParaRPr lang="cs-CZ" smtClean="0"/>
          </a:p>
        </p:txBody>
      </p:sp>
      <p:sp>
        <p:nvSpPr>
          <p:cNvPr id="5" name="Ovál 4"/>
          <p:cNvSpPr/>
          <p:nvPr/>
        </p:nvSpPr>
        <p:spPr>
          <a:xfrm>
            <a:off x="1270000" y="2254250"/>
            <a:ext cx="1008063" cy="179863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419475" y="2092325"/>
            <a:ext cx="647700" cy="108108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19475" y="3044825"/>
            <a:ext cx="647700" cy="1116013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48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1935163"/>
            <a:ext cx="676275" cy="110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3327400"/>
            <a:ext cx="676275" cy="110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/>
          <p:nvPr/>
        </p:nvCxnSpPr>
        <p:spPr>
          <a:xfrm>
            <a:off x="2484438" y="3162300"/>
            <a:ext cx="719137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9275" y="2387600"/>
            <a:ext cx="8588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nice se šipkou 13"/>
          <p:cNvCxnSpPr/>
          <p:nvPr/>
        </p:nvCxnSpPr>
        <p:spPr>
          <a:xfrm>
            <a:off x="4449763" y="3857625"/>
            <a:ext cx="720725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1" name="TextovéPole 14"/>
          <p:cNvSpPr txBox="1">
            <a:spLocks noChangeArrowheads="1"/>
          </p:cNvSpPr>
          <p:nvPr/>
        </p:nvSpPr>
        <p:spPr bwMode="auto">
          <a:xfrm>
            <a:off x="7235825" y="4052888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791200" cy="9001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zástupci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7620000" cy="4929188"/>
          </a:xfrm>
        </p:spPr>
        <p:txBody>
          <a:bodyPr/>
          <a:lstStyle/>
          <a:p>
            <a:r>
              <a:rPr lang="cs-CZ" sz="4000" smtClean="0">
                <a:solidFill>
                  <a:schemeClr val="tx2"/>
                </a:solidFill>
              </a:rPr>
              <a:t>Měňavky</a:t>
            </a:r>
          </a:p>
          <a:p>
            <a:r>
              <a:rPr lang="cs-CZ" sz="4000" b="0" smtClean="0"/>
              <a:t>Pohyb pomocí panožek</a:t>
            </a:r>
          </a:p>
          <a:p>
            <a:r>
              <a:rPr lang="cs-CZ" sz="4000" b="0" smtClean="0"/>
              <a:t>Přijímají potravu fagocytózou 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" y="3644900"/>
            <a:ext cx="8670925" cy="19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2987675" y="4292600"/>
            <a:ext cx="576263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0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4129088"/>
            <a:ext cx="744538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8"/>
          <p:cNvSpPr txBox="1">
            <a:spLocks noChangeArrowheads="1"/>
          </p:cNvSpPr>
          <p:nvPr/>
        </p:nvSpPr>
        <p:spPr bwMode="auto">
          <a:xfrm>
            <a:off x="8027988" y="5245100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791200" cy="9001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zástupci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075613" cy="4929188"/>
          </a:xfrm>
        </p:spPr>
        <p:txBody>
          <a:bodyPr/>
          <a:lstStyle/>
          <a:p>
            <a:r>
              <a:rPr lang="cs-CZ" sz="4000" smtClean="0">
                <a:solidFill>
                  <a:schemeClr val="tx2"/>
                </a:solidFill>
              </a:rPr>
              <a:t>Dírkonožci </a:t>
            </a:r>
          </a:p>
          <a:p>
            <a:r>
              <a:rPr lang="cs-CZ" sz="4000" b="0" smtClean="0"/>
              <a:t>Na povrchu těla mají schránku              s dírkami, kterými vysunují panožky.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147050" cy="154781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dirty="0" smtClean="0"/>
              <a:t>pojmenuj označené organely na obrázku trepky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788" y="2205038"/>
            <a:ext cx="8677275" cy="413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/>
          <p:nvPr/>
        </p:nvCxnSpPr>
        <p:spPr>
          <a:xfrm>
            <a:off x="3821113" y="2205038"/>
            <a:ext cx="431800" cy="16129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76825" y="2349500"/>
            <a:ext cx="0" cy="12842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2988" y="3011488"/>
            <a:ext cx="288925" cy="9652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716713" y="5308600"/>
            <a:ext cx="268287" cy="85725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195513" y="4652963"/>
            <a:ext cx="360362" cy="12969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659563" y="3011488"/>
            <a:ext cx="649287" cy="12446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2" name="TextovéPole 15"/>
          <p:cNvSpPr txBox="1">
            <a:spLocks noChangeArrowheads="1"/>
          </p:cNvSpPr>
          <p:nvPr/>
        </p:nvSpPr>
        <p:spPr bwMode="auto">
          <a:xfrm>
            <a:off x="809625" y="2492375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1</a:t>
            </a:r>
          </a:p>
        </p:txBody>
      </p:sp>
      <p:sp>
        <p:nvSpPr>
          <p:cNvPr id="23563" name="TextovéPole 19"/>
          <p:cNvSpPr txBox="1">
            <a:spLocks noChangeArrowheads="1"/>
          </p:cNvSpPr>
          <p:nvPr/>
        </p:nvSpPr>
        <p:spPr bwMode="auto">
          <a:xfrm>
            <a:off x="1871663" y="5934075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6</a:t>
            </a:r>
          </a:p>
        </p:txBody>
      </p:sp>
      <p:sp>
        <p:nvSpPr>
          <p:cNvPr id="23564" name="TextovéPole 20"/>
          <p:cNvSpPr txBox="1">
            <a:spLocks noChangeArrowheads="1"/>
          </p:cNvSpPr>
          <p:nvPr/>
        </p:nvSpPr>
        <p:spPr bwMode="auto">
          <a:xfrm>
            <a:off x="6804025" y="6165850"/>
            <a:ext cx="504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5</a:t>
            </a:r>
          </a:p>
        </p:txBody>
      </p:sp>
      <p:sp>
        <p:nvSpPr>
          <p:cNvPr id="23565" name="TextovéPole 21"/>
          <p:cNvSpPr txBox="1">
            <a:spLocks noChangeArrowheads="1"/>
          </p:cNvSpPr>
          <p:nvPr/>
        </p:nvSpPr>
        <p:spPr bwMode="auto">
          <a:xfrm>
            <a:off x="7056438" y="2451100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4</a:t>
            </a:r>
          </a:p>
        </p:txBody>
      </p:sp>
      <p:sp>
        <p:nvSpPr>
          <p:cNvPr id="23566" name="TextovéPole 22"/>
          <p:cNvSpPr txBox="1">
            <a:spLocks noChangeArrowheads="1"/>
          </p:cNvSpPr>
          <p:nvPr/>
        </p:nvSpPr>
        <p:spPr bwMode="auto">
          <a:xfrm>
            <a:off x="4824413" y="171608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3</a:t>
            </a:r>
          </a:p>
        </p:txBody>
      </p:sp>
      <p:sp>
        <p:nvSpPr>
          <p:cNvPr id="23567" name="TextovéPole 23"/>
          <p:cNvSpPr txBox="1">
            <a:spLocks noChangeArrowheads="1"/>
          </p:cNvSpPr>
          <p:nvPr/>
        </p:nvSpPr>
        <p:spPr bwMode="auto">
          <a:xfrm>
            <a:off x="3629025" y="1703388"/>
            <a:ext cx="503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2</a:t>
            </a:r>
          </a:p>
        </p:txBody>
      </p:sp>
      <p:pic>
        <p:nvPicPr>
          <p:cNvPr id="23568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9675" y="6180138"/>
            <a:ext cx="914400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859713" cy="9731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7620000" cy="47847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7812088" y="6308725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pic>
        <p:nvPicPr>
          <p:cNvPr id="2458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44675"/>
            <a:ext cx="8569325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1763713" y="5589588"/>
            <a:ext cx="2520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buněčná ústa</a:t>
            </a:r>
          </a:p>
        </p:txBody>
      </p:sp>
      <p:sp>
        <p:nvSpPr>
          <p:cNvPr id="24582" name="TextovéPole 8"/>
          <p:cNvSpPr txBox="1">
            <a:spLocks noChangeArrowheads="1"/>
          </p:cNvSpPr>
          <p:nvPr/>
        </p:nvSpPr>
        <p:spPr bwMode="auto">
          <a:xfrm>
            <a:off x="6875463" y="1943100"/>
            <a:ext cx="1657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pulzující vakuola</a:t>
            </a:r>
          </a:p>
        </p:txBody>
      </p:sp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5140325" y="1558925"/>
            <a:ext cx="1657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jádro </a:t>
            </a: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3455988" y="1293813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jadérko </a:t>
            </a:r>
          </a:p>
        </p:txBody>
      </p:sp>
      <p:sp>
        <p:nvSpPr>
          <p:cNvPr id="24585" name="TextovéPole 11"/>
          <p:cNvSpPr txBox="1">
            <a:spLocks noChangeArrowheads="1"/>
          </p:cNvSpPr>
          <p:nvPr/>
        </p:nvSpPr>
        <p:spPr bwMode="auto">
          <a:xfrm>
            <a:off x="130175" y="1817688"/>
            <a:ext cx="16557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potravní vakuola</a:t>
            </a:r>
          </a:p>
        </p:txBody>
      </p:sp>
      <p:sp>
        <p:nvSpPr>
          <p:cNvPr id="24586" name="TextovéPole 12"/>
          <p:cNvSpPr txBox="1">
            <a:spLocks noChangeArrowheads="1"/>
          </p:cNvSpPr>
          <p:nvPr/>
        </p:nvSpPr>
        <p:spPr bwMode="auto">
          <a:xfrm>
            <a:off x="6300788" y="5624513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brvy</a:t>
            </a:r>
          </a:p>
        </p:txBody>
      </p:sp>
      <p:cxnSp>
        <p:nvCxnSpPr>
          <p:cNvPr id="7" name="Přímá spojnice 6"/>
          <p:cNvCxnSpPr>
            <a:stCxn id="24585" idx="2"/>
          </p:cNvCxnSpPr>
          <p:nvPr/>
        </p:nvCxnSpPr>
        <p:spPr>
          <a:xfrm>
            <a:off x="957263" y="2771775"/>
            <a:ext cx="374650" cy="7286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5875" y="4365625"/>
            <a:ext cx="187325" cy="12239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610350" y="5129213"/>
            <a:ext cx="93663" cy="4953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875463" y="2897188"/>
            <a:ext cx="360362" cy="7477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140325" y="2082800"/>
            <a:ext cx="368300" cy="10541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95738" y="1887538"/>
            <a:ext cx="431800" cy="16129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362950" cy="4700588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charset="0"/>
              <a:buAutoNum type="arabicParenR"/>
            </a:pPr>
            <a:r>
              <a:rPr lang="cs-CZ" sz="3600" b="0" smtClean="0"/>
              <a:t>Kde se vyskytují trepky?</a:t>
            </a:r>
          </a:p>
          <a:p>
            <a:pPr marL="457200" indent="-457200">
              <a:lnSpc>
                <a:spcPct val="150000"/>
              </a:lnSpc>
              <a:buFont typeface="Arial" charset="0"/>
              <a:buAutoNum type="arabicParenR"/>
            </a:pPr>
            <a:r>
              <a:rPr lang="cs-CZ" sz="3600" b="0" smtClean="0"/>
              <a:t>K čemu slouží pulzující vakuola?</a:t>
            </a:r>
          </a:p>
          <a:p>
            <a:pPr marL="457200" indent="-457200">
              <a:lnSpc>
                <a:spcPct val="150000"/>
              </a:lnSpc>
              <a:buFont typeface="Arial" charset="0"/>
              <a:buAutoNum type="arabicParenR"/>
            </a:pPr>
            <a:r>
              <a:rPr lang="cs-CZ" sz="3600" b="0" smtClean="0"/>
              <a:t>Jak se trepky mohou rozmnožovat?</a:t>
            </a:r>
          </a:p>
          <a:p>
            <a:pPr marL="457200" indent="-457200">
              <a:lnSpc>
                <a:spcPct val="150000"/>
              </a:lnSpc>
              <a:buFont typeface="Arial" charset="0"/>
              <a:buAutoNum type="arabicParenR"/>
            </a:pPr>
            <a:r>
              <a:rPr lang="cs-CZ" sz="3600" b="0" smtClean="0"/>
              <a:t>Co je to fagocytóza?</a:t>
            </a:r>
          </a:p>
          <a:p>
            <a:pPr marL="457200" indent="-457200">
              <a:buFont typeface="Arial" charset="0"/>
              <a:buAutoNum type="arabicParenR"/>
            </a:pPr>
            <a:endParaRPr lang="cs-CZ" b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362950" cy="4989513"/>
          </a:xfrm>
        </p:spPr>
        <p:txBody>
          <a:bodyPr rtlCol="0">
            <a:normAutofit fontScale="70000" lnSpcReduction="20000"/>
          </a:bodyPr>
          <a:lstStyle/>
          <a:p>
            <a:pPr marL="457200" indent="-457200" fontAlgn="auto">
              <a:lnSpc>
                <a:spcPct val="150000"/>
              </a:lnSpc>
              <a:buFont typeface="Arial" pitchFamily="34" charset="0"/>
              <a:buAutoNum type="arabicParenR"/>
              <a:defRPr/>
            </a:pPr>
            <a:r>
              <a:rPr lang="cs-CZ" sz="3600" b="0" dirty="0" smtClean="0"/>
              <a:t>Kde se vyskytují trepky? 					</a:t>
            </a:r>
            <a:r>
              <a:rPr lang="cs-CZ" sz="3600" dirty="0" smtClean="0"/>
              <a:t>Ve stojatých znečistěných vodách</a:t>
            </a:r>
          </a:p>
          <a:p>
            <a:pPr marL="457200" indent="-457200" fontAlgn="auto">
              <a:lnSpc>
                <a:spcPct val="150000"/>
              </a:lnSpc>
              <a:buFont typeface="Arial" pitchFamily="34" charset="0"/>
              <a:buAutoNum type="arabicParenR"/>
              <a:defRPr/>
            </a:pPr>
            <a:r>
              <a:rPr lang="cs-CZ" sz="3600" b="0" dirty="0" smtClean="0"/>
              <a:t>K čemu slouží pulzující vakuola? 				</a:t>
            </a:r>
            <a:r>
              <a:rPr lang="cs-CZ" sz="3600" dirty="0" smtClean="0"/>
              <a:t>K vylučování zbytků</a:t>
            </a:r>
          </a:p>
          <a:p>
            <a:pPr marL="457200" indent="-457200" fontAlgn="auto">
              <a:lnSpc>
                <a:spcPct val="150000"/>
              </a:lnSpc>
              <a:buFont typeface="Arial" pitchFamily="34" charset="0"/>
              <a:buAutoNum type="arabicParenR"/>
              <a:defRPr/>
            </a:pPr>
            <a:r>
              <a:rPr lang="cs-CZ" sz="3600" b="0" dirty="0" smtClean="0"/>
              <a:t>Jak se trepky mohou rozmnožovat? 		</a:t>
            </a:r>
            <a:r>
              <a:rPr lang="cs-CZ" sz="3600" dirty="0" smtClean="0"/>
              <a:t>Spájením, dělením </a:t>
            </a:r>
          </a:p>
          <a:p>
            <a:pPr marL="457200" indent="-457200" fontAlgn="auto">
              <a:lnSpc>
                <a:spcPct val="150000"/>
              </a:lnSpc>
              <a:buFont typeface="Arial" pitchFamily="34" charset="0"/>
              <a:buAutoNum type="arabicParenR"/>
              <a:defRPr/>
            </a:pPr>
            <a:r>
              <a:rPr lang="cs-CZ" sz="3600" b="0" dirty="0" smtClean="0"/>
              <a:t>Co je to fagocytóza? 					</a:t>
            </a:r>
            <a:r>
              <a:rPr lang="cs-CZ" sz="3600" dirty="0" smtClean="0"/>
              <a:t>Způsob přijímání potravy </a:t>
            </a:r>
          </a:p>
          <a:p>
            <a:pPr marL="457200" indent="-457200" fontAlgn="auto">
              <a:buFont typeface="Arial" pitchFamily="34" charset="0"/>
              <a:buAutoNum type="arabicParenR"/>
              <a:defRPr/>
            </a:pPr>
            <a:endParaRPr lang="cs-CZ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230813"/>
          </a:xfrm>
        </p:spPr>
        <p:txBody>
          <a:bodyPr/>
          <a:lstStyle/>
          <a:p>
            <a:r>
              <a:rPr lang="cs-CZ" smtClean="0"/>
              <a:t>Text:</a:t>
            </a:r>
          </a:p>
          <a:p>
            <a:r>
              <a:rPr lang="cs-CZ" smtClean="0"/>
              <a:t>Veškerý text byl vytvořen autorem materiálu, 14.11. 2012.</a:t>
            </a:r>
          </a:p>
          <a:p>
            <a:r>
              <a:rPr lang="cs-CZ" smtClean="0"/>
              <a:t>Obrázky: </a:t>
            </a:r>
          </a:p>
          <a:p>
            <a:r>
              <a:rPr lang="cs-CZ" smtClean="0"/>
              <a:t>Obr.1: Otevřená galerie Microsoft Office, 14.11. 2012. </a:t>
            </a:r>
          </a:p>
          <a:p>
            <a:r>
              <a:rPr lang="cs-CZ" smtClean="0"/>
              <a:t>Obr.2: Obrázek byl vytvořen autorem materiálu, 14.11. 2012.</a:t>
            </a:r>
          </a:p>
          <a:p>
            <a:r>
              <a:rPr lang="cs-CZ" smtClean="0"/>
              <a:t>Obr.3: Obrázek byl vytvořen autorem materiálu, 14.11. 2012.</a:t>
            </a:r>
          </a:p>
          <a:p>
            <a:r>
              <a:rPr lang="cs-CZ" smtClean="0"/>
              <a:t>Obr.4: Obrázek byl vytvořen autorem materiálu, 14.11. 2012.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6526</TotalTime>
  <Words>252</Words>
  <Application>Microsoft Office PowerPoint</Application>
  <PresentationFormat>On-screen Show (4:3)</PresentationFormat>
  <Paragraphs>79</Paragraphs>
  <Slides>14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Arial Black</vt:lpstr>
      <vt:lpstr>Calibri</vt:lpstr>
      <vt:lpstr>Wingdings</vt:lpstr>
      <vt:lpstr>Základní</vt:lpstr>
      <vt:lpstr>Základní</vt:lpstr>
      <vt:lpstr>Základní</vt:lpstr>
      <vt:lpstr>Snímek 1</vt:lpstr>
      <vt:lpstr>ANOTACE</vt:lpstr>
      <vt:lpstr>PRVOCI</vt:lpstr>
      <vt:lpstr>TREPKA VELKÁ</vt:lpstr>
      <vt:lpstr>STAVBA TĚLA TREPKY VELKÉ</vt:lpstr>
      <vt:lpstr>STAVBA TĚLA TREPKY VELKÉ</vt:lpstr>
      <vt:lpstr>ROZMNOŽOVÁNÍ </vt:lpstr>
      <vt:lpstr>DALŠÍ ZÁSTUPCI </vt:lpstr>
      <vt:lpstr>DALŠÍ ZÁSTUPCI </vt:lpstr>
      <vt:lpstr>OPAKOVÁNÍ POJMENUJ OZNAČENÉ ORGANELY NA OBRÁZKU TREPKY</vt:lpstr>
      <vt:lpstr>ŘEŠENÍ</vt:lpstr>
      <vt:lpstr>OTÁZKY</vt:lpstr>
      <vt:lpstr>ODPOVĚDI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100</cp:revision>
  <dcterms:created xsi:type="dcterms:W3CDTF">2011-06-20T10:40:08Z</dcterms:created>
  <dcterms:modified xsi:type="dcterms:W3CDTF">2013-03-01T17:48:20Z</dcterms:modified>
</cp:coreProperties>
</file>