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NÁZEV:VY_32_INOVACE_08_Chemie 9.ročník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Alkoholy</a:t>
          </a:r>
          <a:r>
            <a:rPr lang="cs-CZ" sz="2000" smtClean="0"/>
            <a:t>, fenoly</a:t>
          </a:r>
          <a:endParaRPr lang="cs-CZ" sz="2000" dirty="0" smtClean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latin typeface="Palatino Linotype" pitchFamily="18" charset="0"/>
            </a:rPr>
            <a:t>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A6D7F0-9208-4860-971D-5E6C407EA481}" type="presOf" srcId="{D1D4F407-5343-4D3F-B5B9-D407B03CAEB4}" destId="{AED2198E-93D5-4001-81B4-73124B309672}" srcOrd="1" destOrd="0" presId="urn:microsoft.com/office/officeart/2005/8/layout/target3"/>
    <dgm:cxn modelId="{3A164C09-FEC9-4155-A535-53540EF9355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6B0D02-E7EF-43C4-87A3-828DCF128062}" type="presOf" srcId="{D8197B8C-B260-4A16-BDF4-0947B075E274}" destId="{5A5FFA88-C948-4069-8E93-59FA12366E83}" srcOrd="1" destOrd="0" presId="urn:microsoft.com/office/officeart/2005/8/layout/target3"/>
    <dgm:cxn modelId="{1EF1E805-2DBB-44E9-BE01-C47BCE556EAB}" type="presOf" srcId="{D1B46980-6531-4606-95E6-44980827E919}" destId="{6140AFEC-043D-4C43-A2F9-D0F5331DF3A3}" srcOrd="0" destOrd="0" presId="urn:microsoft.com/office/officeart/2005/8/layout/target3"/>
    <dgm:cxn modelId="{B7B869DE-D3A7-4EBE-9F0C-46B82730E6C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6A6C8F-E6CF-4CB2-9B3B-7EA88907DEFB}" type="presOf" srcId="{4C35D32F-0EAB-4CD7-82EE-45574DC2A586}" destId="{8BEBB6EC-1DAA-4CAC-8A25-BC0FCBD5DBD5}" srcOrd="0" destOrd="0" presId="urn:microsoft.com/office/officeart/2005/8/layout/target3"/>
    <dgm:cxn modelId="{FCDF5C9A-DB9C-4FD8-9DB9-7F10B51DE8AA}" type="presOf" srcId="{B651F6E3-6281-48DB-9319-2AEAFDAE7572}" destId="{6BB5E863-4638-4E1D-BFDE-399D028AC4ED}" srcOrd="1" destOrd="0" presId="urn:microsoft.com/office/officeart/2005/8/layout/target3"/>
    <dgm:cxn modelId="{488BE164-35B8-4E9E-9923-9392F53A773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3F67CA-C186-4029-820B-09569153BFA9}" type="presOf" srcId="{D8197B8C-B260-4A16-BDF4-0947B075E274}" destId="{25B08C86-7E15-44DC-BE7F-FFB55DD49D12}" srcOrd="0" destOrd="0" presId="urn:microsoft.com/office/officeart/2005/8/layout/target3"/>
    <dgm:cxn modelId="{A1481407-6B9F-4531-A2FA-AE672301CC3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EFE60AC-1F2A-40E2-AA50-C27073441AC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8E00204-9B2F-4F96-ACB5-90F876BA7159}" type="presParOf" srcId="{333A1088-737F-45CB-B68E-254E46348037}" destId="{F5ABB229-8D3B-4694-996A-96F23CF14429}" srcOrd="0" destOrd="0" presId="urn:microsoft.com/office/officeart/2005/8/layout/target3"/>
    <dgm:cxn modelId="{AC035B5E-27FA-4CEB-A71F-9BF29B7111C4}" type="presParOf" srcId="{333A1088-737F-45CB-B68E-254E46348037}" destId="{F41139FD-01EE-4571-8B17-4FB00FC51163}" srcOrd="1" destOrd="0" presId="urn:microsoft.com/office/officeart/2005/8/layout/target3"/>
    <dgm:cxn modelId="{C7723542-21D5-4A3B-8458-8B0D281C6854}" type="presParOf" srcId="{333A1088-737F-45CB-B68E-254E46348037}" destId="{D005CE8C-CC26-4C3E-AC11-E15060ECD759}" srcOrd="2" destOrd="0" presId="urn:microsoft.com/office/officeart/2005/8/layout/target3"/>
    <dgm:cxn modelId="{94E55FAA-93FA-49A7-9BEF-FF162DF6D85D}" type="presParOf" srcId="{333A1088-737F-45CB-B68E-254E46348037}" destId="{2C702D82-9B77-49B7-9568-BB8EB47C3372}" srcOrd="3" destOrd="0" presId="urn:microsoft.com/office/officeart/2005/8/layout/target3"/>
    <dgm:cxn modelId="{C8F67E59-111C-4558-857B-8AAFAAC844F0}" type="presParOf" srcId="{333A1088-737F-45CB-B68E-254E46348037}" destId="{A52A0455-90FF-4808-ABD0-F02540D31D5A}" srcOrd="4" destOrd="0" presId="urn:microsoft.com/office/officeart/2005/8/layout/target3"/>
    <dgm:cxn modelId="{D7ED66FF-B4E2-42E9-921A-EA5F74455DF7}" type="presParOf" srcId="{333A1088-737F-45CB-B68E-254E46348037}" destId="{6140AFEC-043D-4C43-A2F9-D0F5331DF3A3}" srcOrd="5" destOrd="0" presId="urn:microsoft.com/office/officeart/2005/8/layout/target3"/>
    <dgm:cxn modelId="{F58FBAC4-8C26-4933-BE71-F63094603963}" type="presParOf" srcId="{333A1088-737F-45CB-B68E-254E46348037}" destId="{9358AC05-5D7D-4327-9F80-1AD486AEA664}" srcOrd="6" destOrd="0" presId="urn:microsoft.com/office/officeart/2005/8/layout/target3"/>
    <dgm:cxn modelId="{DEC555EB-2BBB-4C6D-AD27-FC0DD5CFDFD6}" type="presParOf" srcId="{333A1088-737F-45CB-B68E-254E46348037}" destId="{313FC574-E1CD-4FB4-B054-0B805CE0447D}" srcOrd="7" destOrd="0" presId="urn:microsoft.com/office/officeart/2005/8/layout/target3"/>
    <dgm:cxn modelId="{D23CB795-3772-4F21-BDF8-C9D1A90CB3A3}" type="presParOf" srcId="{333A1088-737F-45CB-B68E-254E46348037}" destId="{619D679B-A015-4ECF-8348-D1034C574F40}" srcOrd="8" destOrd="0" presId="urn:microsoft.com/office/officeart/2005/8/layout/target3"/>
    <dgm:cxn modelId="{122513A7-8592-4D3F-8A08-D3A795D23A7D}" type="presParOf" srcId="{333A1088-737F-45CB-B68E-254E46348037}" destId="{322283A8-4A27-4CDA-BAE3-F381106A9174}" srcOrd="9" destOrd="0" presId="urn:microsoft.com/office/officeart/2005/8/layout/target3"/>
    <dgm:cxn modelId="{D37CB826-01EF-489D-972B-8CCAFD53952E}" type="presParOf" srcId="{333A1088-737F-45CB-B68E-254E46348037}" destId="{FFC9F71D-1B4F-4AD9-A4A6-86ADEFC8AF5C}" srcOrd="10" destOrd="0" presId="urn:microsoft.com/office/officeart/2005/8/layout/target3"/>
    <dgm:cxn modelId="{A597CDCC-15AE-4CBA-A895-E0A122569A49}" type="presParOf" srcId="{333A1088-737F-45CB-B68E-254E46348037}" destId="{25B08C86-7E15-44DC-BE7F-FFB55DD49D12}" srcOrd="11" destOrd="0" presId="urn:microsoft.com/office/officeart/2005/8/layout/target3"/>
    <dgm:cxn modelId="{384E286A-0EF3-4BA4-B3C6-7688EA9D2623}" type="presParOf" srcId="{333A1088-737F-45CB-B68E-254E46348037}" destId="{76644BE8-9D7C-4C09-B250-3D10AF48CBB7}" srcOrd="12" destOrd="0" presId="urn:microsoft.com/office/officeart/2005/8/layout/target3"/>
    <dgm:cxn modelId="{2A7AE389-B4E0-427E-966F-5D06894C373F}" type="presParOf" srcId="{333A1088-737F-45CB-B68E-254E46348037}" destId="{EE85B701-7295-41C0-BA7A-34D3756A2AE6}" srcOrd="13" destOrd="0" presId="urn:microsoft.com/office/officeart/2005/8/layout/target3"/>
    <dgm:cxn modelId="{BF439956-86CF-47D6-9D05-2AB2DC0C21EF}" type="presParOf" srcId="{333A1088-737F-45CB-B68E-254E46348037}" destId="{8BEBB6EC-1DAA-4CAC-8A25-BC0FCBD5DBD5}" srcOrd="14" destOrd="0" presId="urn:microsoft.com/office/officeart/2005/8/layout/target3"/>
    <dgm:cxn modelId="{D778A875-ABA9-42E6-81EC-95FA89610E75}" type="presParOf" srcId="{333A1088-737F-45CB-B68E-254E46348037}" destId="{AED2198E-93D5-4001-81B4-73124B309672}" srcOrd="15" destOrd="0" presId="urn:microsoft.com/office/officeart/2005/8/layout/target3"/>
    <dgm:cxn modelId="{FD3333C9-4E73-4C70-8DA6-18532233EA23}" type="presParOf" srcId="{333A1088-737F-45CB-B68E-254E46348037}" destId="{2BE915AB-18AA-4053-B92C-3BFC9ED204BB}" srcOrd="16" destOrd="0" presId="urn:microsoft.com/office/officeart/2005/8/layout/target3"/>
    <dgm:cxn modelId="{E9ECA74C-557A-444E-90D0-7A238E03E558}" type="presParOf" srcId="{333A1088-737F-45CB-B68E-254E46348037}" destId="{6BB5E863-4638-4E1D-BFDE-399D028AC4ED}" srcOrd="17" destOrd="0" presId="urn:microsoft.com/office/officeart/2005/8/layout/target3"/>
    <dgm:cxn modelId="{15F9207B-D7AB-4D32-8FCD-DB0A0FF5ADDC}" type="presParOf" srcId="{333A1088-737F-45CB-B68E-254E46348037}" destId="{5A5FFA88-C948-4069-8E93-59FA12366E83}" srcOrd="18" destOrd="0" presId="urn:microsoft.com/office/officeart/2005/8/layout/target3"/>
    <dgm:cxn modelId="{7FF9614D-6123-40A3-8262-214E1C2CA7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F8F7CC2-ED9E-4187-9B53-653351FC8458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28AD93F-52B9-4979-9202-2EB489508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8912E9A-85ED-4AEF-955C-9076DCB7CB9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klipart</a:t>
            </a:r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A9ABD5-5639-4CCF-914E-F37C187BC46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268C33-D139-4C94-90B0-26CB882950A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86501C9C-A095-48CF-9BE6-B3F38A14A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A0F64-9733-43FD-A70D-4F8AAA3DE9F1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52DDB-94BD-43A3-AD5E-52FECEF33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7E1A5-6FB5-4E91-BB7A-936BCC1E0A6D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2FF8D-58C7-4EA3-BF8D-45BA5DD00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65C57-8B9A-425E-A83F-6A6FA3D4356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7103A-AE90-447A-8BCC-286C657F1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45EA3ED-B676-4BC8-84DC-6FBC51A5DB43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590D647-D363-4B0C-9BC4-E7A09A1BE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962EAE-06BB-4ED1-BF2F-8D5561271C0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595BA-449F-4CCB-BC1F-295AD1B62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972C7-CD51-42EF-B6CA-57BE1A991FF4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4DC7C-44F3-4047-863E-3D71DDA3E9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78FD8-8E88-45A5-9701-3CF029E959E1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3B901-6404-41C8-8EFA-145C73E2F5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B34F-1A6F-4F91-AE23-E51E188D4731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322A1-DEDA-4969-98DA-A2F783160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59E64-AF4F-4873-99A7-D5B8C8A5A9C5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6D442-D80F-4987-A4CC-3B73B52A2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CB159-A9A3-4F68-A8E7-DC7C4DAE6DC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75B75-DB0C-4B15-937F-79C286D9B5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1A9DEF-50D9-41F5-A75A-7AE5291015A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7047DC-98CA-403A-8CD0-7A31C137C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1" r:id="rId2"/>
    <p:sldLayoutId id="2147483850" r:id="rId3"/>
    <p:sldLayoutId id="2147483849" r:id="rId4"/>
    <p:sldLayoutId id="2147483853" r:id="rId5"/>
    <p:sldLayoutId id="2147483854" r:id="rId6"/>
    <p:sldLayoutId id="2147483848" r:id="rId7"/>
    <p:sldLayoutId id="2147483847" r:id="rId8"/>
    <p:sldLayoutId id="2147483846" r:id="rId9"/>
    <p:sldLayoutId id="2147483845" r:id="rId10"/>
    <p:sldLayoutId id="214748384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457200" y="3900488"/>
            <a:ext cx="4953000" cy="1752600"/>
          </a:xfrm>
        </p:spPr>
        <p:txBody>
          <a:bodyPr/>
          <a:lstStyle/>
          <a:p>
            <a:pPr marL="63500"/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Prezentace seznamuje žáky se základními informacemi o alkoholech a fenolech.</a:t>
            </a:r>
          </a:p>
          <a:p>
            <a:endParaRPr lang="cs-CZ" smtClean="0"/>
          </a:p>
          <a:p>
            <a:pPr>
              <a:buFont typeface="Georgia" pitchFamily="18" charset="0"/>
              <a:buNone/>
            </a:pPr>
            <a:endParaRPr lang="cs-CZ" smtClean="0"/>
          </a:p>
          <a:p>
            <a:r>
              <a:rPr lang="cs-CZ" smtClean="0"/>
              <a:t>Na konci prezentace jsou otázky pro žáky </a:t>
            </a:r>
            <a:r>
              <a:rPr lang="cs-CZ" smtClean="0">
                <a:latin typeface="Arial" charset="0"/>
              </a:rPr>
              <a:t>                    </a:t>
            </a:r>
            <a:r>
              <a:rPr lang="cs-CZ" smtClean="0"/>
              <a:t>k zopakování učiva.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Alkoholy a fenoly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785813"/>
            <a:ext cx="8229600" cy="1000125"/>
          </a:xfrm>
        </p:spPr>
        <p:txBody>
          <a:bodyPr/>
          <a:lstStyle/>
          <a:p>
            <a:r>
              <a:rPr lang="cs-CZ" smtClean="0"/>
              <a:t>Alkoholy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38"/>
            <a:ext cx="8229600" cy="4787900"/>
          </a:xfrm>
        </p:spPr>
        <p:txBody>
          <a:bodyPr/>
          <a:lstStyle/>
          <a:p>
            <a:r>
              <a:rPr lang="cs-CZ" smtClean="0"/>
              <a:t>- deriváty uhlovodíků, které mají v molekule navázanou hydroxylovou </a:t>
            </a:r>
            <a:r>
              <a:rPr lang="cs-CZ" smtClean="0">
                <a:solidFill>
                  <a:srgbClr val="FF0000"/>
                </a:solidFill>
              </a:rPr>
              <a:t>–OH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pPr>
              <a:buFont typeface="Georgia" pitchFamily="18" charset="0"/>
              <a:buNone/>
            </a:pPr>
            <a:r>
              <a:rPr lang="cs-CZ" smtClean="0">
                <a:solidFill>
                  <a:srgbClr val="FF0000"/>
                </a:solidFill>
              </a:rPr>
              <a:t>Názvosloví</a:t>
            </a:r>
          </a:p>
          <a:p>
            <a:r>
              <a:rPr lang="cs-CZ" smtClean="0"/>
              <a:t>Názvy alkoholů mají zakončení – </a:t>
            </a:r>
            <a:r>
              <a:rPr lang="cs-CZ" smtClean="0">
                <a:solidFill>
                  <a:srgbClr val="FF0000"/>
                </a:solidFill>
              </a:rPr>
              <a:t>ol</a:t>
            </a:r>
          </a:p>
          <a:p>
            <a:r>
              <a:rPr lang="cs-CZ" smtClean="0"/>
              <a:t>Př. Ethanol 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2428875" y="535781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3000375" y="535781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786063" y="5643563"/>
            <a:ext cx="285750" cy="15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214563" y="5643563"/>
            <a:ext cx="285750" cy="15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357563" y="5643563"/>
            <a:ext cx="285750" cy="15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071813" y="6000750"/>
            <a:ext cx="2857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2500313" y="6000750"/>
            <a:ext cx="2857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3071813" y="5286375"/>
            <a:ext cx="2857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2500313" y="5286375"/>
            <a:ext cx="2857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0" name="TextovéPole 18"/>
          <p:cNvSpPr txBox="1">
            <a:spLocks noChangeArrowheads="1"/>
          </p:cNvSpPr>
          <p:nvPr/>
        </p:nvSpPr>
        <p:spPr bwMode="auto">
          <a:xfrm>
            <a:off x="1714500" y="535781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7421" name="TextovéPole 19"/>
          <p:cNvSpPr txBox="1">
            <a:spLocks noChangeArrowheads="1"/>
          </p:cNvSpPr>
          <p:nvPr/>
        </p:nvSpPr>
        <p:spPr bwMode="auto">
          <a:xfrm>
            <a:off x="3000375" y="600075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7422" name="TextovéPole 20"/>
          <p:cNvSpPr txBox="1">
            <a:spLocks noChangeArrowheads="1"/>
          </p:cNvSpPr>
          <p:nvPr/>
        </p:nvSpPr>
        <p:spPr bwMode="auto">
          <a:xfrm>
            <a:off x="2428875" y="600075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7423" name="TextovéPole 21"/>
          <p:cNvSpPr txBox="1">
            <a:spLocks noChangeArrowheads="1"/>
          </p:cNvSpPr>
          <p:nvPr/>
        </p:nvSpPr>
        <p:spPr bwMode="auto">
          <a:xfrm>
            <a:off x="3571875" y="5286375"/>
            <a:ext cx="1071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  <p:sp>
        <p:nvSpPr>
          <p:cNvPr id="17424" name="TextovéPole 22"/>
          <p:cNvSpPr txBox="1">
            <a:spLocks noChangeArrowheads="1"/>
          </p:cNvSpPr>
          <p:nvPr/>
        </p:nvSpPr>
        <p:spPr bwMode="auto">
          <a:xfrm>
            <a:off x="3000375" y="4714875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7425" name="TextovéPole 23"/>
          <p:cNvSpPr txBox="1">
            <a:spLocks noChangeArrowheads="1"/>
          </p:cNvSpPr>
          <p:nvPr/>
        </p:nvSpPr>
        <p:spPr bwMode="auto">
          <a:xfrm>
            <a:off x="2428875" y="4714875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1143000"/>
            <a:ext cx="8329612" cy="10668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Methanol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OH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methylalkohol</a:t>
            </a:r>
            <a:r>
              <a:rPr lang="cs-CZ" dirty="0" smtClean="0"/>
              <a:t>, dřevný líh)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Georgia" pitchFamily="18" charset="0"/>
              <a:buNone/>
            </a:pPr>
            <a:r>
              <a:rPr lang="cs-CZ" u="sng" smtClean="0"/>
              <a:t>Vlastnosti:</a:t>
            </a:r>
          </a:p>
          <a:p>
            <a:r>
              <a:rPr lang="cs-CZ" smtClean="0"/>
              <a:t>Bezbarvá, hořlavá kapalina</a:t>
            </a:r>
          </a:p>
          <a:p>
            <a:r>
              <a:rPr lang="cs-CZ" smtClean="0"/>
              <a:t>Prudce jedovatá!</a:t>
            </a:r>
          </a:p>
          <a:p>
            <a:r>
              <a:rPr lang="cs-CZ" smtClean="0"/>
              <a:t>Způsobuje ztrátu zraku a smrt</a:t>
            </a:r>
          </a:p>
          <a:p>
            <a:endParaRPr lang="cs-CZ" smtClean="0"/>
          </a:p>
          <a:p>
            <a:pPr>
              <a:buFont typeface="Georgia" pitchFamily="18" charset="0"/>
              <a:buNone/>
            </a:pPr>
            <a:r>
              <a:rPr lang="cs-CZ" u="sng" smtClean="0"/>
              <a:t>Použití:</a:t>
            </a:r>
            <a:r>
              <a:rPr lang="cs-CZ" smtClean="0"/>
              <a:t> rozpouštědlo, palivo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6572250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6572250" y="1785938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7215188" y="1143000"/>
            <a:ext cx="1214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  <p:sp>
        <p:nvSpPr>
          <p:cNvPr id="18438" name="TextovéPole 6"/>
          <p:cNvSpPr txBox="1">
            <a:spLocks noChangeArrowheads="1"/>
          </p:cNvSpPr>
          <p:nvPr/>
        </p:nvSpPr>
        <p:spPr bwMode="auto">
          <a:xfrm>
            <a:off x="5857875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929438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86500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6716713" y="17843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6716713" y="1069975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3" name="TextovéPole 15"/>
          <p:cNvSpPr txBox="1">
            <a:spLocks noChangeArrowheads="1"/>
          </p:cNvSpPr>
          <p:nvPr/>
        </p:nvSpPr>
        <p:spPr bwMode="auto">
          <a:xfrm>
            <a:off x="6643688" y="500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1143000"/>
            <a:ext cx="8329612" cy="10668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Ethanol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OH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ethylalkohol</a:t>
            </a:r>
            <a:r>
              <a:rPr lang="cs-CZ" dirty="0" smtClean="0"/>
              <a:t>, líh)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88"/>
            <a:ext cx="8229600" cy="4608512"/>
          </a:xfrm>
        </p:spPr>
        <p:txBody>
          <a:bodyPr/>
          <a:lstStyle/>
          <a:p>
            <a:pPr>
              <a:buFont typeface="Georgia" pitchFamily="18" charset="0"/>
              <a:buNone/>
            </a:pPr>
            <a:r>
              <a:rPr lang="cs-CZ" u="sng" smtClean="0"/>
              <a:t>Vlastnosti:</a:t>
            </a:r>
          </a:p>
          <a:p>
            <a:r>
              <a:rPr lang="cs-CZ" smtClean="0"/>
              <a:t>Bezbarvá, vonící, hořlavá kapalina</a:t>
            </a:r>
          </a:p>
          <a:p>
            <a:r>
              <a:rPr lang="cs-CZ" smtClean="0"/>
              <a:t>Návyková látka</a:t>
            </a:r>
          </a:p>
          <a:p>
            <a:endParaRPr lang="cs-CZ" smtClean="0"/>
          </a:p>
          <a:p>
            <a:pPr>
              <a:buFont typeface="Georgia" pitchFamily="18" charset="0"/>
              <a:buNone/>
            </a:pPr>
            <a:r>
              <a:rPr lang="cs-CZ" u="sng" smtClean="0"/>
              <a:t>Použití:</a:t>
            </a:r>
            <a:r>
              <a:rPr lang="cs-CZ" smtClean="0"/>
              <a:t> rozpouštědlo, palivo, na výrobu alkoholických nápojů</a:t>
            </a:r>
          </a:p>
          <a:p>
            <a:endParaRPr lang="cs-CZ" smtClean="0"/>
          </a:p>
          <a:p>
            <a:r>
              <a:rPr lang="cs-CZ" smtClean="0"/>
              <a:t>Vzniká kvašením cukrů a ovocných šťáv</a:t>
            </a:r>
          </a:p>
          <a:p>
            <a:r>
              <a:rPr lang="cs-CZ" smtClean="0"/>
              <a:t>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12</a:t>
            </a:r>
            <a:r>
              <a:rPr lang="cs-CZ" smtClean="0"/>
              <a:t>O</a:t>
            </a:r>
            <a:r>
              <a:rPr lang="cs-CZ" baseline="-25000" smtClean="0"/>
              <a:t>6</a:t>
            </a:r>
            <a:r>
              <a:rPr lang="cs-CZ" smtClean="0"/>
              <a:t> 	 	2 CH</a:t>
            </a:r>
            <a:r>
              <a:rPr lang="cs-CZ" baseline="-25000" smtClean="0"/>
              <a:t>3</a:t>
            </a:r>
            <a:r>
              <a:rPr lang="cs-CZ" smtClean="0"/>
              <a:t>CH</a:t>
            </a:r>
            <a:r>
              <a:rPr lang="cs-CZ" baseline="-25000" smtClean="0"/>
              <a:t>2</a:t>
            </a:r>
            <a:r>
              <a:rPr lang="cs-CZ" smtClean="0"/>
              <a:t>OH	+	2CO</a:t>
            </a:r>
            <a:r>
              <a:rPr lang="cs-CZ" baseline="-25000" smtClean="0"/>
              <a:t>2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6572250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6643688" y="1857375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7215188" y="1143000"/>
            <a:ext cx="1214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  <p:sp>
        <p:nvSpPr>
          <p:cNvPr id="19462" name="TextovéPole 6"/>
          <p:cNvSpPr txBox="1">
            <a:spLocks noChangeArrowheads="1"/>
          </p:cNvSpPr>
          <p:nvPr/>
        </p:nvSpPr>
        <p:spPr bwMode="auto">
          <a:xfrm>
            <a:off x="5214938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929438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86500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6716713" y="17843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6716713" y="1069975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7" name="TextovéPole 15"/>
          <p:cNvSpPr txBox="1">
            <a:spLocks noChangeArrowheads="1"/>
          </p:cNvSpPr>
          <p:nvPr/>
        </p:nvSpPr>
        <p:spPr bwMode="auto">
          <a:xfrm>
            <a:off x="6643688" y="500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9468" name="TextovéPole 12"/>
          <p:cNvSpPr txBox="1">
            <a:spLocks noChangeArrowheads="1"/>
          </p:cNvSpPr>
          <p:nvPr/>
        </p:nvSpPr>
        <p:spPr bwMode="auto">
          <a:xfrm>
            <a:off x="5929313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715000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002338" y="1069975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6002338" y="17843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2" name="TextovéPole 19"/>
          <p:cNvSpPr txBox="1">
            <a:spLocks noChangeArrowheads="1"/>
          </p:cNvSpPr>
          <p:nvPr/>
        </p:nvSpPr>
        <p:spPr bwMode="auto">
          <a:xfrm>
            <a:off x="5857875" y="500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19473" name="TextovéPole 20"/>
          <p:cNvSpPr txBox="1">
            <a:spLocks noChangeArrowheads="1"/>
          </p:cNvSpPr>
          <p:nvPr/>
        </p:nvSpPr>
        <p:spPr bwMode="auto">
          <a:xfrm>
            <a:off x="5929313" y="1857375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2571750" y="6215063"/>
            <a:ext cx="714375" cy="1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Vícesytné alkoholy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Obsahují dvě a více skupin –OH</a:t>
            </a:r>
          </a:p>
          <a:p>
            <a:endParaRPr lang="cs-CZ" smtClean="0"/>
          </a:p>
          <a:p>
            <a:r>
              <a:rPr lang="cs-CZ" smtClean="0"/>
              <a:t>Dvojsytné alkoholy- obsahují dvě –OH skupiny</a:t>
            </a:r>
          </a:p>
          <a:p>
            <a:r>
              <a:rPr lang="cs-CZ" smtClean="0"/>
              <a:t>Trojsytné alkoholy- obsahují tři –OH skupiny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Ethandiol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ethylenglykol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Georgia" pitchFamily="18" charset="0"/>
              <a:buNone/>
            </a:pPr>
            <a:r>
              <a:rPr lang="cs-CZ" u="sng" smtClean="0"/>
              <a:t>Vlastnosti:</a:t>
            </a:r>
          </a:p>
          <a:p>
            <a:r>
              <a:rPr lang="cs-CZ" smtClean="0"/>
              <a:t>Bezbarvá, olejovitá kapalina</a:t>
            </a:r>
          </a:p>
          <a:p>
            <a:r>
              <a:rPr lang="cs-CZ" smtClean="0"/>
              <a:t>Jedovatý </a:t>
            </a:r>
          </a:p>
          <a:p>
            <a:endParaRPr lang="cs-CZ" smtClean="0"/>
          </a:p>
          <a:p>
            <a:pPr>
              <a:buFont typeface="Georgia" pitchFamily="18" charset="0"/>
              <a:buNone/>
            </a:pPr>
            <a:r>
              <a:rPr lang="cs-CZ" u="sng" smtClean="0"/>
              <a:t>Použití:</a:t>
            </a:r>
            <a:r>
              <a:rPr lang="cs-CZ" smtClean="0"/>
              <a:t> nemrznoucí směs (Fridex)</a:t>
            </a:r>
          </a:p>
          <a:p>
            <a:endParaRPr lang="cs-CZ" smtClean="0"/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6572250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6500813" y="1857375"/>
            <a:ext cx="1143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  <p:sp>
        <p:nvSpPr>
          <p:cNvPr id="21509" name="TextovéPole 5"/>
          <p:cNvSpPr txBox="1">
            <a:spLocks noChangeArrowheads="1"/>
          </p:cNvSpPr>
          <p:nvPr/>
        </p:nvSpPr>
        <p:spPr bwMode="auto">
          <a:xfrm>
            <a:off x="7215188" y="1143000"/>
            <a:ext cx="1214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21510" name="TextovéPole 6"/>
          <p:cNvSpPr txBox="1">
            <a:spLocks noChangeArrowheads="1"/>
          </p:cNvSpPr>
          <p:nvPr/>
        </p:nvSpPr>
        <p:spPr bwMode="auto">
          <a:xfrm>
            <a:off x="5214938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929438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86500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6716713" y="17843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6716713" y="1069975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5" name="TextovéPole 11"/>
          <p:cNvSpPr txBox="1">
            <a:spLocks noChangeArrowheads="1"/>
          </p:cNvSpPr>
          <p:nvPr/>
        </p:nvSpPr>
        <p:spPr bwMode="auto">
          <a:xfrm>
            <a:off x="6643688" y="500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21516" name="TextovéPole 12"/>
          <p:cNvSpPr txBox="1">
            <a:spLocks noChangeArrowheads="1"/>
          </p:cNvSpPr>
          <p:nvPr/>
        </p:nvSpPr>
        <p:spPr bwMode="auto">
          <a:xfrm>
            <a:off x="5929313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5715000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8" name="TextovéPole 14"/>
          <p:cNvSpPr txBox="1">
            <a:spLocks noChangeArrowheads="1"/>
          </p:cNvSpPr>
          <p:nvPr/>
        </p:nvSpPr>
        <p:spPr bwMode="auto">
          <a:xfrm>
            <a:off x="5857875" y="500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21519" name="TextovéPole 15"/>
          <p:cNvSpPr txBox="1">
            <a:spLocks noChangeArrowheads="1"/>
          </p:cNvSpPr>
          <p:nvPr/>
        </p:nvSpPr>
        <p:spPr bwMode="auto">
          <a:xfrm>
            <a:off x="5786438" y="1857375"/>
            <a:ext cx="928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 rot="5400000">
            <a:off x="6002338" y="17843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002338" y="1069975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Propantriol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(glycerol, glycerin)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Georgia" pitchFamily="18" charset="0"/>
              <a:buNone/>
            </a:pPr>
            <a:r>
              <a:rPr lang="cs-CZ" u="sng" smtClean="0"/>
              <a:t>Vlastnosti:</a:t>
            </a:r>
          </a:p>
          <a:p>
            <a:r>
              <a:rPr lang="cs-CZ" smtClean="0"/>
              <a:t>Bezbarvá, olejovitá kapalina, nasládlé chuti</a:t>
            </a:r>
          </a:p>
          <a:p>
            <a:endParaRPr lang="cs-CZ" smtClean="0"/>
          </a:p>
          <a:p>
            <a:pPr>
              <a:buFont typeface="Georgia" pitchFamily="18" charset="0"/>
              <a:buNone/>
            </a:pPr>
            <a:r>
              <a:rPr lang="cs-CZ" u="sng" smtClean="0"/>
              <a:t>Použití: </a:t>
            </a:r>
            <a:r>
              <a:rPr lang="cs-CZ" smtClean="0"/>
              <a:t>kosmetika, potravinářství, na výrobu dynamitu</a:t>
            </a:r>
          </a:p>
          <a:p>
            <a:endParaRPr lang="cs-CZ" smtClean="0"/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6572250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sp>
        <p:nvSpPr>
          <p:cNvPr id="23556" name="TextovéPole 4"/>
          <p:cNvSpPr txBox="1">
            <a:spLocks noChangeArrowheads="1"/>
          </p:cNvSpPr>
          <p:nvPr/>
        </p:nvSpPr>
        <p:spPr bwMode="auto">
          <a:xfrm>
            <a:off x="6500813" y="1857375"/>
            <a:ext cx="1143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  <p:sp>
        <p:nvSpPr>
          <p:cNvPr id="23557" name="TextovéPole 5"/>
          <p:cNvSpPr txBox="1">
            <a:spLocks noChangeArrowheads="1"/>
          </p:cNvSpPr>
          <p:nvPr/>
        </p:nvSpPr>
        <p:spPr bwMode="auto">
          <a:xfrm>
            <a:off x="7215188" y="1143000"/>
            <a:ext cx="1214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23558" name="TextovéPole 6"/>
          <p:cNvSpPr txBox="1">
            <a:spLocks noChangeArrowheads="1"/>
          </p:cNvSpPr>
          <p:nvPr/>
        </p:nvSpPr>
        <p:spPr bwMode="auto">
          <a:xfrm>
            <a:off x="5214938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929438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86500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6716713" y="17843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6716713" y="1069975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3" name="TextovéPole 11"/>
          <p:cNvSpPr txBox="1">
            <a:spLocks noChangeArrowheads="1"/>
          </p:cNvSpPr>
          <p:nvPr/>
        </p:nvSpPr>
        <p:spPr bwMode="auto">
          <a:xfrm>
            <a:off x="6643688" y="500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23564" name="TextovéPole 12"/>
          <p:cNvSpPr txBox="1">
            <a:spLocks noChangeArrowheads="1"/>
          </p:cNvSpPr>
          <p:nvPr/>
        </p:nvSpPr>
        <p:spPr bwMode="auto">
          <a:xfrm>
            <a:off x="5929313" y="11430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C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5715000" y="1428750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6" name="TextovéPole 14"/>
          <p:cNvSpPr txBox="1">
            <a:spLocks noChangeArrowheads="1"/>
          </p:cNvSpPr>
          <p:nvPr/>
        </p:nvSpPr>
        <p:spPr bwMode="auto">
          <a:xfrm>
            <a:off x="5857875" y="500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H</a:t>
            </a:r>
          </a:p>
        </p:txBody>
      </p:sp>
      <p:sp>
        <p:nvSpPr>
          <p:cNvPr id="23567" name="TextovéPole 15"/>
          <p:cNvSpPr txBox="1">
            <a:spLocks noChangeArrowheads="1"/>
          </p:cNvSpPr>
          <p:nvPr/>
        </p:nvSpPr>
        <p:spPr bwMode="auto">
          <a:xfrm>
            <a:off x="5786438" y="1857375"/>
            <a:ext cx="928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 rot="5400000">
            <a:off x="6002338" y="17843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002338" y="1069975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57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67525" y="4214813"/>
            <a:ext cx="1743075" cy="244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1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52688" y="4214813"/>
            <a:ext cx="1971675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72" name="TextovéPole 18"/>
          <p:cNvSpPr txBox="1">
            <a:spLocks noChangeArrowheads="1"/>
          </p:cNvSpPr>
          <p:nvPr/>
        </p:nvSpPr>
        <p:spPr bwMode="auto">
          <a:xfrm>
            <a:off x="1476375" y="6092825"/>
            <a:ext cx="9763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Obr.1</a:t>
            </a:r>
          </a:p>
        </p:txBody>
      </p:sp>
      <p:sp>
        <p:nvSpPr>
          <p:cNvPr id="23573" name="TextovéPole 21"/>
          <p:cNvSpPr txBox="1">
            <a:spLocks noChangeArrowheads="1"/>
          </p:cNvSpPr>
          <p:nvPr/>
        </p:nvSpPr>
        <p:spPr bwMode="auto">
          <a:xfrm>
            <a:off x="5762625" y="6299200"/>
            <a:ext cx="9763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Fenoly 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Hydroxylová skupina –OH navázán</a:t>
            </a:r>
            <a:r>
              <a:rPr lang="cs-CZ" smtClean="0">
                <a:latin typeface="Arial" charset="0"/>
              </a:rPr>
              <a:t>a               </a:t>
            </a:r>
            <a:r>
              <a:rPr lang="cs-CZ" smtClean="0"/>
              <a:t> na uhlovodíkový zbytek benzenu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Fenol  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5</a:t>
            </a:r>
            <a:r>
              <a:rPr lang="cs-CZ" smtClean="0"/>
              <a:t>OH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Georgia" pitchFamily="18" charset="0"/>
              <a:buNone/>
            </a:pPr>
            <a:r>
              <a:rPr lang="cs-CZ" u="sng" smtClean="0"/>
              <a:t>Vlastnosti:</a:t>
            </a:r>
          </a:p>
          <a:p>
            <a:r>
              <a:rPr lang="cs-CZ" smtClean="0"/>
              <a:t>Bezbarvá, krystalická látka</a:t>
            </a:r>
          </a:p>
          <a:p>
            <a:r>
              <a:rPr lang="cs-CZ" smtClean="0"/>
              <a:t>Leptá pokožku</a:t>
            </a:r>
          </a:p>
          <a:p>
            <a:endParaRPr lang="cs-CZ" smtClean="0"/>
          </a:p>
          <a:p>
            <a:pPr>
              <a:buFont typeface="Georgia" pitchFamily="18" charset="0"/>
              <a:buNone/>
            </a:pPr>
            <a:r>
              <a:rPr lang="cs-CZ" u="sng" smtClean="0"/>
              <a:t>Použití: </a:t>
            </a:r>
            <a:r>
              <a:rPr lang="cs-CZ" smtClean="0"/>
              <a:t>na výrobu barviv, plastů, dezinfekčních prostředků</a:t>
            </a:r>
          </a:p>
          <a:p>
            <a:endParaRPr lang="cs-CZ" smtClean="0"/>
          </a:p>
        </p:txBody>
      </p:sp>
      <p:sp>
        <p:nvSpPr>
          <p:cNvPr id="5" name="Šestiúhelník 4"/>
          <p:cNvSpPr/>
          <p:nvPr/>
        </p:nvSpPr>
        <p:spPr>
          <a:xfrm>
            <a:off x="5357818" y="1428736"/>
            <a:ext cx="720080" cy="648072"/>
          </a:xfrm>
          <a:prstGeom prst="hexagon">
            <a:avLst/>
          </a:prstGeom>
          <a:noFill/>
          <a:ln w="25400">
            <a:solidFill>
              <a:schemeClr val="tx1"/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572125" y="1571625"/>
            <a:ext cx="287338" cy="360363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 rot="5400000">
            <a:off x="5573713" y="1212850"/>
            <a:ext cx="28416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0" name="TextovéPole 7"/>
          <p:cNvSpPr txBox="1">
            <a:spLocks noChangeArrowheads="1"/>
          </p:cNvSpPr>
          <p:nvPr/>
        </p:nvSpPr>
        <p:spPr bwMode="auto">
          <a:xfrm>
            <a:off x="5357813" y="571500"/>
            <a:ext cx="1143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eorgia" pitchFamily="18" charset="0"/>
              </a:rPr>
              <a:t>OH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Otázky: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1.Který z alkoholů způsobuje slepotu a smrt?</a:t>
            </a:r>
          </a:p>
          <a:p>
            <a:r>
              <a:rPr lang="cs-CZ" smtClean="0"/>
              <a:t>2. Kdo vynalezl dynamit?  </a:t>
            </a:r>
          </a:p>
          <a:p>
            <a:r>
              <a:rPr lang="cs-CZ" smtClean="0"/>
              <a:t>3. Co je to vícesytný alkohol?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Odpovědi: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methanol</a:t>
            </a:r>
          </a:p>
          <a:p>
            <a:r>
              <a:rPr lang="cs-CZ" smtClean="0"/>
              <a:t>2. Alfréd Nobel</a:t>
            </a:r>
          </a:p>
          <a:p>
            <a:r>
              <a:rPr lang="cs-CZ" smtClean="0"/>
              <a:t>3. Alkohol, který má 2 a více hydroxylových skupin ve své molekule.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88"/>
            <a:ext cx="8507413" cy="4324350"/>
          </a:xfrm>
        </p:spPr>
        <p:txBody>
          <a:bodyPr/>
          <a:lstStyle/>
          <a:p>
            <a:r>
              <a:rPr lang="cs-CZ" smtClean="0"/>
              <a:t>Veškerý text byl vytvořen autorem materiálu, 20.3.2012. </a:t>
            </a:r>
          </a:p>
          <a:p>
            <a:r>
              <a:rPr lang="cs-CZ" smtClean="0"/>
              <a:t>Obr.1 a obr.2:  Otevřená galerie Microsoft Office, 20.3. 2012.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207</TotalTime>
  <Words>255</Words>
  <Application>Microsoft Office PowerPoint</Application>
  <PresentationFormat>On-screen Show (4:3)</PresentationFormat>
  <Paragraphs>106</Paragraphs>
  <Slides>14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Georgia</vt:lpstr>
      <vt:lpstr>Arial</vt:lpstr>
      <vt:lpstr>Trebuchet MS</vt:lpstr>
      <vt:lpstr>Wingdings 2</vt:lpstr>
      <vt:lpstr>Calibri</vt:lpstr>
      <vt:lpstr>Urbanistický</vt:lpstr>
      <vt:lpstr>Urbanistický</vt:lpstr>
      <vt:lpstr>Urbanistický</vt:lpstr>
      <vt:lpstr>Urbanistický</vt:lpstr>
      <vt:lpstr>Snímek 1</vt:lpstr>
      <vt:lpstr>Anotace</vt:lpstr>
      <vt:lpstr>Alkoholy a fenoly</vt:lpstr>
      <vt:lpstr>Alkoholy</vt:lpstr>
      <vt:lpstr>Methanol CH3OH (methylalkohol, dřevný líh)</vt:lpstr>
      <vt:lpstr>Ethanol CH3CH2OH (ethylalkohol, líh)</vt:lpstr>
      <vt:lpstr>Vícesytné alkoholy</vt:lpstr>
      <vt:lpstr>Ethandiol (ethylenglykol)</vt:lpstr>
      <vt:lpstr>Propantriol (glycerol, glycerin)</vt:lpstr>
      <vt:lpstr>Fenoly </vt:lpstr>
      <vt:lpstr>Fenol  C6H5OH</vt:lpstr>
      <vt:lpstr>Otázky:</vt:lpstr>
      <vt:lpstr>Odpovědi: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DUM</cp:lastModifiedBy>
  <cp:revision>14</cp:revision>
  <dcterms:created xsi:type="dcterms:W3CDTF">2012-01-25T22:13:36Z</dcterms:created>
  <dcterms:modified xsi:type="dcterms:W3CDTF">2013-03-01T18:40:48Z</dcterms:modified>
</cp:coreProperties>
</file>