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3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2473" autoAdjust="0"/>
  </p:normalViewPr>
  <p:slideViewPr>
    <p:cSldViewPr>
      <p:cViewPr>
        <p:scale>
          <a:sx n="81" d="100"/>
          <a:sy n="81" d="100"/>
        </p:scale>
        <p:origin x="-1056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C798BB-C702-43CD-BF6C-63B4006DC777}" type="datetimeFigureOut">
              <a:rPr lang="cs-CZ" smtClean="0"/>
              <a:pPr/>
              <a:t>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83192-6815-472D-B685-CB4C128794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C798BB-C702-43CD-BF6C-63B4006DC777}" type="datetimeFigureOut">
              <a:rPr lang="cs-CZ" smtClean="0"/>
              <a:pPr/>
              <a:t>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83192-6815-472D-B685-CB4C128794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C798BB-C702-43CD-BF6C-63B4006DC777}" type="datetimeFigureOut">
              <a:rPr lang="cs-CZ" smtClean="0"/>
              <a:pPr/>
              <a:t>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83192-6815-472D-B685-CB4C128794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C798BB-C702-43CD-BF6C-63B4006DC777}" type="datetimeFigureOut">
              <a:rPr lang="cs-CZ" smtClean="0"/>
              <a:pPr/>
              <a:t>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83192-6815-472D-B685-CB4C128794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C798BB-C702-43CD-BF6C-63B4006DC777}" type="datetimeFigureOut">
              <a:rPr lang="cs-CZ" smtClean="0"/>
              <a:pPr/>
              <a:t>2.3.2013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83192-6815-472D-B685-CB4C128794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C798BB-C702-43CD-BF6C-63B4006DC777}" type="datetimeFigureOut">
              <a:rPr lang="cs-CZ" smtClean="0"/>
              <a:pPr/>
              <a:t>2.3.2013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83192-6815-472D-B685-CB4C128794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C798BB-C702-43CD-BF6C-63B4006DC777}" type="datetimeFigureOut">
              <a:rPr lang="cs-CZ" smtClean="0"/>
              <a:pPr/>
              <a:t>2.3.2013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83192-6815-472D-B685-CB4C128794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C798BB-C702-43CD-BF6C-63B4006DC777}" type="datetimeFigureOut">
              <a:rPr lang="cs-CZ" smtClean="0"/>
              <a:pPr/>
              <a:t>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83192-6815-472D-B685-CB4C128794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C798BB-C702-43CD-BF6C-63B4006DC777}" type="datetimeFigureOut">
              <a:rPr lang="cs-CZ" smtClean="0"/>
              <a:pPr/>
              <a:t>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83192-6815-472D-B685-CB4C128794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C798BB-C702-43CD-BF6C-63B4006DC777}" type="datetimeFigureOut">
              <a:rPr lang="cs-CZ" smtClean="0"/>
              <a:pPr/>
              <a:t>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83192-6815-472D-B685-CB4C128794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C798BB-C702-43CD-BF6C-63B4006DC777}" type="datetimeFigureOut">
              <a:rPr lang="cs-CZ" smtClean="0"/>
              <a:pPr/>
              <a:t>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83192-6815-472D-B685-CB4C128794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C798BB-C702-43CD-BF6C-63B4006DC777}" type="datetimeFigureOut">
              <a:rPr lang="cs-CZ" smtClean="0"/>
              <a:pPr/>
              <a:t>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B83192-6815-472D-B685-CB4C1287943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hyperlink" Target="http://www.challenge-big.eu/nl/big/126" TargetMode="External"/><Relationship Id="rId13" Type="http://schemas.openxmlformats.org/officeDocument/2006/relationships/hyperlink" Target="http://www.willgoto.com/1/145864/liens.aspx" TargetMode="External"/><Relationship Id="rId18" Type="http://schemas.openxmlformats.org/officeDocument/2006/relationships/hyperlink" Target="http://www.enjoyourholiday.com/2011/11/28/the-cubic-houses-of-rotterdam/" TargetMode="External"/><Relationship Id="rId26" Type="http://schemas.openxmlformats.org/officeDocument/2006/relationships/hyperlink" Target="http://www.ckmarketa.cz/cs/zajezdy/zajezdy-pro-skoly-a-organizace/poznavaci-zajezdy/holandsko/krasy-beneluxu/" TargetMode="External"/><Relationship Id="rId3" Type="http://schemas.openxmlformats.org/officeDocument/2006/relationships/hyperlink" Target="http://dynastie.ic.cz/zeme_bg.html" TargetMode="External"/><Relationship Id="rId21" Type="http://schemas.openxmlformats.org/officeDocument/2006/relationships/hyperlink" Target="http://www.mirin.cz/blog/produkce-severniho-more-za-vrcholem" TargetMode="External"/><Relationship Id="rId7" Type="http://schemas.openxmlformats.org/officeDocument/2006/relationships/hyperlink" Target="http://odcestovat.cz/destinace/evropa/belgie-lutych/zakladni-informace/" TargetMode="External"/><Relationship Id="rId12" Type="http://schemas.openxmlformats.org/officeDocument/2006/relationships/hyperlink" Target="http://www.photo2ville.com/photos-bruxelles/atomium-546.html" TargetMode="External"/><Relationship Id="rId17" Type="http://schemas.openxmlformats.org/officeDocument/2006/relationships/hyperlink" Target="http://anineffableplayforvoices.blogspot.cz/2011/11/den-haag-baby.html" TargetMode="External"/><Relationship Id="rId25" Type="http://schemas.openxmlformats.org/officeDocument/2006/relationships/hyperlink" Target="http://dynastie.ic.cz/zeme_lucemburg.html" TargetMode="External"/><Relationship Id="rId2" Type="http://schemas.openxmlformats.org/officeDocument/2006/relationships/hyperlink" Target="http://tatymrskoci.webnode.cz/sbirka-vlajek/" TargetMode="External"/><Relationship Id="rId16" Type="http://schemas.openxmlformats.org/officeDocument/2006/relationships/hyperlink" Target="http://www.tripadvisor.com/Tourism-g188590-Amsterdam_North_Holland_Province-Vacations.html" TargetMode="External"/><Relationship Id="rId20" Type="http://schemas.openxmlformats.org/officeDocument/2006/relationships/hyperlink" Target="http://www.profimedia.cz/fotografie/amsterdam-canan-ryn-v-blizkosti-utrecht/0005964811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investarchitect.blogspot.cz/2010/11/architect-in-gent-belgium-developer.html" TargetMode="External"/><Relationship Id="rId11" Type="http://schemas.openxmlformats.org/officeDocument/2006/relationships/hyperlink" Target="http://paluba.eu/obsah/antverpy-jsou-13-nejvetsi-kontejnerovy-pristav-na-svete/" TargetMode="External"/><Relationship Id="rId24" Type="http://schemas.openxmlformats.org/officeDocument/2006/relationships/hyperlink" Target="http://www.vlajky-statu.cz/vlajka_nahled.php?id_vlajka=108&amp;rozmer=800" TargetMode="External"/><Relationship Id="rId5" Type="http://schemas.openxmlformats.org/officeDocument/2006/relationships/hyperlink" Target="http://www.flandry.cz/antverpy" TargetMode="External"/><Relationship Id="rId15" Type="http://schemas.openxmlformats.org/officeDocument/2006/relationships/hyperlink" Target="http://cs.wikipedia.org/wiki/Nizozemsko" TargetMode="External"/><Relationship Id="rId23" Type="http://schemas.openxmlformats.org/officeDocument/2006/relationships/hyperlink" Target="http://www.radio.cz/cz/rubrika/udalosti/v-naardenu-byla-otevrena-nova-expozice-j-a-komenskeho" TargetMode="External"/><Relationship Id="rId28" Type="http://schemas.openxmlformats.org/officeDocument/2006/relationships/hyperlink" Target="http://www.cestovatel.cz/clanky/male-lucemburske-svycarsko/galerie/pict1424" TargetMode="External"/><Relationship Id="rId10" Type="http://schemas.openxmlformats.org/officeDocument/2006/relationships/hyperlink" Target="http://belgie.tripzone.cz/fotogalerie/pamatnik-bitvy-u-waterloo-732" TargetMode="External"/><Relationship Id="rId19" Type="http://schemas.openxmlformats.org/officeDocument/2006/relationships/hyperlink" Target="http://physchem.ox.ac.uk/~hill/mountains_vaalserberg.html" TargetMode="External"/><Relationship Id="rId4" Type="http://schemas.openxmlformats.org/officeDocument/2006/relationships/hyperlink" Target="http://operaplus.cz/svetova-operni-divadla-brusel/" TargetMode="External"/><Relationship Id="rId9" Type="http://schemas.openxmlformats.org/officeDocument/2006/relationships/hyperlink" Target="http://belgie.tripzone.cz/fotogalerie/reka-maza-ve-meste-dinant-6164" TargetMode="External"/><Relationship Id="rId14" Type="http://schemas.openxmlformats.org/officeDocument/2006/relationships/hyperlink" Target="http://www.vlajky-statu.cz/vlajka_nahled.php?id_vlajka=138&amp;rozmer=800" TargetMode="External"/><Relationship Id="rId22" Type="http://schemas.openxmlformats.org/officeDocument/2006/relationships/hyperlink" Target="http://svetnadosah.com/zeme/holandsko/kinderdijk" TargetMode="External"/><Relationship Id="rId27" Type="http://schemas.openxmlformats.org/officeDocument/2006/relationships/hyperlink" Target="http://www.svetnadosah.com/zeme/nemecko/mosel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5400" b="1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Západní Evropa</a:t>
            </a:r>
            <a:r>
              <a:rPr lang="cs-CZ" b="1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– Belgie, Nizozemsko, Lucembursko</a:t>
            </a:r>
            <a:endParaRPr lang="cs-CZ" sz="5400" b="1" i="1" u="sng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VY_32_INOVACE_20_ZEMĚPIS_západní Evropa – Belgie, Nizozemsko, Lucembursko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Dětský domov, Základní škola, Střední škola Duchcov, Školní 1, příspěvková organizace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Registrační číslo: cz.1.07/1.4.00/21.0559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Jana Hoffmannová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39952" y="332656"/>
            <a:ext cx="4737100" cy="9912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988840"/>
            <a:ext cx="8229600" cy="1143000"/>
          </a:xfrm>
        </p:spPr>
        <p:txBody>
          <a:bodyPr>
            <a:normAutofit/>
          </a:bodyPr>
          <a:lstStyle/>
          <a:p>
            <a:r>
              <a:rPr lang="cs-CZ" sz="5400" b="1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Belgie</a:t>
            </a:r>
            <a:endParaRPr lang="cs-CZ" sz="5400" b="1" i="1" u="sng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informace</a:t>
            </a:r>
            <a:endParaRPr lang="cs-CZ" i="1" u="sng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Hlavní město – </a:t>
            </a:r>
            <a:r>
              <a:rPr lang="cs-CZ" i="1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Brusel</a:t>
            </a:r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(hlavní město EU)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Počet obyvatel – 10,5 milionů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Státní zřízení – federativní, konstituční monarchie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Měna – Euro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Úřední jazyk – nizozemština, </a:t>
            </a:r>
            <a:r>
              <a:rPr lang="cs-CZ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francouzština</a:t>
            </a:r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, </a:t>
            </a:r>
            <a:r>
              <a:rPr lang="cs-CZ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němčina</a:t>
            </a:r>
            <a:endParaRPr lang="cs-CZ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Člen – EU, NATO, BENELUX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14500" y="1524000"/>
            <a:ext cx="5715000" cy="381000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35696" y="1484784"/>
            <a:ext cx="5366376" cy="35283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76338" y="571500"/>
            <a:ext cx="6791325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5" dur="500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8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8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9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Města</a:t>
            </a:r>
            <a:endParaRPr lang="cs-CZ" i="1" u="sng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Antverpy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Gent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Lutych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88640"/>
            <a:ext cx="8658225" cy="6496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1680" y="1412776"/>
            <a:ext cx="5612456" cy="34563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91680" y="1196752"/>
            <a:ext cx="5256584" cy="3942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2" dur="500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Povrch</a:t>
            </a:r>
            <a:endParaRPr lang="cs-CZ" i="1" u="sng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Hory, nížina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Pobřežní nížiny – písečné duny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Centrální rovina – velmi úrodná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Hornatá část Ardeny – nejvyšší bod </a:t>
            </a:r>
            <a:r>
              <a:rPr lang="cs-CZ" i="1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Signal de Botrange</a:t>
            </a:r>
            <a:endParaRPr lang="cs-CZ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Řeky</a:t>
            </a:r>
            <a:endParaRPr lang="cs-CZ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Šelda</a:t>
            </a:r>
          </a:p>
          <a:p>
            <a:pPr lvl="1"/>
            <a:r>
              <a:rPr lang="cs-CZ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Máza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332656"/>
            <a:ext cx="8316416" cy="6237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75656" y="1124744"/>
            <a:ext cx="6048672" cy="45365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4" dur="500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6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Hospodářství</a:t>
            </a:r>
            <a:endParaRPr lang="cs-CZ" i="1" u="sng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Průmysl</a:t>
            </a:r>
            <a:endParaRPr lang="cs-CZ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Rozvinutý průmyslový stát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Těžební průmysl, hutě, strojírny, potravinářství</a:t>
            </a:r>
          </a:p>
          <a:p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Zemědělství</a:t>
            </a:r>
            <a:endParaRPr lang="cs-CZ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Chov skotu, prasat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Pěstování obilí, brambory, květiny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Turistické zajímavosti</a:t>
            </a:r>
            <a:endParaRPr lang="cs-CZ" i="1" u="sng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Waterloo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Přístav v Antverpách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Brusel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Atomium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Manneken pis – symbol Bruselu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764704"/>
            <a:ext cx="7704856" cy="5019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836712"/>
            <a:ext cx="7143750" cy="5372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3568" y="692696"/>
            <a:ext cx="762000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115616" y="836712"/>
            <a:ext cx="7056784" cy="5292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2" dur="500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6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0" dur="500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8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060848"/>
            <a:ext cx="8229600" cy="1143000"/>
          </a:xfrm>
        </p:spPr>
        <p:txBody>
          <a:bodyPr>
            <a:normAutofit/>
          </a:bodyPr>
          <a:lstStyle/>
          <a:p>
            <a:r>
              <a:rPr lang="cs-CZ" sz="5400" b="1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Nizozemsko</a:t>
            </a:r>
            <a:endParaRPr lang="cs-CZ" sz="5400" b="1" i="1" u="sng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informace</a:t>
            </a:r>
            <a:endParaRPr lang="cs-CZ" i="1" u="sng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Hlavní město – </a:t>
            </a:r>
            <a:r>
              <a:rPr lang="cs-CZ" i="1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Amsterdam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Počet obyvatel – 17 milionů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Státní zřízení – konstituční, parlamentní monarchie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Měna – Euro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Úřední jazyk – nizozemština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Člen – EU, NATO, BENELUX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Bývalá koloniální velmoc – žije zde hodně obyvatel tmavé pleti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2000" y="890588"/>
            <a:ext cx="7620000" cy="5076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1052736"/>
            <a:ext cx="6120680" cy="51498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03648" y="1124744"/>
            <a:ext cx="5479250" cy="41044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5" dur="500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8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8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9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9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Města</a:t>
            </a:r>
            <a:endParaRPr lang="cs-CZ" i="1" u="sng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Haag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Rotterdam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764704"/>
            <a:ext cx="8001000" cy="533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2000" y="571500"/>
            <a:ext cx="762000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Povrch</a:t>
            </a:r>
            <a:endParaRPr lang="cs-CZ" i="1" u="sng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Hory</a:t>
            </a:r>
            <a:endParaRPr lang="cs-CZ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Nížinatá země s nejvyšším vrcholem Vaalserberg – 321 m n. m.</a:t>
            </a:r>
          </a:p>
          <a:p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Řeky</a:t>
            </a:r>
            <a:endParaRPr lang="cs-CZ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Rýn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980728"/>
            <a:ext cx="6667500" cy="500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52625" y="1681163"/>
            <a:ext cx="5238750" cy="349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Hospodářství</a:t>
            </a:r>
            <a:endParaRPr lang="cs-CZ" i="1" u="sng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Nizozemsko je jedna z nejbohatších zemí na světě</a:t>
            </a:r>
          </a:p>
          <a:p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Průmysl</a:t>
            </a:r>
            <a:endParaRPr lang="cs-CZ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Těžba ropy a zemního plynu (Severní moře)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Elektronika (Philips)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Potravinářství</a:t>
            </a:r>
          </a:p>
          <a:p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Zemědělství</a:t>
            </a:r>
            <a:endParaRPr lang="cs-CZ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Pěstování květin – tulipány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Chov – skotu (sýr Gouda, Eidam), prasat; rybolov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Pěstování – obilí, zeleniny (na poldrech = vysušené mořské dno)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1563" y="1052736"/>
            <a:ext cx="7000875" cy="4591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9" dur="500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6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66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1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Turistické zajímavosti</a:t>
            </a:r>
            <a:endParaRPr lang="cs-CZ" i="1" u="sng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Větrné mlýny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Plavební kanály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Naarden – hrob Jana Amose Komenského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2000" y="571500"/>
            <a:ext cx="762000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688" y="1268760"/>
            <a:ext cx="5112568" cy="3808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204864"/>
            <a:ext cx="8229600" cy="1143000"/>
          </a:xfrm>
        </p:spPr>
        <p:txBody>
          <a:bodyPr>
            <a:normAutofit/>
          </a:bodyPr>
          <a:lstStyle/>
          <a:p>
            <a:r>
              <a:rPr lang="cs-CZ" sz="5400" b="1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Lucembursko</a:t>
            </a:r>
            <a:endParaRPr lang="cs-CZ" sz="5400" b="1" i="1" u="sng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informace</a:t>
            </a:r>
            <a:endParaRPr lang="cs-CZ" i="1" u="sng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Hlavní město – </a:t>
            </a:r>
            <a:r>
              <a:rPr lang="cs-CZ" i="1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Lucemburk</a:t>
            </a:r>
            <a:endParaRPr lang="cs-CZ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Počet obyvatel – 500 000 (zhruba)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Státní zřízení – velkovévodství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Měna – Euro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Úřední jazyk – lucemburština, němčina, francouzština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Člen – EU, NATO, BENELUX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Panovnický rod Lucemburků hrál velkou roli v evropských dějinách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Země s nejvyšším HDP ba jednoho člověka na světě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2000" y="890588"/>
            <a:ext cx="7620000" cy="5076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6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71688" y="332656"/>
            <a:ext cx="5000625" cy="64300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62000" y="571500"/>
            <a:ext cx="762000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5" dur="500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8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8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9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9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0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Povrch</a:t>
            </a:r>
            <a:endParaRPr lang="cs-CZ" i="1" u="sng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Nejvyšší vrcholem země je Kneiff – 560 m n. m.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Řeky – Mosela, Alzette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836712"/>
            <a:ext cx="8512633" cy="51125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Hospodářství</a:t>
            </a:r>
            <a:endParaRPr lang="cs-CZ" i="1" u="sng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Průmysl</a:t>
            </a:r>
            <a:endParaRPr lang="cs-CZ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Hutě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Energetika</a:t>
            </a:r>
          </a:p>
          <a:p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Zemědělství</a:t>
            </a:r>
            <a:endParaRPr lang="cs-CZ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Pěstování – obilí, vinné révy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Chov skotu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Země je velmi bohatá – banky, evropské instituce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Turistické zajímavosti</a:t>
            </a:r>
            <a:endParaRPr lang="cs-CZ" i="1" u="sng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Přírodní park – </a:t>
            </a:r>
            <a:r>
              <a:rPr lang="cs-CZ" i="1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Malé lucemburské Švýcarsko</a:t>
            </a:r>
            <a:endParaRPr lang="cs-CZ" i="1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2000" y="571500"/>
            <a:ext cx="762000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132856"/>
            <a:ext cx="8229600" cy="1143000"/>
          </a:xfrm>
        </p:spPr>
        <p:txBody>
          <a:bodyPr>
            <a:normAutofit/>
          </a:bodyPr>
          <a:lstStyle/>
          <a:p>
            <a:r>
              <a:rPr lang="cs-CZ" sz="5400" b="1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Kontrolní otázky</a:t>
            </a:r>
            <a:endParaRPr lang="cs-CZ" sz="5400" b="1" i="1" u="sng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86210"/>
          </a:xfrm>
        </p:spPr>
        <p:txBody>
          <a:bodyPr>
            <a:noAutofit/>
          </a:bodyPr>
          <a:lstStyle/>
          <a:p>
            <a:r>
              <a:rPr lang="cs-CZ" sz="3200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Víš, která z těchto zemí tří zemí (Belgie, Nizozemsko, Lucembursko (BENELUX)) má nejnižší nejvyšší horu?</a:t>
            </a:r>
            <a:endParaRPr lang="cs-CZ" sz="3200" i="1" u="sng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2780928"/>
            <a:ext cx="8075240" cy="3345235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Nizozemsko – 321 m n. m.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Spoj čarou</a:t>
            </a:r>
            <a:endParaRPr lang="cs-CZ" i="1" u="sng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Lucembursko				Brusel</a:t>
            </a: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Belgie					Amsterdam</a:t>
            </a: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Nizozemsko				Lucemburk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2987824" y="1916832"/>
            <a:ext cx="2880320" cy="1152128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 flipV="1">
            <a:off x="1835696" y="1988840"/>
            <a:ext cx="3960440" cy="504056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flipV="1">
            <a:off x="2771800" y="2564904"/>
            <a:ext cx="3024336" cy="504056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Proč je pro naše dějiny významný panovnický rod Lucemburků?</a:t>
            </a:r>
            <a:endParaRPr lang="cs-CZ" sz="3200" i="1" u="sng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59632" y="2636912"/>
            <a:ext cx="7427168" cy="3489251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Jan Lucemburský </a:t>
            </a:r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sym typeface="Wingdings" pitchFamily="2" charset="2"/>
              </a:rPr>
              <a:t> Karel IV.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Odkazy</a:t>
            </a:r>
            <a:endParaRPr lang="cs-CZ" i="1" u="sng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900" u="sng" dirty="0" smtClean="0">
                <a:latin typeface="Tahoma" pitchFamily="34" charset="0"/>
                <a:ea typeface="Tahoma" pitchFamily="34" charset="0"/>
                <a:cs typeface="Tahoma" pitchFamily="34" charset="0"/>
                <a:hlinkClick r:id="rId2"/>
              </a:rPr>
              <a:t>http</a:t>
            </a:r>
            <a:r>
              <a:rPr lang="cs-CZ" sz="900" u="sng" dirty="0">
                <a:latin typeface="Tahoma" pitchFamily="34" charset="0"/>
                <a:ea typeface="Tahoma" pitchFamily="34" charset="0"/>
                <a:cs typeface="Tahoma" pitchFamily="34" charset="0"/>
                <a:hlinkClick r:id="rId2"/>
              </a:rPr>
              <a:t>://tatymrskoci.webnode.cz/sbirka-vlajek/</a:t>
            </a:r>
            <a:endParaRPr lang="cs-CZ" sz="9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900" u="sng" dirty="0">
                <a:latin typeface="Tahoma" pitchFamily="34" charset="0"/>
                <a:ea typeface="Tahoma" pitchFamily="34" charset="0"/>
                <a:cs typeface="Tahoma" pitchFamily="34" charset="0"/>
                <a:hlinkClick r:id="rId3"/>
              </a:rPr>
              <a:t>http://dynastie.ic.cz/</a:t>
            </a:r>
            <a:r>
              <a:rPr lang="cs-CZ" sz="900" u="sng" dirty="0" err="1">
                <a:latin typeface="Tahoma" pitchFamily="34" charset="0"/>
                <a:ea typeface="Tahoma" pitchFamily="34" charset="0"/>
                <a:cs typeface="Tahoma" pitchFamily="34" charset="0"/>
                <a:hlinkClick r:id="rId3"/>
              </a:rPr>
              <a:t>zeme</a:t>
            </a:r>
            <a:r>
              <a:rPr lang="cs-CZ" sz="900" u="sng" dirty="0">
                <a:latin typeface="Tahoma" pitchFamily="34" charset="0"/>
                <a:ea typeface="Tahoma" pitchFamily="34" charset="0"/>
                <a:cs typeface="Tahoma" pitchFamily="34" charset="0"/>
                <a:hlinkClick r:id="rId3"/>
              </a:rPr>
              <a:t>_</a:t>
            </a:r>
            <a:r>
              <a:rPr lang="cs-CZ" sz="900" u="sng" dirty="0" err="1">
                <a:latin typeface="Tahoma" pitchFamily="34" charset="0"/>
                <a:ea typeface="Tahoma" pitchFamily="34" charset="0"/>
                <a:cs typeface="Tahoma" pitchFamily="34" charset="0"/>
                <a:hlinkClick r:id="rId3"/>
              </a:rPr>
              <a:t>bg.html</a:t>
            </a:r>
            <a:endParaRPr lang="cs-CZ" sz="9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900" u="sng" dirty="0">
                <a:latin typeface="Tahoma" pitchFamily="34" charset="0"/>
                <a:ea typeface="Tahoma" pitchFamily="34" charset="0"/>
                <a:cs typeface="Tahoma" pitchFamily="34" charset="0"/>
                <a:hlinkClick r:id="rId4"/>
              </a:rPr>
              <a:t>http://operaplus.cz/svetova-operni-divadla-brusel/</a:t>
            </a:r>
            <a:endParaRPr lang="cs-CZ" sz="9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900" u="sng" dirty="0">
                <a:latin typeface="Tahoma" pitchFamily="34" charset="0"/>
                <a:ea typeface="Tahoma" pitchFamily="34" charset="0"/>
                <a:cs typeface="Tahoma" pitchFamily="34" charset="0"/>
                <a:hlinkClick r:id="rId5"/>
              </a:rPr>
              <a:t>http://www.</a:t>
            </a:r>
            <a:r>
              <a:rPr lang="cs-CZ" sz="900" u="sng" dirty="0" err="1">
                <a:latin typeface="Tahoma" pitchFamily="34" charset="0"/>
                <a:ea typeface="Tahoma" pitchFamily="34" charset="0"/>
                <a:cs typeface="Tahoma" pitchFamily="34" charset="0"/>
                <a:hlinkClick r:id="rId5"/>
              </a:rPr>
              <a:t>flandry.cz</a:t>
            </a:r>
            <a:r>
              <a:rPr lang="cs-CZ" sz="900" u="sng" dirty="0">
                <a:latin typeface="Tahoma" pitchFamily="34" charset="0"/>
                <a:ea typeface="Tahoma" pitchFamily="34" charset="0"/>
                <a:cs typeface="Tahoma" pitchFamily="34" charset="0"/>
                <a:hlinkClick r:id="rId5"/>
              </a:rPr>
              <a:t>/</a:t>
            </a:r>
            <a:r>
              <a:rPr lang="cs-CZ" sz="900" u="sng" dirty="0" err="1">
                <a:latin typeface="Tahoma" pitchFamily="34" charset="0"/>
                <a:ea typeface="Tahoma" pitchFamily="34" charset="0"/>
                <a:cs typeface="Tahoma" pitchFamily="34" charset="0"/>
                <a:hlinkClick r:id="rId5"/>
              </a:rPr>
              <a:t>antverpy</a:t>
            </a:r>
            <a:endParaRPr lang="cs-CZ" sz="9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900" u="sng" dirty="0">
                <a:latin typeface="Tahoma" pitchFamily="34" charset="0"/>
                <a:ea typeface="Tahoma" pitchFamily="34" charset="0"/>
                <a:cs typeface="Tahoma" pitchFamily="34" charset="0"/>
                <a:hlinkClick r:id="rId6"/>
              </a:rPr>
              <a:t>http://investarchitect.blogspot.cz/2010/11/architect-in-gent-belgium-developer.html</a:t>
            </a:r>
            <a:endParaRPr lang="cs-CZ" sz="9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900" u="sng" dirty="0">
                <a:latin typeface="Tahoma" pitchFamily="34" charset="0"/>
                <a:ea typeface="Tahoma" pitchFamily="34" charset="0"/>
                <a:cs typeface="Tahoma" pitchFamily="34" charset="0"/>
                <a:hlinkClick r:id="rId7"/>
              </a:rPr>
              <a:t>http://odcestovat.cz/destinace/</a:t>
            </a:r>
            <a:r>
              <a:rPr lang="cs-CZ" sz="900" u="sng" dirty="0" err="1">
                <a:latin typeface="Tahoma" pitchFamily="34" charset="0"/>
                <a:ea typeface="Tahoma" pitchFamily="34" charset="0"/>
                <a:cs typeface="Tahoma" pitchFamily="34" charset="0"/>
                <a:hlinkClick r:id="rId7"/>
              </a:rPr>
              <a:t>evropa</a:t>
            </a:r>
            <a:r>
              <a:rPr lang="cs-CZ" sz="900" u="sng" dirty="0">
                <a:latin typeface="Tahoma" pitchFamily="34" charset="0"/>
                <a:ea typeface="Tahoma" pitchFamily="34" charset="0"/>
                <a:cs typeface="Tahoma" pitchFamily="34" charset="0"/>
                <a:hlinkClick r:id="rId7"/>
              </a:rPr>
              <a:t>/</a:t>
            </a:r>
            <a:r>
              <a:rPr lang="cs-CZ" sz="900" u="sng" dirty="0" err="1">
                <a:latin typeface="Tahoma" pitchFamily="34" charset="0"/>
                <a:ea typeface="Tahoma" pitchFamily="34" charset="0"/>
                <a:cs typeface="Tahoma" pitchFamily="34" charset="0"/>
                <a:hlinkClick r:id="rId7"/>
              </a:rPr>
              <a:t>belgie</a:t>
            </a:r>
            <a:r>
              <a:rPr lang="cs-CZ" sz="900" u="sng" dirty="0">
                <a:latin typeface="Tahoma" pitchFamily="34" charset="0"/>
                <a:ea typeface="Tahoma" pitchFamily="34" charset="0"/>
                <a:cs typeface="Tahoma" pitchFamily="34" charset="0"/>
                <a:hlinkClick r:id="rId7"/>
              </a:rPr>
              <a:t>-</a:t>
            </a:r>
            <a:r>
              <a:rPr lang="cs-CZ" sz="900" u="sng" dirty="0" err="1">
                <a:latin typeface="Tahoma" pitchFamily="34" charset="0"/>
                <a:ea typeface="Tahoma" pitchFamily="34" charset="0"/>
                <a:cs typeface="Tahoma" pitchFamily="34" charset="0"/>
                <a:hlinkClick r:id="rId7"/>
              </a:rPr>
              <a:t>lutych</a:t>
            </a:r>
            <a:r>
              <a:rPr lang="cs-CZ" sz="900" u="sng" dirty="0">
                <a:latin typeface="Tahoma" pitchFamily="34" charset="0"/>
                <a:ea typeface="Tahoma" pitchFamily="34" charset="0"/>
                <a:cs typeface="Tahoma" pitchFamily="34" charset="0"/>
                <a:hlinkClick r:id="rId7"/>
              </a:rPr>
              <a:t>/</a:t>
            </a:r>
            <a:r>
              <a:rPr lang="cs-CZ" sz="900" u="sng" dirty="0" err="1">
                <a:latin typeface="Tahoma" pitchFamily="34" charset="0"/>
                <a:ea typeface="Tahoma" pitchFamily="34" charset="0"/>
                <a:cs typeface="Tahoma" pitchFamily="34" charset="0"/>
                <a:hlinkClick r:id="rId7"/>
              </a:rPr>
              <a:t>zakladni</a:t>
            </a:r>
            <a:r>
              <a:rPr lang="cs-CZ" sz="900" u="sng" dirty="0">
                <a:latin typeface="Tahoma" pitchFamily="34" charset="0"/>
                <a:ea typeface="Tahoma" pitchFamily="34" charset="0"/>
                <a:cs typeface="Tahoma" pitchFamily="34" charset="0"/>
                <a:hlinkClick r:id="rId7"/>
              </a:rPr>
              <a:t>-informace/</a:t>
            </a:r>
            <a:endParaRPr lang="cs-CZ" sz="9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900" u="sng" dirty="0">
                <a:latin typeface="Tahoma" pitchFamily="34" charset="0"/>
                <a:ea typeface="Tahoma" pitchFamily="34" charset="0"/>
                <a:cs typeface="Tahoma" pitchFamily="34" charset="0"/>
                <a:hlinkClick r:id="rId8"/>
              </a:rPr>
              <a:t>http://www.</a:t>
            </a:r>
            <a:r>
              <a:rPr lang="cs-CZ" sz="900" u="sng" dirty="0" err="1">
                <a:latin typeface="Tahoma" pitchFamily="34" charset="0"/>
                <a:ea typeface="Tahoma" pitchFamily="34" charset="0"/>
                <a:cs typeface="Tahoma" pitchFamily="34" charset="0"/>
                <a:hlinkClick r:id="rId8"/>
              </a:rPr>
              <a:t>challenge</a:t>
            </a:r>
            <a:r>
              <a:rPr lang="cs-CZ" sz="900" u="sng" dirty="0">
                <a:latin typeface="Tahoma" pitchFamily="34" charset="0"/>
                <a:ea typeface="Tahoma" pitchFamily="34" charset="0"/>
                <a:cs typeface="Tahoma" pitchFamily="34" charset="0"/>
                <a:hlinkClick r:id="rId8"/>
              </a:rPr>
              <a:t>-</a:t>
            </a:r>
            <a:r>
              <a:rPr lang="cs-CZ" sz="900" u="sng" dirty="0" err="1">
                <a:latin typeface="Tahoma" pitchFamily="34" charset="0"/>
                <a:ea typeface="Tahoma" pitchFamily="34" charset="0"/>
                <a:cs typeface="Tahoma" pitchFamily="34" charset="0"/>
                <a:hlinkClick r:id="rId8"/>
              </a:rPr>
              <a:t>big.eu</a:t>
            </a:r>
            <a:r>
              <a:rPr lang="cs-CZ" sz="900" u="sng" dirty="0">
                <a:latin typeface="Tahoma" pitchFamily="34" charset="0"/>
                <a:ea typeface="Tahoma" pitchFamily="34" charset="0"/>
                <a:cs typeface="Tahoma" pitchFamily="34" charset="0"/>
                <a:hlinkClick r:id="rId8"/>
              </a:rPr>
              <a:t>/</a:t>
            </a:r>
            <a:r>
              <a:rPr lang="cs-CZ" sz="900" u="sng" dirty="0" err="1">
                <a:latin typeface="Tahoma" pitchFamily="34" charset="0"/>
                <a:ea typeface="Tahoma" pitchFamily="34" charset="0"/>
                <a:cs typeface="Tahoma" pitchFamily="34" charset="0"/>
                <a:hlinkClick r:id="rId8"/>
              </a:rPr>
              <a:t>nl</a:t>
            </a:r>
            <a:r>
              <a:rPr lang="cs-CZ" sz="900" u="sng" dirty="0">
                <a:latin typeface="Tahoma" pitchFamily="34" charset="0"/>
                <a:ea typeface="Tahoma" pitchFamily="34" charset="0"/>
                <a:cs typeface="Tahoma" pitchFamily="34" charset="0"/>
                <a:hlinkClick r:id="rId8"/>
              </a:rPr>
              <a:t>/big/126</a:t>
            </a:r>
            <a:endParaRPr lang="cs-CZ" sz="9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900" u="sng" dirty="0">
                <a:latin typeface="Tahoma" pitchFamily="34" charset="0"/>
                <a:ea typeface="Tahoma" pitchFamily="34" charset="0"/>
                <a:cs typeface="Tahoma" pitchFamily="34" charset="0"/>
                <a:hlinkClick r:id="rId9"/>
              </a:rPr>
              <a:t>http://belgie.tripzone.cz/fotogalerie/reka-maza-ve-meste-dinant-6164</a:t>
            </a:r>
            <a:endParaRPr lang="cs-CZ" sz="9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900" u="sng" dirty="0">
                <a:latin typeface="Tahoma" pitchFamily="34" charset="0"/>
                <a:ea typeface="Tahoma" pitchFamily="34" charset="0"/>
                <a:cs typeface="Tahoma" pitchFamily="34" charset="0"/>
                <a:hlinkClick r:id="rId10"/>
              </a:rPr>
              <a:t>http://belgie.tripzone.cz/fotogalerie/pamatnik-bitvy-u-waterloo-732</a:t>
            </a:r>
            <a:endParaRPr lang="cs-CZ" sz="9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900" u="sng" dirty="0">
                <a:latin typeface="Tahoma" pitchFamily="34" charset="0"/>
                <a:ea typeface="Tahoma" pitchFamily="34" charset="0"/>
                <a:cs typeface="Tahoma" pitchFamily="34" charset="0"/>
                <a:hlinkClick r:id="rId11"/>
              </a:rPr>
              <a:t>http://paluba.eu/obsah/</a:t>
            </a:r>
            <a:r>
              <a:rPr lang="cs-CZ" sz="900" u="sng" dirty="0" err="1">
                <a:latin typeface="Tahoma" pitchFamily="34" charset="0"/>
                <a:ea typeface="Tahoma" pitchFamily="34" charset="0"/>
                <a:cs typeface="Tahoma" pitchFamily="34" charset="0"/>
                <a:hlinkClick r:id="rId11"/>
              </a:rPr>
              <a:t>antverpy</a:t>
            </a:r>
            <a:r>
              <a:rPr lang="cs-CZ" sz="900" u="sng" dirty="0">
                <a:latin typeface="Tahoma" pitchFamily="34" charset="0"/>
                <a:ea typeface="Tahoma" pitchFamily="34" charset="0"/>
                <a:cs typeface="Tahoma" pitchFamily="34" charset="0"/>
                <a:hlinkClick r:id="rId11"/>
              </a:rPr>
              <a:t>-jsou-13-</a:t>
            </a:r>
            <a:r>
              <a:rPr lang="cs-CZ" sz="900" u="sng" dirty="0" err="1">
                <a:latin typeface="Tahoma" pitchFamily="34" charset="0"/>
                <a:ea typeface="Tahoma" pitchFamily="34" charset="0"/>
                <a:cs typeface="Tahoma" pitchFamily="34" charset="0"/>
                <a:hlinkClick r:id="rId11"/>
              </a:rPr>
              <a:t>nejvetsi</a:t>
            </a:r>
            <a:r>
              <a:rPr lang="cs-CZ" sz="900" u="sng" dirty="0">
                <a:latin typeface="Tahoma" pitchFamily="34" charset="0"/>
                <a:ea typeface="Tahoma" pitchFamily="34" charset="0"/>
                <a:cs typeface="Tahoma" pitchFamily="34" charset="0"/>
                <a:hlinkClick r:id="rId11"/>
              </a:rPr>
              <a:t>-</a:t>
            </a:r>
            <a:r>
              <a:rPr lang="cs-CZ" sz="900" u="sng" dirty="0" err="1">
                <a:latin typeface="Tahoma" pitchFamily="34" charset="0"/>
                <a:ea typeface="Tahoma" pitchFamily="34" charset="0"/>
                <a:cs typeface="Tahoma" pitchFamily="34" charset="0"/>
                <a:hlinkClick r:id="rId11"/>
              </a:rPr>
              <a:t>kontejnerovy</a:t>
            </a:r>
            <a:r>
              <a:rPr lang="cs-CZ" sz="900" u="sng" dirty="0">
                <a:latin typeface="Tahoma" pitchFamily="34" charset="0"/>
                <a:ea typeface="Tahoma" pitchFamily="34" charset="0"/>
                <a:cs typeface="Tahoma" pitchFamily="34" charset="0"/>
                <a:hlinkClick r:id="rId11"/>
              </a:rPr>
              <a:t>-</a:t>
            </a:r>
            <a:r>
              <a:rPr lang="cs-CZ" sz="900" u="sng" dirty="0" err="1">
                <a:latin typeface="Tahoma" pitchFamily="34" charset="0"/>
                <a:ea typeface="Tahoma" pitchFamily="34" charset="0"/>
                <a:cs typeface="Tahoma" pitchFamily="34" charset="0"/>
                <a:hlinkClick r:id="rId11"/>
              </a:rPr>
              <a:t>pristav</a:t>
            </a:r>
            <a:r>
              <a:rPr lang="cs-CZ" sz="900" u="sng" dirty="0">
                <a:latin typeface="Tahoma" pitchFamily="34" charset="0"/>
                <a:ea typeface="Tahoma" pitchFamily="34" charset="0"/>
                <a:cs typeface="Tahoma" pitchFamily="34" charset="0"/>
                <a:hlinkClick r:id="rId11"/>
              </a:rPr>
              <a:t>-na-</a:t>
            </a:r>
            <a:r>
              <a:rPr lang="cs-CZ" sz="900" u="sng" dirty="0" err="1">
                <a:latin typeface="Tahoma" pitchFamily="34" charset="0"/>
                <a:ea typeface="Tahoma" pitchFamily="34" charset="0"/>
                <a:cs typeface="Tahoma" pitchFamily="34" charset="0"/>
                <a:hlinkClick r:id="rId11"/>
              </a:rPr>
              <a:t>svete</a:t>
            </a:r>
            <a:r>
              <a:rPr lang="cs-CZ" sz="900" u="sng" dirty="0">
                <a:latin typeface="Tahoma" pitchFamily="34" charset="0"/>
                <a:ea typeface="Tahoma" pitchFamily="34" charset="0"/>
                <a:cs typeface="Tahoma" pitchFamily="34" charset="0"/>
                <a:hlinkClick r:id="rId11"/>
              </a:rPr>
              <a:t>/</a:t>
            </a:r>
            <a:endParaRPr lang="cs-CZ" sz="9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900" u="sng" dirty="0">
                <a:latin typeface="Tahoma" pitchFamily="34" charset="0"/>
                <a:ea typeface="Tahoma" pitchFamily="34" charset="0"/>
                <a:cs typeface="Tahoma" pitchFamily="34" charset="0"/>
                <a:hlinkClick r:id="rId12"/>
              </a:rPr>
              <a:t>http://www.photo2ville.com/</a:t>
            </a:r>
            <a:r>
              <a:rPr lang="cs-CZ" sz="900" u="sng" dirty="0" err="1">
                <a:latin typeface="Tahoma" pitchFamily="34" charset="0"/>
                <a:ea typeface="Tahoma" pitchFamily="34" charset="0"/>
                <a:cs typeface="Tahoma" pitchFamily="34" charset="0"/>
                <a:hlinkClick r:id="rId12"/>
              </a:rPr>
              <a:t>photos</a:t>
            </a:r>
            <a:r>
              <a:rPr lang="cs-CZ" sz="900" u="sng" dirty="0">
                <a:latin typeface="Tahoma" pitchFamily="34" charset="0"/>
                <a:ea typeface="Tahoma" pitchFamily="34" charset="0"/>
                <a:cs typeface="Tahoma" pitchFamily="34" charset="0"/>
                <a:hlinkClick r:id="rId12"/>
              </a:rPr>
              <a:t>-</a:t>
            </a:r>
            <a:r>
              <a:rPr lang="cs-CZ" sz="900" u="sng" dirty="0" err="1">
                <a:latin typeface="Tahoma" pitchFamily="34" charset="0"/>
                <a:ea typeface="Tahoma" pitchFamily="34" charset="0"/>
                <a:cs typeface="Tahoma" pitchFamily="34" charset="0"/>
                <a:hlinkClick r:id="rId12"/>
              </a:rPr>
              <a:t>bruxelles</a:t>
            </a:r>
            <a:r>
              <a:rPr lang="cs-CZ" sz="900" u="sng" dirty="0">
                <a:latin typeface="Tahoma" pitchFamily="34" charset="0"/>
                <a:ea typeface="Tahoma" pitchFamily="34" charset="0"/>
                <a:cs typeface="Tahoma" pitchFamily="34" charset="0"/>
                <a:hlinkClick r:id="rId12"/>
              </a:rPr>
              <a:t>/atomium-546.html</a:t>
            </a:r>
            <a:endParaRPr lang="cs-CZ" sz="9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900" u="sng" dirty="0">
                <a:latin typeface="Tahoma" pitchFamily="34" charset="0"/>
                <a:ea typeface="Tahoma" pitchFamily="34" charset="0"/>
                <a:cs typeface="Tahoma" pitchFamily="34" charset="0"/>
                <a:hlinkClick r:id="rId13"/>
              </a:rPr>
              <a:t>http://www.</a:t>
            </a:r>
            <a:r>
              <a:rPr lang="cs-CZ" sz="900" u="sng" dirty="0" err="1">
                <a:latin typeface="Tahoma" pitchFamily="34" charset="0"/>
                <a:ea typeface="Tahoma" pitchFamily="34" charset="0"/>
                <a:cs typeface="Tahoma" pitchFamily="34" charset="0"/>
                <a:hlinkClick r:id="rId13"/>
              </a:rPr>
              <a:t>willgoto.com</a:t>
            </a:r>
            <a:r>
              <a:rPr lang="cs-CZ" sz="900" u="sng" dirty="0">
                <a:latin typeface="Tahoma" pitchFamily="34" charset="0"/>
                <a:ea typeface="Tahoma" pitchFamily="34" charset="0"/>
                <a:cs typeface="Tahoma" pitchFamily="34" charset="0"/>
                <a:hlinkClick r:id="rId13"/>
              </a:rPr>
              <a:t>/1/145864/</a:t>
            </a:r>
            <a:r>
              <a:rPr lang="cs-CZ" sz="900" u="sng" dirty="0" err="1">
                <a:latin typeface="Tahoma" pitchFamily="34" charset="0"/>
                <a:ea typeface="Tahoma" pitchFamily="34" charset="0"/>
                <a:cs typeface="Tahoma" pitchFamily="34" charset="0"/>
                <a:hlinkClick r:id="rId13"/>
              </a:rPr>
              <a:t>liens.aspx</a:t>
            </a:r>
            <a:endParaRPr lang="cs-CZ" sz="9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900" u="sng" dirty="0">
                <a:latin typeface="Tahoma" pitchFamily="34" charset="0"/>
                <a:ea typeface="Tahoma" pitchFamily="34" charset="0"/>
                <a:cs typeface="Tahoma" pitchFamily="34" charset="0"/>
                <a:hlinkClick r:id="rId14"/>
              </a:rPr>
              <a:t>http://www.vlajky-</a:t>
            </a:r>
            <a:r>
              <a:rPr lang="cs-CZ" sz="900" u="sng" dirty="0" err="1">
                <a:latin typeface="Tahoma" pitchFamily="34" charset="0"/>
                <a:ea typeface="Tahoma" pitchFamily="34" charset="0"/>
                <a:cs typeface="Tahoma" pitchFamily="34" charset="0"/>
                <a:hlinkClick r:id="rId14"/>
              </a:rPr>
              <a:t>statu.cz</a:t>
            </a:r>
            <a:r>
              <a:rPr lang="cs-CZ" sz="900" u="sng" dirty="0">
                <a:latin typeface="Tahoma" pitchFamily="34" charset="0"/>
                <a:ea typeface="Tahoma" pitchFamily="34" charset="0"/>
                <a:cs typeface="Tahoma" pitchFamily="34" charset="0"/>
                <a:hlinkClick r:id="rId14"/>
              </a:rPr>
              <a:t>/vlajka_</a:t>
            </a:r>
            <a:r>
              <a:rPr lang="cs-CZ" sz="900" u="sng" dirty="0" err="1">
                <a:latin typeface="Tahoma" pitchFamily="34" charset="0"/>
                <a:ea typeface="Tahoma" pitchFamily="34" charset="0"/>
                <a:cs typeface="Tahoma" pitchFamily="34" charset="0"/>
                <a:hlinkClick r:id="rId14"/>
              </a:rPr>
              <a:t>nahled.php</a:t>
            </a:r>
            <a:r>
              <a:rPr lang="cs-CZ" sz="900" u="sng" dirty="0">
                <a:latin typeface="Tahoma" pitchFamily="34" charset="0"/>
                <a:ea typeface="Tahoma" pitchFamily="34" charset="0"/>
                <a:cs typeface="Tahoma" pitchFamily="34" charset="0"/>
                <a:hlinkClick r:id="rId14"/>
              </a:rPr>
              <a:t>?id_vlajka=138&amp;</a:t>
            </a:r>
            <a:r>
              <a:rPr lang="cs-CZ" sz="900" u="sng" dirty="0" err="1">
                <a:latin typeface="Tahoma" pitchFamily="34" charset="0"/>
                <a:ea typeface="Tahoma" pitchFamily="34" charset="0"/>
                <a:cs typeface="Tahoma" pitchFamily="34" charset="0"/>
                <a:hlinkClick r:id="rId14"/>
              </a:rPr>
              <a:t>rozmer</a:t>
            </a:r>
            <a:r>
              <a:rPr lang="cs-CZ" sz="900" u="sng" dirty="0">
                <a:latin typeface="Tahoma" pitchFamily="34" charset="0"/>
                <a:ea typeface="Tahoma" pitchFamily="34" charset="0"/>
                <a:cs typeface="Tahoma" pitchFamily="34" charset="0"/>
                <a:hlinkClick r:id="rId14"/>
              </a:rPr>
              <a:t>=800</a:t>
            </a:r>
            <a:endParaRPr lang="cs-CZ" sz="9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900" u="sng" dirty="0">
                <a:latin typeface="Tahoma" pitchFamily="34" charset="0"/>
                <a:ea typeface="Tahoma" pitchFamily="34" charset="0"/>
                <a:cs typeface="Tahoma" pitchFamily="34" charset="0"/>
                <a:hlinkClick r:id="rId15"/>
              </a:rPr>
              <a:t>http://cs.wikipedia.org/wiki/Nizozemsko</a:t>
            </a:r>
            <a:endParaRPr lang="cs-CZ" sz="9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900" u="sng" dirty="0">
                <a:latin typeface="Tahoma" pitchFamily="34" charset="0"/>
                <a:ea typeface="Tahoma" pitchFamily="34" charset="0"/>
                <a:cs typeface="Tahoma" pitchFamily="34" charset="0"/>
                <a:hlinkClick r:id="rId16"/>
              </a:rPr>
              <a:t>http://www.</a:t>
            </a:r>
            <a:r>
              <a:rPr lang="cs-CZ" sz="900" u="sng" dirty="0" err="1">
                <a:latin typeface="Tahoma" pitchFamily="34" charset="0"/>
                <a:ea typeface="Tahoma" pitchFamily="34" charset="0"/>
                <a:cs typeface="Tahoma" pitchFamily="34" charset="0"/>
                <a:hlinkClick r:id="rId16"/>
              </a:rPr>
              <a:t>tripadvisor.com</a:t>
            </a:r>
            <a:r>
              <a:rPr lang="cs-CZ" sz="900" u="sng" dirty="0">
                <a:latin typeface="Tahoma" pitchFamily="34" charset="0"/>
                <a:ea typeface="Tahoma" pitchFamily="34" charset="0"/>
                <a:cs typeface="Tahoma" pitchFamily="34" charset="0"/>
                <a:hlinkClick r:id="rId16"/>
              </a:rPr>
              <a:t>/</a:t>
            </a:r>
            <a:r>
              <a:rPr lang="cs-CZ" sz="900" u="sng" dirty="0" err="1">
                <a:latin typeface="Tahoma" pitchFamily="34" charset="0"/>
                <a:ea typeface="Tahoma" pitchFamily="34" charset="0"/>
                <a:cs typeface="Tahoma" pitchFamily="34" charset="0"/>
                <a:hlinkClick r:id="rId16"/>
              </a:rPr>
              <a:t>Tourism</a:t>
            </a:r>
            <a:r>
              <a:rPr lang="cs-CZ" sz="900" u="sng" dirty="0">
                <a:latin typeface="Tahoma" pitchFamily="34" charset="0"/>
                <a:ea typeface="Tahoma" pitchFamily="34" charset="0"/>
                <a:cs typeface="Tahoma" pitchFamily="34" charset="0"/>
                <a:hlinkClick r:id="rId16"/>
              </a:rPr>
              <a:t>-g188590-Amsterdam_</a:t>
            </a:r>
            <a:r>
              <a:rPr lang="cs-CZ" sz="900" u="sng" dirty="0" err="1">
                <a:latin typeface="Tahoma" pitchFamily="34" charset="0"/>
                <a:ea typeface="Tahoma" pitchFamily="34" charset="0"/>
                <a:cs typeface="Tahoma" pitchFamily="34" charset="0"/>
                <a:hlinkClick r:id="rId16"/>
              </a:rPr>
              <a:t>North</a:t>
            </a:r>
            <a:r>
              <a:rPr lang="cs-CZ" sz="900" u="sng" dirty="0">
                <a:latin typeface="Tahoma" pitchFamily="34" charset="0"/>
                <a:ea typeface="Tahoma" pitchFamily="34" charset="0"/>
                <a:cs typeface="Tahoma" pitchFamily="34" charset="0"/>
                <a:hlinkClick r:id="rId16"/>
              </a:rPr>
              <a:t>_</a:t>
            </a:r>
            <a:r>
              <a:rPr lang="cs-CZ" sz="900" u="sng" dirty="0" err="1">
                <a:latin typeface="Tahoma" pitchFamily="34" charset="0"/>
                <a:ea typeface="Tahoma" pitchFamily="34" charset="0"/>
                <a:cs typeface="Tahoma" pitchFamily="34" charset="0"/>
                <a:hlinkClick r:id="rId16"/>
              </a:rPr>
              <a:t>Holland</a:t>
            </a:r>
            <a:r>
              <a:rPr lang="cs-CZ" sz="900" u="sng" dirty="0">
                <a:latin typeface="Tahoma" pitchFamily="34" charset="0"/>
                <a:ea typeface="Tahoma" pitchFamily="34" charset="0"/>
                <a:cs typeface="Tahoma" pitchFamily="34" charset="0"/>
                <a:hlinkClick r:id="rId16"/>
              </a:rPr>
              <a:t>_Province-</a:t>
            </a:r>
            <a:r>
              <a:rPr lang="cs-CZ" sz="900" u="sng" dirty="0" err="1">
                <a:latin typeface="Tahoma" pitchFamily="34" charset="0"/>
                <a:ea typeface="Tahoma" pitchFamily="34" charset="0"/>
                <a:cs typeface="Tahoma" pitchFamily="34" charset="0"/>
                <a:hlinkClick r:id="rId16"/>
              </a:rPr>
              <a:t>Vacations.html</a:t>
            </a:r>
            <a:endParaRPr lang="cs-CZ" sz="9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900" u="sng" dirty="0">
                <a:latin typeface="Tahoma" pitchFamily="34" charset="0"/>
                <a:ea typeface="Tahoma" pitchFamily="34" charset="0"/>
                <a:cs typeface="Tahoma" pitchFamily="34" charset="0"/>
                <a:hlinkClick r:id="rId17"/>
              </a:rPr>
              <a:t>http://anineffableplayforvoices.blogspot.cz/2011/11/den-haag-baby.html</a:t>
            </a:r>
            <a:endParaRPr lang="cs-CZ" sz="9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900" u="sng" dirty="0">
                <a:latin typeface="Tahoma" pitchFamily="34" charset="0"/>
                <a:ea typeface="Tahoma" pitchFamily="34" charset="0"/>
                <a:cs typeface="Tahoma" pitchFamily="34" charset="0"/>
                <a:hlinkClick r:id="rId18"/>
              </a:rPr>
              <a:t>http://www.</a:t>
            </a:r>
            <a:r>
              <a:rPr lang="cs-CZ" sz="900" u="sng" dirty="0" err="1">
                <a:latin typeface="Tahoma" pitchFamily="34" charset="0"/>
                <a:ea typeface="Tahoma" pitchFamily="34" charset="0"/>
                <a:cs typeface="Tahoma" pitchFamily="34" charset="0"/>
                <a:hlinkClick r:id="rId18"/>
              </a:rPr>
              <a:t>enjoyourholiday.com</a:t>
            </a:r>
            <a:r>
              <a:rPr lang="cs-CZ" sz="900" u="sng" dirty="0">
                <a:latin typeface="Tahoma" pitchFamily="34" charset="0"/>
                <a:ea typeface="Tahoma" pitchFamily="34" charset="0"/>
                <a:cs typeface="Tahoma" pitchFamily="34" charset="0"/>
                <a:hlinkClick r:id="rId18"/>
              </a:rPr>
              <a:t>/2011/11/28/the-</a:t>
            </a:r>
            <a:r>
              <a:rPr lang="cs-CZ" sz="900" u="sng" dirty="0" err="1">
                <a:latin typeface="Tahoma" pitchFamily="34" charset="0"/>
                <a:ea typeface="Tahoma" pitchFamily="34" charset="0"/>
                <a:cs typeface="Tahoma" pitchFamily="34" charset="0"/>
                <a:hlinkClick r:id="rId18"/>
              </a:rPr>
              <a:t>cubic</a:t>
            </a:r>
            <a:r>
              <a:rPr lang="cs-CZ" sz="900" u="sng" dirty="0">
                <a:latin typeface="Tahoma" pitchFamily="34" charset="0"/>
                <a:ea typeface="Tahoma" pitchFamily="34" charset="0"/>
                <a:cs typeface="Tahoma" pitchFamily="34" charset="0"/>
                <a:hlinkClick r:id="rId18"/>
              </a:rPr>
              <a:t>-</a:t>
            </a:r>
            <a:r>
              <a:rPr lang="cs-CZ" sz="900" u="sng" dirty="0" err="1">
                <a:latin typeface="Tahoma" pitchFamily="34" charset="0"/>
                <a:ea typeface="Tahoma" pitchFamily="34" charset="0"/>
                <a:cs typeface="Tahoma" pitchFamily="34" charset="0"/>
                <a:hlinkClick r:id="rId18"/>
              </a:rPr>
              <a:t>houses</a:t>
            </a:r>
            <a:r>
              <a:rPr lang="cs-CZ" sz="900" u="sng" dirty="0">
                <a:latin typeface="Tahoma" pitchFamily="34" charset="0"/>
                <a:ea typeface="Tahoma" pitchFamily="34" charset="0"/>
                <a:cs typeface="Tahoma" pitchFamily="34" charset="0"/>
                <a:hlinkClick r:id="rId18"/>
              </a:rPr>
              <a:t>-of-</a:t>
            </a:r>
            <a:r>
              <a:rPr lang="cs-CZ" sz="900" u="sng" dirty="0" err="1">
                <a:latin typeface="Tahoma" pitchFamily="34" charset="0"/>
                <a:ea typeface="Tahoma" pitchFamily="34" charset="0"/>
                <a:cs typeface="Tahoma" pitchFamily="34" charset="0"/>
                <a:hlinkClick r:id="rId18"/>
              </a:rPr>
              <a:t>rotterdam</a:t>
            </a:r>
            <a:r>
              <a:rPr lang="cs-CZ" sz="900" u="sng" dirty="0">
                <a:latin typeface="Tahoma" pitchFamily="34" charset="0"/>
                <a:ea typeface="Tahoma" pitchFamily="34" charset="0"/>
                <a:cs typeface="Tahoma" pitchFamily="34" charset="0"/>
                <a:hlinkClick r:id="rId18"/>
              </a:rPr>
              <a:t>/</a:t>
            </a:r>
            <a:endParaRPr lang="cs-CZ" sz="9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900" u="sng" dirty="0">
                <a:latin typeface="Tahoma" pitchFamily="34" charset="0"/>
                <a:ea typeface="Tahoma" pitchFamily="34" charset="0"/>
                <a:cs typeface="Tahoma" pitchFamily="34" charset="0"/>
                <a:hlinkClick r:id="rId19"/>
              </a:rPr>
              <a:t>http://physchem.ox.ac.uk/~hill/mountains_vaalserberg.html</a:t>
            </a:r>
            <a:endParaRPr lang="cs-CZ" sz="9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900" u="sng" dirty="0">
                <a:latin typeface="Tahoma" pitchFamily="34" charset="0"/>
                <a:ea typeface="Tahoma" pitchFamily="34" charset="0"/>
                <a:cs typeface="Tahoma" pitchFamily="34" charset="0"/>
                <a:hlinkClick r:id="rId20"/>
              </a:rPr>
              <a:t>http://www.</a:t>
            </a:r>
            <a:r>
              <a:rPr lang="cs-CZ" sz="900" u="sng" dirty="0" err="1">
                <a:latin typeface="Tahoma" pitchFamily="34" charset="0"/>
                <a:ea typeface="Tahoma" pitchFamily="34" charset="0"/>
                <a:cs typeface="Tahoma" pitchFamily="34" charset="0"/>
                <a:hlinkClick r:id="rId20"/>
              </a:rPr>
              <a:t>profimedia.cz</a:t>
            </a:r>
            <a:r>
              <a:rPr lang="cs-CZ" sz="900" u="sng" dirty="0">
                <a:latin typeface="Tahoma" pitchFamily="34" charset="0"/>
                <a:ea typeface="Tahoma" pitchFamily="34" charset="0"/>
                <a:cs typeface="Tahoma" pitchFamily="34" charset="0"/>
                <a:hlinkClick r:id="rId20"/>
              </a:rPr>
              <a:t>/fotografie/</a:t>
            </a:r>
            <a:r>
              <a:rPr lang="cs-CZ" sz="900" u="sng" dirty="0" err="1">
                <a:latin typeface="Tahoma" pitchFamily="34" charset="0"/>
                <a:ea typeface="Tahoma" pitchFamily="34" charset="0"/>
                <a:cs typeface="Tahoma" pitchFamily="34" charset="0"/>
                <a:hlinkClick r:id="rId20"/>
              </a:rPr>
              <a:t>amsterdam</a:t>
            </a:r>
            <a:r>
              <a:rPr lang="cs-CZ" sz="900" u="sng" dirty="0">
                <a:latin typeface="Tahoma" pitchFamily="34" charset="0"/>
                <a:ea typeface="Tahoma" pitchFamily="34" charset="0"/>
                <a:cs typeface="Tahoma" pitchFamily="34" charset="0"/>
                <a:hlinkClick r:id="rId20"/>
              </a:rPr>
              <a:t>-</a:t>
            </a:r>
            <a:r>
              <a:rPr lang="cs-CZ" sz="900" u="sng" dirty="0" err="1">
                <a:latin typeface="Tahoma" pitchFamily="34" charset="0"/>
                <a:ea typeface="Tahoma" pitchFamily="34" charset="0"/>
                <a:cs typeface="Tahoma" pitchFamily="34" charset="0"/>
                <a:hlinkClick r:id="rId20"/>
              </a:rPr>
              <a:t>canan</a:t>
            </a:r>
            <a:r>
              <a:rPr lang="cs-CZ" sz="900" u="sng" dirty="0">
                <a:latin typeface="Tahoma" pitchFamily="34" charset="0"/>
                <a:ea typeface="Tahoma" pitchFamily="34" charset="0"/>
                <a:cs typeface="Tahoma" pitchFamily="34" charset="0"/>
                <a:hlinkClick r:id="rId20"/>
              </a:rPr>
              <a:t>-</a:t>
            </a:r>
            <a:r>
              <a:rPr lang="cs-CZ" sz="900" u="sng" dirty="0" err="1">
                <a:latin typeface="Tahoma" pitchFamily="34" charset="0"/>
                <a:ea typeface="Tahoma" pitchFamily="34" charset="0"/>
                <a:cs typeface="Tahoma" pitchFamily="34" charset="0"/>
                <a:hlinkClick r:id="rId20"/>
              </a:rPr>
              <a:t>ryn</a:t>
            </a:r>
            <a:r>
              <a:rPr lang="cs-CZ" sz="900" u="sng" dirty="0">
                <a:latin typeface="Tahoma" pitchFamily="34" charset="0"/>
                <a:ea typeface="Tahoma" pitchFamily="34" charset="0"/>
                <a:cs typeface="Tahoma" pitchFamily="34" charset="0"/>
                <a:hlinkClick r:id="rId20"/>
              </a:rPr>
              <a:t>-v-</a:t>
            </a:r>
            <a:r>
              <a:rPr lang="cs-CZ" sz="900" u="sng" dirty="0" err="1">
                <a:latin typeface="Tahoma" pitchFamily="34" charset="0"/>
                <a:ea typeface="Tahoma" pitchFamily="34" charset="0"/>
                <a:cs typeface="Tahoma" pitchFamily="34" charset="0"/>
                <a:hlinkClick r:id="rId20"/>
              </a:rPr>
              <a:t>blizkosti</a:t>
            </a:r>
            <a:r>
              <a:rPr lang="cs-CZ" sz="900" u="sng" dirty="0">
                <a:latin typeface="Tahoma" pitchFamily="34" charset="0"/>
                <a:ea typeface="Tahoma" pitchFamily="34" charset="0"/>
                <a:cs typeface="Tahoma" pitchFamily="34" charset="0"/>
                <a:hlinkClick r:id="rId20"/>
              </a:rPr>
              <a:t>-</a:t>
            </a:r>
            <a:r>
              <a:rPr lang="cs-CZ" sz="900" u="sng" dirty="0" err="1">
                <a:latin typeface="Tahoma" pitchFamily="34" charset="0"/>
                <a:ea typeface="Tahoma" pitchFamily="34" charset="0"/>
                <a:cs typeface="Tahoma" pitchFamily="34" charset="0"/>
                <a:hlinkClick r:id="rId20"/>
              </a:rPr>
              <a:t>utrecht</a:t>
            </a:r>
            <a:r>
              <a:rPr lang="cs-CZ" sz="900" u="sng" dirty="0">
                <a:latin typeface="Tahoma" pitchFamily="34" charset="0"/>
                <a:ea typeface="Tahoma" pitchFamily="34" charset="0"/>
                <a:cs typeface="Tahoma" pitchFamily="34" charset="0"/>
                <a:hlinkClick r:id="rId20"/>
              </a:rPr>
              <a:t>/0005964811/</a:t>
            </a:r>
            <a:endParaRPr lang="cs-CZ" sz="9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900" u="sng" dirty="0">
                <a:latin typeface="Tahoma" pitchFamily="34" charset="0"/>
                <a:ea typeface="Tahoma" pitchFamily="34" charset="0"/>
                <a:cs typeface="Tahoma" pitchFamily="34" charset="0"/>
                <a:hlinkClick r:id="rId21"/>
              </a:rPr>
              <a:t>http://www.</a:t>
            </a:r>
            <a:r>
              <a:rPr lang="cs-CZ" sz="900" u="sng" dirty="0" err="1">
                <a:latin typeface="Tahoma" pitchFamily="34" charset="0"/>
                <a:ea typeface="Tahoma" pitchFamily="34" charset="0"/>
                <a:cs typeface="Tahoma" pitchFamily="34" charset="0"/>
                <a:hlinkClick r:id="rId21"/>
              </a:rPr>
              <a:t>mirin.cz</a:t>
            </a:r>
            <a:r>
              <a:rPr lang="cs-CZ" sz="900" u="sng" dirty="0">
                <a:latin typeface="Tahoma" pitchFamily="34" charset="0"/>
                <a:ea typeface="Tahoma" pitchFamily="34" charset="0"/>
                <a:cs typeface="Tahoma" pitchFamily="34" charset="0"/>
                <a:hlinkClick r:id="rId21"/>
              </a:rPr>
              <a:t>/blog/produkce-</a:t>
            </a:r>
            <a:r>
              <a:rPr lang="cs-CZ" sz="900" u="sng" dirty="0" err="1">
                <a:latin typeface="Tahoma" pitchFamily="34" charset="0"/>
                <a:ea typeface="Tahoma" pitchFamily="34" charset="0"/>
                <a:cs typeface="Tahoma" pitchFamily="34" charset="0"/>
                <a:hlinkClick r:id="rId21"/>
              </a:rPr>
              <a:t>severniho</a:t>
            </a:r>
            <a:r>
              <a:rPr lang="cs-CZ" sz="900" u="sng" dirty="0">
                <a:latin typeface="Tahoma" pitchFamily="34" charset="0"/>
                <a:ea typeface="Tahoma" pitchFamily="34" charset="0"/>
                <a:cs typeface="Tahoma" pitchFamily="34" charset="0"/>
                <a:hlinkClick r:id="rId21"/>
              </a:rPr>
              <a:t>-more-za-vrcholem</a:t>
            </a:r>
            <a:endParaRPr lang="cs-CZ" sz="9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900" u="sng" dirty="0">
                <a:latin typeface="Tahoma" pitchFamily="34" charset="0"/>
                <a:ea typeface="Tahoma" pitchFamily="34" charset="0"/>
                <a:cs typeface="Tahoma" pitchFamily="34" charset="0"/>
                <a:hlinkClick r:id="rId22"/>
              </a:rPr>
              <a:t>http://svetnadosah.com/zeme/holandsko/kinderdijk</a:t>
            </a:r>
            <a:endParaRPr lang="cs-CZ" sz="9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900" u="sng" dirty="0">
                <a:latin typeface="Tahoma" pitchFamily="34" charset="0"/>
                <a:ea typeface="Tahoma" pitchFamily="34" charset="0"/>
                <a:cs typeface="Tahoma" pitchFamily="34" charset="0"/>
                <a:hlinkClick r:id="rId23"/>
              </a:rPr>
              <a:t>http://www.</a:t>
            </a:r>
            <a:r>
              <a:rPr lang="cs-CZ" sz="900" u="sng" dirty="0" err="1">
                <a:latin typeface="Tahoma" pitchFamily="34" charset="0"/>
                <a:ea typeface="Tahoma" pitchFamily="34" charset="0"/>
                <a:cs typeface="Tahoma" pitchFamily="34" charset="0"/>
                <a:hlinkClick r:id="rId23"/>
              </a:rPr>
              <a:t>radio.cz</a:t>
            </a:r>
            <a:r>
              <a:rPr lang="cs-CZ" sz="900" u="sng" dirty="0">
                <a:latin typeface="Tahoma" pitchFamily="34" charset="0"/>
                <a:ea typeface="Tahoma" pitchFamily="34" charset="0"/>
                <a:cs typeface="Tahoma" pitchFamily="34" charset="0"/>
                <a:hlinkClick r:id="rId23"/>
              </a:rPr>
              <a:t>/cz/rubrika/</a:t>
            </a:r>
            <a:r>
              <a:rPr lang="cs-CZ" sz="900" u="sng" dirty="0" err="1">
                <a:latin typeface="Tahoma" pitchFamily="34" charset="0"/>
                <a:ea typeface="Tahoma" pitchFamily="34" charset="0"/>
                <a:cs typeface="Tahoma" pitchFamily="34" charset="0"/>
                <a:hlinkClick r:id="rId23"/>
              </a:rPr>
              <a:t>udalosti</a:t>
            </a:r>
            <a:r>
              <a:rPr lang="cs-CZ" sz="900" u="sng" dirty="0">
                <a:latin typeface="Tahoma" pitchFamily="34" charset="0"/>
                <a:ea typeface="Tahoma" pitchFamily="34" charset="0"/>
                <a:cs typeface="Tahoma" pitchFamily="34" charset="0"/>
                <a:hlinkClick r:id="rId23"/>
              </a:rPr>
              <a:t>/v-</a:t>
            </a:r>
            <a:r>
              <a:rPr lang="cs-CZ" sz="900" u="sng" dirty="0" err="1">
                <a:latin typeface="Tahoma" pitchFamily="34" charset="0"/>
                <a:ea typeface="Tahoma" pitchFamily="34" charset="0"/>
                <a:cs typeface="Tahoma" pitchFamily="34" charset="0"/>
                <a:hlinkClick r:id="rId23"/>
              </a:rPr>
              <a:t>naardenu</a:t>
            </a:r>
            <a:r>
              <a:rPr lang="cs-CZ" sz="900" u="sng" dirty="0">
                <a:latin typeface="Tahoma" pitchFamily="34" charset="0"/>
                <a:ea typeface="Tahoma" pitchFamily="34" charset="0"/>
                <a:cs typeface="Tahoma" pitchFamily="34" charset="0"/>
                <a:hlinkClick r:id="rId23"/>
              </a:rPr>
              <a:t>-byla-</a:t>
            </a:r>
            <a:r>
              <a:rPr lang="cs-CZ" sz="900" u="sng" dirty="0" err="1">
                <a:latin typeface="Tahoma" pitchFamily="34" charset="0"/>
                <a:ea typeface="Tahoma" pitchFamily="34" charset="0"/>
                <a:cs typeface="Tahoma" pitchFamily="34" charset="0"/>
                <a:hlinkClick r:id="rId23"/>
              </a:rPr>
              <a:t>otevrena</a:t>
            </a:r>
            <a:r>
              <a:rPr lang="cs-CZ" sz="900" u="sng" dirty="0">
                <a:latin typeface="Tahoma" pitchFamily="34" charset="0"/>
                <a:ea typeface="Tahoma" pitchFamily="34" charset="0"/>
                <a:cs typeface="Tahoma" pitchFamily="34" charset="0"/>
                <a:hlinkClick r:id="rId23"/>
              </a:rPr>
              <a:t>-nova-expozice-j-a-</a:t>
            </a:r>
            <a:r>
              <a:rPr lang="cs-CZ" sz="900" u="sng" dirty="0" err="1">
                <a:latin typeface="Tahoma" pitchFamily="34" charset="0"/>
                <a:ea typeface="Tahoma" pitchFamily="34" charset="0"/>
                <a:cs typeface="Tahoma" pitchFamily="34" charset="0"/>
                <a:hlinkClick r:id="rId23"/>
              </a:rPr>
              <a:t>komenskeho</a:t>
            </a:r>
            <a:endParaRPr lang="cs-CZ" sz="9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900" u="sng" dirty="0">
                <a:latin typeface="Tahoma" pitchFamily="34" charset="0"/>
                <a:ea typeface="Tahoma" pitchFamily="34" charset="0"/>
                <a:cs typeface="Tahoma" pitchFamily="34" charset="0"/>
                <a:hlinkClick r:id="rId24"/>
              </a:rPr>
              <a:t>http://www.vlajky-</a:t>
            </a:r>
            <a:r>
              <a:rPr lang="cs-CZ" sz="900" u="sng" dirty="0" err="1">
                <a:latin typeface="Tahoma" pitchFamily="34" charset="0"/>
                <a:ea typeface="Tahoma" pitchFamily="34" charset="0"/>
                <a:cs typeface="Tahoma" pitchFamily="34" charset="0"/>
                <a:hlinkClick r:id="rId24"/>
              </a:rPr>
              <a:t>statu.cz</a:t>
            </a:r>
            <a:r>
              <a:rPr lang="cs-CZ" sz="900" u="sng" dirty="0">
                <a:latin typeface="Tahoma" pitchFamily="34" charset="0"/>
                <a:ea typeface="Tahoma" pitchFamily="34" charset="0"/>
                <a:cs typeface="Tahoma" pitchFamily="34" charset="0"/>
                <a:hlinkClick r:id="rId24"/>
              </a:rPr>
              <a:t>/vlajka_</a:t>
            </a:r>
            <a:r>
              <a:rPr lang="cs-CZ" sz="900" u="sng" dirty="0" err="1">
                <a:latin typeface="Tahoma" pitchFamily="34" charset="0"/>
                <a:ea typeface="Tahoma" pitchFamily="34" charset="0"/>
                <a:cs typeface="Tahoma" pitchFamily="34" charset="0"/>
                <a:hlinkClick r:id="rId24"/>
              </a:rPr>
              <a:t>nahled.php</a:t>
            </a:r>
            <a:r>
              <a:rPr lang="cs-CZ" sz="900" u="sng" dirty="0">
                <a:latin typeface="Tahoma" pitchFamily="34" charset="0"/>
                <a:ea typeface="Tahoma" pitchFamily="34" charset="0"/>
                <a:cs typeface="Tahoma" pitchFamily="34" charset="0"/>
                <a:hlinkClick r:id="rId24"/>
              </a:rPr>
              <a:t>?id_vlajka=108&amp;</a:t>
            </a:r>
            <a:r>
              <a:rPr lang="cs-CZ" sz="900" u="sng" dirty="0" err="1">
                <a:latin typeface="Tahoma" pitchFamily="34" charset="0"/>
                <a:ea typeface="Tahoma" pitchFamily="34" charset="0"/>
                <a:cs typeface="Tahoma" pitchFamily="34" charset="0"/>
                <a:hlinkClick r:id="rId24"/>
              </a:rPr>
              <a:t>rozmer</a:t>
            </a:r>
            <a:r>
              <a:rPr lang="cs-CZ" sz="900" u="sng" dirty="0">
                <a:latin typeface="Tahoma" pitchFamily="34" charset="0"/>
                <a:ea typeface="Tahoma" pitchFamily="34" charset="0"/>
                <a:cs typeface="Tahoma" pitchFamily="34" charset="0"/>
                <a:hlinkClick r:id="rId24"/>
              </a:rPr>
              <a:t>=800</a:t>
            </a:r>
            <a:endParaRPr lang="cs-CZ" sz="9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900" u="sng" dirty="0">
                <a:latin typeface="Tahoma" pitchFamily="34" charset="0"/>
                <a:ea typeface="Tahoma" pitchFamily="34" charset="0"/>
                <a:cs typeface="Tahoma" pitchFamily="34" charset="0"/>
                <a:hlinkClick r:id="rId25"/>
              </a:rPr>
              <a:t>http://dynastie.ic.cz/</a:t>
            </a:r>
            <a:r>
              <a:rPr lang="cs-CZ" sz="900" u="sng" dirty="0" err="1">
                <a:latin typeface="Tahoma" pitchFamily="34" charset="0"/>
                <a:ea typeface="Tahoma" pitchFamily="34" charset="0"/>
                <a:cs typeface="Tahoma" pitchFamily="34" charset="0"/>
                <a:hlinkClick r:id="rId25"/>
              </a:rPr>
              <a:t>zeme</a:t>
            </a:r>
            <a:r>
              <a:rPr lang="cs-CZ" sz="900" u="sng" dirty="0">
                <a:latin typeface="Tahoma" pitchFamily="34" charset="0"/>
                <a:ea typeface="Tahoma" pitchFamily="34" charset="0"/>
                <a:cs typeface="Tahoma" pitchFamily="34" charset="0"/>
                <a:hlinkClick r:id="rId25"/>
              </a:rPr>
              <a:t>_</a:t>
            </a:r>
            <a:r>
              <a:rPr lang="cs-CZ" sz="900" u="sng" dirty="0" err="1">
                <a:latin typeface="Tahoma" pitchFamily="34" charset="0"/>
                <a:ea typeface="Tahoma" pitchFamily="34" charset="0"/>
                <a:cs typeface="Tahoma" pitchFamily="34" charset="0"/>
                <a:hlinkClick r:id="rId25"/>
              </a:rPr>
              <a:t>lucemburg.html</a:t>
            </a:r>
            <a:endParaRPr lang="cs-CZ" sz="9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900" u="sng" dirty="0">
                <a:latin typeface="Tahoma" pitchFamily="34" charset="0"/>
                <a:ea typeface="Tahoma" pitchFamily="34" charset="0"/>
                <a:cs typeface="Tahoma" pitchFamily="34" charset="0"/>
                <a:hlinkClick r:id="rId26"/>
              </a:rPr>
              <a:t>http://www.</a:t>
            </a:r>
            <a:r>
              <a:rPr lang="cs-CZ" sz="900" u="sng" dirty="0" err="1">
                <a:latin typeface="Tahoma" pitchFamily="34" charset="0"/>
                <a:ea typeface="Tahoma" pitchFamily="34" charset="0"/>
                <a:cs typeface="Tahoma" pitchFamily="34" charset="0"/>
                <a:hlinkClick r:id="rId26"/>
              </a:rPr>
              <a:t>ckmarketa.cz</a:t>
            </a:r>
            <a:r>
              <a:rPr lang="cs-CZ" sz="900" u="sng" dirty="0">
                <a:latin typeface="Tahoma" pitchFamily="34" charset="0"/>
                <a:ea typeface="Tahoma" pitchFamily="34" charset="0"/>
                <a:cs typeface="Tahoma" pitchFamily="34" charset="0"/>
                <a:hlinkClick r:id="rId26"/>
              </a:rPr>
              <a:t>/cs/zajezdy/zajezdy-pro-</a:t>
            </a:r>
            <a:r>
              <a:rPr lang="cs-CZ" sz="900" u="sng" dirty="0" err="1">
                <a:latin typeface="Tahoma" pitchFamily="34" charset="0"/>
                <a:ea typeface="Tahoma" pitchFamily="34" charset="0"/>
                <a:cs typeface="Tahoma" pitchFamily="34" charset="0"/>
                <a:hlinkClick r:id="rId26"/>
              </a:rPr>
              <a:t>skoly</a:t>
            </a:r>
            <a:r>
              <a:rPr lang="cs-CZ" sz="900" u="sng" dirty="0">
                <a:latin typeface="Tahoma" pitchFamily="34" charset="0"/>
                <a:ea typeface="Tahoma" pitchFamily="34" charset="0"/>
                <a:cs typeface="Tahoma" pitchFamily="34" charset="0"/>
                <a:hlinkClick r:id="rId26"/>
              </a:rPr>
              <a:t>-a-organizace/poznavaci-zajezdy/</a:t>
            </a:r>
            <a:r>
              <a:rPr lang="cs-CZ" sz="900" u="sng" dirty="0" err="1">
                <a:latin typeface="Tahoma" pitchFamily="34" charset="0"/>
                <a:ea typeface="Tahoma" pitchFamily="34" charset="0"/>
                <a:cs typeface="Tahoma" pitchFamily="34" charset="0"/>
                <a:hlinkClick r:id="rId26"/>
              </a:rPr>
              <a:t>holandsko</a:t>
            </a:r>
            <a:r>
              <a:rPr lang="cs-CZ" sz="900" u="sng" dirty="0">
                <a:latin typeface="Tahoma" pitchFamily="34" charset="0"/>
                <a:ea typeface="Tahoma" pitchFamily="34" charset="0"/>
                <a:cs typeface="Tahoma" pitchFamily="34" charset="0"/>
                <a:hlinkClick r:id="rId26"/>
              </a:rPr>
              <a:t>/krasy-</a:t>
            </a:r>
            <a:r>
              <a:rPr lang="cs-CZ" sz="900" u="sng" dirty="0" err="1">
                <a:latin typeface="Tahoma" pitchFamily="34" charset="0"/>
                <a:ea typeface="Tahoma" pitchFamily="34" charset="0"/>
                <a:cs typeface="Tahoma" pitchFamily="34" charset="0"/>
                <a:hlinkClick r:id="rId26"/>
              </a:rPr>
              <a:t>beneluxu</a:t>
            </a:r>
            <a:r>
              <a:rPr lang="cs-CZ" sz="900" u="sng" dirty="0">
                <a:latin typeface="Tahoma" pitchFamily="34" charset="0"/>
                <a:ea typeface="Tahoma" pitchFamily="34" charset="0"/>
                <a:cs typeface="Tahoma" pitchFamily="34" charset="0"/>
                <a:hlinkClick r:id="rId26"/>
              </a:rPr>
              <a:t>/</a:t>
            </a:r>
            <a:endParaRPr lang="cs-CZ" sz="9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900" u="sng" dirty="0">
                <a:latin typeface="Tahoma" pitchFamily="34" charset="0"/>
                <a:ea typeface="Tahoma" pitchFamily="34" charset="0"/>
                <a:cs typeface="Tahoma" pitchFamily="34" charset="0"/>
                <a:hlinkClick r:id="rId27"/>
              </a:rPr>
              <a:t>http://www.</a:t>
            </a:r>
            <a:r>
              <a:rPr lang="cs-CZ" sz="900" u="sng" dirty="0" err="1">
                <a:latin typeface="Tahoma" pitchFamily="34" charset="0"/>
                <a:ea typeface="Tahoma" pitchFamily="34" charset="0"/>
                <a:cs typeface="Tahoma" pitchFamily="34" charset="0"/>
                <a:hlinkClick r:id="rId27"/>
              </a:rPr>
              <a:t>svetnadosah.com</a:t>
            </a:r>
            <a:r>
              <a:rPr lang="cs-CZ" sz="900" u="sng" dirty="0">
                <a:latin typeface="Tahoma" pitchFamily="34" charset="0"/>
                <a:ea typeface="Tahoma" pitchFamily="34" charset="0"/>
                <a:cs typeface="Tahoma" pitchFamily="34" charset="0"/>
                <a:hlinkClick r:id="rId27"/>
              </a:rPr>
              <a:t>/</a:t>
            </a:r>
            <a:r>
              <a:rPr lang="cs-CZ" sz="900" u="sng" dirty="0" err="1">
                <a:latin typeface="Tahoma" pitchFamily="34" charset="0"/>
                <a:ea typeface="Tahoma" pitchFamily="34" charset="0"/>
                <a:cs typeface="Tahoma" pitchFamily="34" charset="0"/>
                <a:hlinkClick r:id="rId27"/>
              </a:rPr>
              <a:t>zeme</a:t>
            </a:r>
            <a:r>
              <a:rPr lang="cs-CZ" sz="900" u="sng" dirty="0">
                <a:latin typeface="Tahoma" pitchFamily="34" charset="0"/>
                <a:ea typeface="Tahoma" pitchFamily="34" charset="0"/>
                <a:cs typeface="Tahoma" pitchFamily="34" charset="0"/>
                <a:hlinkClick r:id="rId27"/>
              </a:rPr>
              <a:t>/</a:t>
            </a:r>
            <a:r>
              <a:rPr lang="cs-CZ" sz="900" u="sng" dirty="0" err="1">
                <a:latin typeface="Tahoma" pitchFamily="34" charset="0"/>
                <a:ea typeface="Tahoma" pitchFamily="34" charset="0"/>
                <a:cs typeface="Tahoma" pitchFamily="34" charset="0"/>
                <a:hlinkClick r:id="rId27"/>
              </a:rPr>
              <a:t>nemecko</a:t>
            </a:r>
            <a:r>
              <a:rPr lang="cs-CZ" sz="900" u="sng" dirty="0">
                <a:latin typeface="Tahoma" pitchFamily="34" charset="0"/>
                <a:ea typeface="Tahoma" pitchFamily="34" charset="0"/>
                <a:cs typeface="Tahoma" pitchFamily="34" charset="0"/>
                <a:hlinkClick r:id="rId27"/>
              </a:rPr>
              <a:t>/</a:t>
            </a:r>
            <a:r>
              <a:rPr lang="cs-CZ" sz="900" u="sng" dirty="0" err="1">
                <a:latin typeface="Tahoma" pitchFamily="34" charset="0"/>
                <a:ea typeface="Tahoma" pitchFamily="34" charset="0"/>
                <a:cs typeface="Tahoma" pitchFamily="34" charset="0"/>
                <a:hlinkClick r:id="rId27"/>
              </a:rPr>
              <a:t>mosela</a:t>
            </a:r>
            <a:endParaRPr lang="cs-CZ" sz="9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900" u="sng" dirty="0">
                <a:latin typeface="Tahoma" pitchFamily="34" charset="0"/>
                <a:ea typeface="Tahoma" pitchFamily="34" charset="0"/>
                <a:cs typeface="Tahoma" pitchFamily="34" charset="0"/>
                <a:hlinkClick r:id="rId28"/>
              </a:rPr>
              <a:t>http://www.cestovatel.cz/clanky/male-</a:t>
            </a:r>
            <a:r>
              <a:rPr lang="cs-CZ" sz="900" u="sng" dirty="0" err="1">
                <a:latin typeface="Tahoma" pitchFamily="34" charset="0"/>
                <a:ea typeface="Tahoma" pitchFamily="34" charset="0"/>
                <a:cs typeface="Tahoma" pitchFamily="34" charset="0"/>
                <a:hlinkClick r:id="rId28"/>
              </a:rPr>
              <a:t>lucemburske</a:t>
            </a:r>
            <a:r>
              <a:rPr lang="cs-CZ" sz="900" u="sng" dirty="0">
                <a:latin typeface="Tahoma" pitchFamily="34" charset="0"/>
                <a:ea typeface="Tahoma" pitchFamily="34" charset="0"/>
                <a:cs typeface="Tahoma" pitchFamily="34" charset="0"/>
                <a:hlinkClick r:id="rId28"/>
              </a:rPr>
              <a:t>-</a:t>
            </a:r>
            <a:r>
              <a:rPr lang="cs-CZ" sz="900" u="sng" dirty="0" err="1">
                <a:latin typeface="Tahoma" pitchFamily="34" charset="0"/>
                <a:ea typeface="Tahoma" pitchFamily="34" charset="0"/>
                <a:cs typeface="Tahoma" pitchFamily="34" charset="0"/>
                <a:hlinkClick r:id="rId28"/>
              </a:rPr>
              <a:t>svycarsko</a:t>
            </a:r>
            <a:r>
              <a:rPr lang="cs-CZ" sz="900" u="sng" dirty="0">
                <a:latin typeface="Tahoma" pitchFamily="34" charset="0"/>
                <a:ea typeface="Tahoma" pitchFamily="34" charset="0"/>
                <a:cs typeface="Tahoma" pitchFamily="34" charset="0"/>
                <a:hlinkClick r:id="rId28"/>
              </a:rPr>
              <a:t>/galerie/pict1424</a:t>
            </a:r>
            <a:endParaRPr lang="cs-CZ" sz="9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900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3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8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63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68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3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8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83" dur="5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88" dur="5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93" dur="5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98" dur="500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03" dur="500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08" dur="500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13" dur="500"/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18" dur="500"/>
                                        <p:tgtEl>
                                          <p:spTgt spid="3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3" dur="500"/>
                                        <p:tgtEl>
                                          <p:spTgt spid="3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3" end="2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8" dur="500"/>
                                        <p:tgtEl>
                                          <p:spTgt spid="3">
                                            <p:txEl>
                                              <p:pRg st="23" end="2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4" end="2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3" dur="500"/>
                                        <p:tgtEl>
                                          <p:spTgt spid="3">
                                            <p:txEl>
                                              <p:pRg st="24" end="2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5" end="2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8" dur="500"/>
                                        <p:tgtEl>
                                          <p:spTgt spid="3">
                                            <p:txEl>
                                              <p:pRg st="25" end="2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6" end="2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43" dur="500"/>
                                        <p:tgtEl>
                                          <p:spTgt spid="3">
                                            <p:txEl>
                                              <p:pRg st="26" end="2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416</TotalTime>
  <Words>520</Words>
  <Application>Microsoft Office PowerPoint</Application>
  <PresentationFormat>Předvádění na obrazovce (4:3)</PresentationFormat>
  <Paragraphs>132</Paragraphs>
  <Slides>23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Motiv sady Office</vt:lpstr>
      <vt:lpstr>Západní Evropa – Belgie, Nizozemsko, Lucembursko</vt:lpstr>
      <vt:lpstr>Belgie</vt:lpstr>
      <vt:lpstr>Základní informace</vt:lpstr>
      <vt:lpstr>Města</vt:lpstr>
      <vt:lpstr>Povrch</vt:lpstr>
      <vt:lpstr>Hospodářství</vt:lpstr>
      <vt:lpstr>Turistické zajímavosti</vt:lpstr>
      <vt:lpstr>Nizozemsko</vt:lpstr>
      <vt:lpstr>Základní informace</vt:lpstr>
      <vt:lpstr>Města</vt:lpstr>
      <vt:lpstr>Povrch</vt:lpstr>
      <vt:lpstr>Hospodářství</vt:lpstr>
      <vt:lpstr>Turistické zajímavosti</vt:lpstr>
      <vt:lpstr>Lucembursko</vt:lpstr>
      <vt:lpstr>Základní informace</vt:lpstr>
      <vt:lpstr>Povrch</vt:lpstr>
      <vt:lpstr>Hospodářství</vt:lpstr>
      <vt:lpstr>Turistické zajímavosti</vt:lpstr>
      <vt:lpstr>Kontrolní otázky</vt:lpstr>
      <vt:lpstr>Víš, která z těchto zemí tří zemí (Belgie, Nizozemsko, Lucembursko (BENELUX)) má nejnižší nejvyšší horu?</vt:lpstr>
      <vt:lpstr>Spoj čarou</vt:lpstr>
      <vt:lpstr>Proč je pro naše dějiny významný panovnický rod Lucemburků?</vt:lpstr>
      <vt:lpstr>Odkazy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Západní Evropa – Belgie, Nizozemsko, Lucembursko</dc:title>
  <dc:creator>Dave</dc:creator>
  <cp:lastModifiedBy>Martin a Lída</cp:lastModifiedBy>
  <cp:revision>38</cp:revision>
  <dcterms:created xsi:type="dcterms:W3CDTF">2012-12-31T09:20:46Z</dcterms:created>
  <dcterms:modified xsi:type="dcterms:W3CDTF">2013-03-02T17:38:52Z</dcterms:modified>
</cp:coreProperties>
</file>