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7" r:id="rId2"/>
    <p:sldId id="268" r:id="rId3"/>
    <p:sldId id="257" r:id="rId4"/>
    <p:sldId id="259" r:id="rId5"/>
    <p:sldId id="260" r:id="rId6"/>
    <p:sldId id="261" r:id="rId7"/>
    <p:sldId id="263" r:id="rId8"/>
    <p:sldId id="262" r:id="rId9"/>
    <p:sldId id="264" r:id="rId10"/>
    <p:sldId id="265" r:id="rId11"/>
    <p:sldId id="266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1DF45"/>
    <a:srgbClr val="FF3300"/>
    <a:srgbClr val="CEF6CF"/>
    <a:srgbClr val="B4F2B5"/>
    <a:srgbClr val="90EC92"/>
    <a:srgbClr val="FFE389"/>
    <a:srgbClr val="FFFF66"/>
    <a:srgbClr val="D4F8D5"/>
    <a:srgbClr val="F3F7FB"/>
    <a:srgbClr val="E7F4D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1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VY_32_INOVACE_06_JARO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JARO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Prvouka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D7B9CBB-F226-4D4D-B50C-6FE855BD09B0}" type="presOf" srcId="{019433A1-1324-4DE1-9E6F-32B851095F74}" destId="{E7297F21-D4FD-4A41-AE58-814D01A6B5E7}" srcOrd="1" destOrd="0" presId="urn:microsoft.com/office/officeart/2005/8/layout/target3"/>
    <dgm:cxn modelId="{3F17D8C6-2B5C-41F0-9C7F-DD36F33152DA}" type="presOf" srcId="{EBC41103-E2E5-4D48-9B4B-425520D3D098}" destId="{50C2F88D-8688-44C2-A854-691F34009D3B}" srcOrd="0" destOrd="0" presId="urn:microsoft.com/office/officeart/2005/8/layout/target3"/>
    <dgm:cxn modelId="{1A73E677-FCAB-4C13-8375-04B73BF1314E}" type="presOf" srcId="{C73C7642-F245-4585-8F88-243F9FAEF6CA}" destId="{AA41A67C-3D3F-4AE9-9E0F-5D7F7BB2E741}" srcOrd="1" destOrd="0" presId="urn:microsoft.com/office/officeart/2005/8/layout/target3"/>
    <dgm:cxn modelId="{1111E277-69B8-41CC-81EC-BF1B0C9E5420}" type="presOf" srcId="{C73C7642-F245-4585-8F88-243F9FAEF6CA}" destId="{97289DF2-90F4-4EC2-A9FC-633B00BAB610}" srcOrd="0" destOrd="0" presId="urn:microsoft.com/office/officeart/2005/8/layout/target3"/>
    <dgm:cxn modelId="{DB5BD565-261B-451B-9334-DA53B277A377}" type="presOf" srcId="{FBBFC3EA-9D9D-4F3A-BEA6-9C2C0E46BF20}" destId="{643EA938-EDE0-4533-ACCC-D2BD6F3A527C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94817F01-2D26-4332-ABDE-0C11FF783562}" type="presOf" srcId="{DAEA276B-ECF9-46F6-A7D3-4693B2D32BC4}" destId="{CDED6FE3-AD8F-4ACC-B6B8-710EDDD97598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5F1C623-EFA1-4962-8217-4AC945F6306F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E407820-DE38-4855-8C17-EE7DAF2B9AB1}" type="presOf" srcId="{019433A1-1324-4DE1-9E6F-32B851095F74}" destId="{A3817367-F2BC-482F-8832-FA00B51DCCF3}" srcOrd="0" destOrd="0" presId="urn:microsoft.com/office/officeart/2005/8/layout/target3"/>
    <dgm:cxn modelId="{2AD52C73-C5D2-4F7B-943D-D93ACF6EACDF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2D5CCEA-E6CD-4514-B650-6FC7B987145D}" type="presOf" srcId="{EBC41103-E2E5-4D48-9B4B-425520D3D098}" destId="{F969C235-9271-4D34-B740-D627A121CAD0}" srcOrd="1" destOrd="0" presId="urn:microsoft.com/office/officeart/2005/8/layout/target3"/>
    <dgm:cxn modelId="{1C7931DF-C5AC-4F58-8591-7ABF747F8B93}" type="presOf" srcId="{445C7998-7549-48B0-BD68-D4F0167F02E5}" destId="{BC35EE03-4121-4EF9-923D-7CB6D30D358D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712F27D5-CD4B-459E-A06F-B270DF60256A}" type="presOf" srcId="{DAEA276B-ECF9-46F6-A7D3-4693B2D32BC4}" destId="{F69A1436-182C-465B-AD7F-FE48E0C090C1}" srcOrd="1" destOrd="0" presId="urn:microsoft.com/office/officeart/2005/8/layout/target3"/>
    <dgm:cxn modelId="{5C1DF78D-C9B5-4C56-A725-C4FBA4706AE5}" type="presOf" srcId="{445C7998-7549-48B0-BD68-D4F0167F02E5}" destId="{4D19AB04-24FA-40C2-B203-52AE3D15E171}" srcOrd="1" destOrd="0" presId="urn:microsoft.com/office/officeart/2005/8/layout/target3"/>
    <dgm:cxn modelId="{EBB9AB4F-B22E-4265-945B-F09D6650348C}" type="presParOf" srcId="{71045F8C-00FA-488E-A7BD-E2E6753D979D}" destId="{3577EC6B-C980-4F34-8C69-4365E7B8FC8C}" srcOrd="0" destOrd="0" presId="urn:microsoft.com/office/officeart/2005/8/layout/target3"/>
    <dgm:cxn modelId="{969D84D1-5730-41E0-8556-A322433F1A50}" type="presParOf" srcId="{71045F8C-00FA-488E-A7BD-E2E6753D979D}" destId="{6940EB87-DC1D-4BC3-9408-9AC2E1FFC039}" srcOrd="1" destOrd="0" presId="urn:microsoft.com/office/officeart/2005/8/layout/target3"/>
    <dgm:cxn modelId="{617AB593-438B-4324-AB80-F51669DB5644}" type="presParOf" srcId="{71045F8C-00FA-488E-A7BD-E2E6753D979D}" destId="{BC35EE03-4121-4EF9-923D-7CB6D30D358D}" srcOrd="2" destOrd="0" presId="urn:microsoft.com/office/officeart/2005/8/layout/target3"/>
    <dgm:cxn modelId="{CB3ADBA0-431A-40B5-B8B3-177A4D388299}" type="presParOf" srcId="{71045F8C-00FA-488E-A7BD-E2E6753D979D}" destId="{C95EEA27-3CBF-4645-A92D-9D8AF5C1CBFC}" srcOrd="3" destOrd="0" presId="urn:microsoft.com/office/officeart/2005/8/layout/target3"/>
    <dgm:cxn modelId="{891340D8-1BDB-4B4C-A994-74FE841F4B89}" type="presParOf" srcId="{71045F8C-00FA-488E-A7BD-E2E6753D979D}" destId="{851BB866-B6AE-4566-893F-4C635BA974FC}" srcOrd="4" destOrd="0" presId="urn:microsoft.com/office/officeart/2005/8/layout/target3"/>
    <dgm:cxn modelId="{C4D793E7-5E75-491A-A20F-443930F56203}" type="presParOf" srcId="{71045F8C-00FA-488E-A7BD-E2E6753D979D}" destId="{643EA938-EDE0-4533-ACCC-D2BD6F3A527C}" srcOrd="5" destOrd="0" presId="urn:microsoft.com/office/officeart/2005/8/layout/target3"/>
    <dgm:cxn modelId="{501CC485-D478-474A-BB9C-07ADED246421}" type="presParOf" srcId="{71045F8C-00FA-488E-A7BD-E2E6753D979D}" destId="{92F31B18-D66D-4CC7-89B9-378928DE877D}" srcOrd="6" destOrd="0" presId="urn:microsoft.com/office/officeart/2005/8/layout/target3"/>
    <dgm:cxn modelId="{E120BB98-CDEF-4E10-BF21-9BA57AE1D7AB}" type="presParOf" srcId="{71045F8C-00FA-488E-A7BD-E2E6753D979D}" destId="{902074E1-B931-4618-97F1-FADBE82E9C3C}" srcOrd="7" destOrd="0" presId="urn:microsoft.com/office/officeart/2005/8/layout/target3"/>
    <dgm:cxn modelId="{C2304B30-240B-4DB8-BFA2-438D326FC348}" type="presParOf" srcId="{71045F8C-00FA-488E-A7BD-E2E6753D979D}" destId="{A3817367-F2BC-482F-8832-FA00B51DCCF3}" srcOrd="8" destOrd="0" presId="urn:microsoft.com/office/officeart/2005/8/layout/target3"/>
    <dgm:cxn modelId="{41F90005-012C-4127-9A47-0E3C796C8F91}" type="presParOf" srcId="{71045F8C-00FA-488E-A7BD-E2E6753D979D}" destId="{626ABFF6-56C8-4386-B662-68EC364EED9D}" srcOrd="9" destOrd="0" presId="urn:microsoft.com/office/officeart/2005/8/layout/target3"/>
    <dgm:cxn modelId="{3CE70689-A9FC-46DD-A14C-C218B0A2CC6B}" type="presParOf" srcId="{71045F8C-00FA-488E-A7BD-E2E6753D979D}" destId="{6DB11F1C-D028-4800-9625-6611CA9DE6D4}" srcOrd="10" destOrd="0" presId="urn:microsoft.com/office/officeart/2005/8/layout/target3"/>
    <dgm:cxn modelId="{7B8FE6FE-04D0-4206-8973-DB10C6C7B7EB}" type="presParOf" srcId="{71045F8C-00FA-488E-A7BD-E2E6753D979D}" destId="{CDED6FE3-AD8F-4ACC-B6B8-710EDDD97598}" srcOrd="11" destOrd="0" presId="urn:microsoft.com/office/officeart/2005/8/layout/target3"/>
    <dgm:cxn modelId="{47650D07-8A5F-43F1-A9F3-F9A326DF70C9}" type="presParOf" srcId="{71045F8C-00FA-488E-A7BD-E2E6753D979D}" destId="{397AC6D7-84A6-4150-958F-83C92D9ACF38}" srcOrd="12" destOrd="0" presId="urn:microsoft.com/office/officeart/2005/8/layout/target3"/>
    <dgm:cxn modelId="{4577B5AD-C07D-406D-9323-03A41D42111D}" type="presParOf" srcId="{71045F8C-00FA-488E-A7BD-E2E6753D979D}" destId="{D7419528-33A6-416D-9E64-B3F7915C5149}" srcOrd="13" destOrd="0" presId="urn:microsoft.com/office/officeart/2005/8/layout/target3"/>
    <dgm:cxn modelId="{DC42DDEA-DBBE-4356-A272-67443F0EA815}" type="presParOf" srcId="{71045F8C-00FA-488E-A7BD-E2E6753D979D}" destId="{97289DF2-90F4-4EC2-A9FC-633B00BAB610}" srcOrd="14" destOrd="0" presId="urn:microsoft.com/office/officeart/2005/8/layout/target3"/>
    <dgm:cxn modelId="{38F88BF8-391F-49C2-9319-74B1B52C0E68}" type="presParOf" srcId="{71045F8C-00FA-488E-A7BD-E2E6753D979D}" destId="{234EBA9D-95B4-4C20-A84E-6F65F1085DC6}" srcOrd="15" destOrd="0" presId="urn:microsoft.com/office/officeart/2005/8/layout/target3"/>
    <dgm:cxn modelId="{AF690F3F-727A-4704-9192-E3CF7E29773B}" type="presParOf" srcId="{71045F8C-00FA-488E-A7BD-E2E6753D979D}" destId="{12255512-213F-41DF-90A6-8B4CD74A2B52}" srcOrd="16" destOrd="0" presId="urn:microsoft.com/office/officeart/2005/8/layout/target3"/>
    <dgm:cxn modelId="{27EB170E-9193-47AE-9310-EC7013C22EAA}" type="presParOf" srcId="{71045F8C-00FA-488E-A7BD-E2E6753D979D}" destId="{50C2F88D-8688-44C2-A854-691F34009D3B}" srcOrd="17" destOrd="0" presId="urn:microsoft.com/office/officeart/2005/8/layout/target3"/>
    <dgm:cxn modelId="{EAC1415F-40EA-4D74-A7B9-AFFB9112BBE8}" type="presParOf" srcId="{71045F8C-00FA-488E-A7BD-E2E6753D979D}" destId="{4D19AB04-24FA-40C2-B203-52AE3D15E171}" srcOrd="18" destOrd="0" presId="urn:microsoft.com/office/officeart/2005/8/layout/target3"/>
    <dgm:cxn modelId="{81C2D836-4BD5-41DE-91C0-2AB7338F7F05}" type="presParOf" srcId="{71045F8C-00FA-488E-A7BD-E2E6753D979D}" destId="{832BF48F-0145-4429-9E02-8FCA946CCE9E}" srcOrd="19" destOrd="0" presId="urn:microsoft.com/office/officeart/2005/8/layout/target3"/>
    <dgm:cxn modelId="{48B14A6C-15BA-4AFD-93EB-6B5873C51A0D}" type="presParOf" srcId="{71045F8C-00FA-488E-A7BD-E2E6753D979D}" destId="{E7297F21-D4FD-4A41-AE58-814D01A6B5E7}" srcOrd="20" destOrd="0" presId="urn:microsoft.com/office/officeart/2005/8/layout/target3"/>
    <dgm:cxn modelId="{F38849AD-5C0C-4A77-BF03-E7885DD6BB6B}" type="presParOf" srcId="{71045F8C-00FA-488E-A7BD-E2E6753D979D}" destId="{F69A1436-182C-465B-AD7F-FE48E0C090C1}" srcOrd="21" destOrd="0" presId="urn:microsoft.com/office/officeart/2005/8/layout/target3"/>
    <dgm:cxn modelId="{80CCB3AC-5E89-46CC-839A-692C4B652FFE}" type="presParOf" srcId="{71045F8C-00FA-488E-A7BD-E2E6753D979D}" destId="{AA41A67C-3D3F-4AE9-9E0F-5D7F7BB2E741}" srcOrd="22" destOrd="0" presId="urn:microsoft.com/office/officeart/2005/8/layout/target3"/>
    <dgm:cxn modelId="{E7A44122-E96E-41F6-9538-F973952567CB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VY_32_INOVACE_06_JARO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Prvouka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JARO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C2F728-31A6-45A8-ADBF-80BB8B14098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56774E-2949-4F17-B034-AFE1BBEB94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00677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B4465-D78D-475C-907F-93D58D1912AC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0C6AE-5CA6-429E-B898-5AB8E1465D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1976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B4465-D78D-475C-907F-93D58D1912AC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0C6AE-5CA6-429E-B898-5AB8E1465D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5741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B4465-D78D-475C-907F-93D58D1912AC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0C6AE-5CA6-429E-B898-5AB8E1465D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04058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B4465-D78D-475C-907F-93D58D1912AC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0C6AE-5CA6-429E-B898-5AB8E1465D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25573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B4465-D78D-475C-907F-93D58D1912AC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0C6AE-5CA6-429E-B898-5AB8E1465D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4608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B4465-D78D-475C-907F-93D58D1912AC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0C6AE-5CA6-429E-B898-5AB8E1465D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2851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B4465-D78D-475C-907F-93D58D1912AC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0C6AE-5CA6-429E-B898-5AB8E1465D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8681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B4465-D78D-475C-907F-93D58D1912AC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0C6AE-5CA6-429E-B898-5AB8E1465D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979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B4465-D78D-475C-907F-93D58D1912AC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0C6AE-5CA6-429E-B898-5AB8E1465D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4772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B4465-D78D-475C-907F-93D58D1912AC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0C6AE-5CA6-429E-B898-5AB8E1465D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5550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B4465-D78D-475C-907F-93D58D1912AC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0C6AE-5CA6-429E-B898-5AB8E1465D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6375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3B4465-D78D-475C-907F-93D58D1912AC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30C6AE-5CA6-429E-B898-5AB8E1465D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68792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13" Type="http://schemas.openxmlformats.org/officeDocument/2006/relationships/image" Target="../media/image17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12" Type="http://schemas.openxmlformats.org/officeDocument/2006/relationships/image" Target="../media/image16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11" Type="http://schemas.openxmlformats.org/officeDocument/2006/relationships/image" Target="../media/image15.jpeg"/><Relationship Id="rId5" Type="http://schemas.openxmlformats.org/officeDocument/2006/relationships/image" Target="../media/image9.wmf"/><Relationship Id="rId15" Type="http://schemas.openxmlformats.org/officeDocument/2006/relationships/image" Target="../media/image19.jpeg"/><Relationship Id="rId10" Type="http://schemas.openxmlformats.org/officeDocument/2006/relationships/image" Target="../media/image14.wmf"/><Relationship Id="rId4" Type="http://schemas.openxmlformats.org/officeDocument/2006/relationships/image" Target="../media/image8.wmf"/><Relationship Id="rId9" Type="http://schemas.openxmlformats.org/officeDocument/2006/relationships/image" Target="../media/image13.wmf"/><Relationship Id="rId14" Type="http://schemas.openxmlformats.org/officeDocument/2006/relationships/image" Target="../media/image18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3126763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5542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4323964"/>
              </p:ext>
            </p:extLst>
          </p:nvPr>
        </p:nvGraphicFramePr>
        <p:xfrm>
          <a:off x="1547664" y="1484784"/>
          <a:ext cx="6624736" cy="336267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543944"/>
                <a:gridCol w="4080792"/>
              </a:tblGrid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</a:tr>
              <a:tr h="708829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tisk některých částí, test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Fix na tabuli, učebnice, vytisknutý test, pero, pastelky</a:t>
                      </a:r>
                      <a:r>
                        <a:rPr lang="cs-CZ" baseline="0" smtClean="0"/>
                        <a:t>, sešit</a:t>
                      </a:r>
                      <a:endParaRPr lang="cs-CZ" dirty="0"/>
                    </a:p>
                  </a:txBody>
                  <a:tcPr/>
                </a:tc>
              </a:tr>
              <a:tr h="694318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Stranu</a:t>
                      </a:r>
                      <a:r>
                        <a:rPr lang="cs-CZ" baseline="0" dirty="0" smtClean="0"/>
                        <a:t> s názvem Pamatuj! si mohou žáci přepsat do sešitu, vajíčko vybarvují samostatně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1703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zlíková\AppData\Local\Microsoft\Windows\Temporary Internet Files\Content.IE5\AN5B4D4D\MC9001228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435784"/>
            <a:ext cx="3717925" cy="3729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1043608" y="1340768"/>
            <a:ext cx="1728192" cy="1723982"/>
          </a:xfrm>
          <a:prstGeom prst="ellipse">
            <a:avLst/>
          </a:prstGeom>
          <a:solidFill>
            <a:srgbClr val="FFFF99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Mrak 2"/>
          <p:cNvSpPr/>
          <p:nvPr/>
        </p:nvSpPr>
        <p:spPr>
          <a:xfrm>
            <a:off x="1461538" y="1023120"/>
            <a:ext cx="3326486" cy="1821126"/>
          </a:xfrm>
          <a:prstGeom prst="cloud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41DF45"/>
                </a:solidFill>
              </a:rPr>
              <a:t>JARO</a:t>
            </a:r>
            <a:endParaRPr lang="cs-CZ" sz="7200" dirty="0">
              <a:solidFill>
                <a:srgbClr val="41DF45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979712" y="3078707"/>
            <a:ext cx="72008" cy="838477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1187624" y="2950311"/>
            <a:ext cx="388930" cy="838477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378405" y="2920463"/>
            <a:ext cx="713021" cy="838477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043608" y="476672"/>
            <a:ext cx="489647" cy="951039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539552" y="2747115"/>
            <a:ext cx="648072" cy="622435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79512" y="1196752"/>
            <a:ext cx="976717" cy="62577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179512" y="2306665"/>
            <a:ext cx="860938" cy="258239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1827712" y="332656"/>
            <a:ext cx="0" cy="1008112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4882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76672"/>
            <a:ext cx="7992888" cy="4032448"/>
          </a:xfrm>
          <a:prstGeom prst="rect">
            <a:avLst/>
          </a:prstGeom>
          <a:solidFill>
            <a:srgbClr val="E0EACC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3604" y="469359"/>
            <a:ext cx="7848872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PAMATUJ!</a:t>
            </a:r>
          </a:p>
          <a:p>
            <a:r>
              <a:rPr lang="cs-CZ" sz="3600" b="1" u="sng" dirty="0" smtClean="0"/>
              <a:t>Jaro</a:t>
            </a:r>
          </a:p>
          <a:p>
            <a:r>
              <a:rPr lang="cs-CZ" sz="3600" b="1" dirty="0" smtClean="0"/>
              <a:t>Začíná </a:t>
            </a:r>
            <a:r>
              <a:rPr lang="cs-CZ" sz="3600" b="1" u="sng" dirty="0" smtClean="0"/>
              <a:t>21.března</a:t>
            </a:r>
            <a:r>
              <a:rPr lang="cs-CZ" sz="3600" b="1" dirty="0" smtClean="0"/>
              <a:t> – </a:t>
            </a:r>
            <a:r>
              <a:rPr lang="cs-CZ" sz="3600" b="1" u="sng" dirty="0" smtClean="0"/>
              <a:t>jarní rovnodennost</a:t>
            </a:r>
            <a:r>
              <a:rPr lang="cs-CZ" sz="3600" b="1" dirty="0" smtClean="0"/>
              <a:t>.</a:t>
            </a:r>
            <a:endParaRPr lang="cs-CZ" sz="3600" b="1" dirty="0"/>
          </a:p>
          <a:p>
            <a:r>
              <a:rPr lang="cs-CZ" sz="3600" b="1" dirty="0" smtClean="0"/>
              <a:t>Teplota stoupá – </a:t>
            </a:r>
            <a:r>
              <a:rPr lang="cs-CZ" sz="3600" b="1" u="sng" dirty="0" smtClean="0"/>
              <a:t>taje sníh</a:t>
            </a:r>
            <a:r>
              <a:rPr lang="cs-CZ" sz="3600" b="1" dirty="0" smtClean="0"/>
              <a:t>. </a:t>
            </a:r>
            <a:r>
              <a:rPr lang="cs-CZ" sz="3600" b="1" dirty="0"/>
              <a:t>Na stromech </a:t>
            </a:r>
            <a:r>
              <a:rPr lang="cs-CZ" sz="3600" b="1" dirty="0" smtClean="0"/>
              <a:t>raší </a:t>
            </a:r>
            <a:r>
              <a:rPr lang="cs-CZ" sz="3600" b="1" dirty="0"/>
              <a:t>pupeny, </a:t>
            </a:r>
            <a:r>
              <a:rPr lang="cs-CZ" sz="3600" b="1" dirty="0" smtClean="0"/>
              <a:t>semena klíčí. </a:t>
            </a:r>
            <a:r>
              <a:rPr lang="cs-CZ" sz="3600" b="1" u="sng" dirty="0" smtClean="0"/>
              <a:t>Ptáci </a:t>
            </a:r>
            <a:r>
              <a:rPr lang="cs-CZ" sz="3600" b="1" u="sng" dirty="0"/>
              <a:t>přilétají </a:t>
            </a:r>
            <a:r>
              <a:rPr lang="cs-CZ" sz="3600" b="1" dirty="0"/>
              <a:t>z teplých krajin, </a:t>
            </a:r>
            <a:r>
              <a:rPr lang="cs-CZ" sz="3600" b="1" dirty="0" smtClean="0"/>
              <a:t>staví si hnízda. </a:t>
            </a:r>
            <a:r>
              <a:rPr lang="cs-CZ" sz="3600" b="1" u="sng" dirty="0" smtClean="0"/>
              <a:t>Líhnou a rodí se mláďata </a:t>
            </a:r>
            <a:r>
              <a:rPr lang="cs-CZ" sz="3600" b="1" dirty="0" smtClean="0"/>
              <a:t>. Slavíme </a:t>
            </a:r>
            <a:r>
              <a:rPr lang="cs-CZ" sz="3600" b="1" u="sng" dirty="0"/>
              <a:t>V</a:t>
            </a:r>
            <a:r>
              <a:rPr lang="cs-CZ" sz="3600" b="1" u="sng" dirty="0" smtClean="0"/>
              <a:t>elikonoce</a:t>
            </a:r>
            <a:endParaRPr lang="cs-CZ" sz="3600" b="1" u="sng" dirty="0"/>
          </a:p>
          <a:p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Uzlíková\AppData\Local\Microsoft\Windows\Temporary Internet Files\Content.IE5\GFOPX8EN\MC9004357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5" y="4803848"/>
            <a:ext cx="840513" cy="1152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zlíková\AppData\Local\Microsoft\Windows\Temporary Internet Files\Content.IE5\AN5B4D4D\MP9004305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1490" y="4875856"/>
            <a:ext cx="908117" cy="1080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zlíková\AppData\Local\Microsoft\Windows\Temporary Internet Files\Content.IE5\GFOPX8EN\MC9001233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932119"/>
            <a:ext cx="1152128" cy="1024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27584" y="6021288"/>
            <a:ext cx="1440160" cy="457200"/>
          </a:xfrm>
          <a:prstGeom prst="rect">
            <a:avLst/>
          </a:prstGeom>
          <a:solidFill>
            <a:srgbClr val="E7F4D8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BŘEZEN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696112" y="6021288"/>
            <a:ext cx="1440160" cy="457200"/>
          </a:xfrm>
          <a:prstGeom prst="rect">
            <a:avLst/>
          </a:prstGeom>
          <a:solidFill>
            <a:srgbClr val="E7F4D8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DUBEN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295469" y="6021288"/>
            <a:ext cx="1440160" cy="457200"/>
          </a:xfrm>
          <a:prstGeom prst="rect">
            <a:avLst/>
          </a:prstGeom>
          <a:solidFill>
            <a:srgbClr val="E7F4D8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KVĚTEN</a:t>
            </a:r>
            <a:endParaRPr lang="cs-CZ" sz="2800" dirty="0">
              <a:solidFill>
                <a:srgbClr val="00B050"/>
              </a:solidFill>
            </a:endParaRPr>
          </a:p>
        </p:txBody>
      </p:sp>
      <p:pic>
        <p:nvPicPr>
          <p:cNvPr id="13" name="Picture 2" descr="C:\Users\Uzlíková\AppData\Local\Microsoft\Windows\Temporary Internet Files\Content.IE5\AN5B4D4D\MC9001228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3860" y="692696"/>
            <a:ext cx="933193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4102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 descr="C:\Users\Uzlíková\AppData\Local\Microsoft\Windows\Temporary Internet Files\Content.IE5\AN5B4D4D\MP9004394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146" y="351624"/>
            <a:ext cx="1228691" cy="1637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Uzlíková\AppData\Local\Microsoft\Windows\Temporary Internet Files\Content.IE5\GFOPX8EN\MC9001977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4276" y="3187575"/>
            <a:ext cx="1784998" cy="1338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Uzlíková\AppData\Local\Microsoft\Windows\Temporary Internet Files\Content.IE5\GFOPX8EN\MC9002325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4884" y="3857070"/>
            <a:ext cx="1296945" cy="1105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Uzlíková\AppData\Local\Microsoft\Windows\Temporary Internet Files\Content.IE5\X23NRNFV\MC90023205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146" y="4028176"/>
            <a:ext cx="1067889" cy="762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Uzlíková\AppData\Local\Microsoft\Windows\Temporary Internet Files\Content.IE5\X23NRNFV\MC90044069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7193" y="510584"/>
            <a:ext cx="925287" cy="1576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Uzlíková\AppData\Local\Microsoft\Windows\Temporary Internet Files\Content.IE5\GFOPX8EN\MC90042992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1" y="4973568"/>
            <a:ext cx="1279203" cy="1343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Uzlíková\AppData\Local\Microsoft\Windows\Temporary Internet Files\Content.IE5\U5BWUOGB\MC90023206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4080" y="841924"/>
            <a:ext cx="1090413" cy="998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Uzlíková\AppData\Local\Microsoft\Windows\Temporary Internet Files\Content.IE5\AN5B4D4D\MC90023304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0123" y="3573016"/>
            <a:ext cx="1314139" cy="1136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Users\Uzlíková\AppData\Local\Microsoft\Windows\Temporary Internet Files\Content.IE5\U5BWUOGB\MC90023243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6444" y="5394300"/>
            <a:ext cx="1003557" cy="1071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C:\Users\Uzlíková\AppData\Local\Microsoft\Windows\Temporary Internet Files\Content.IE5\AN5B4D4D\MP900426588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419" y="2464531"/>
            <a:ext cx="1450670" cy="964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3" name="Picture 21" descr="C:\Users\Uzlíková\AppData\Local\Microsoft\Windows\Temporary Internet Files\Content.IE5\X23NRNFV\MC90023158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204797"/>
            <a:ext cx="1584862" cy="1483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4" name="Picture 22" descr="C:\Users\Uzlíková\AppData\Local\Microsoft\Windows\Temporary Internet Files\Content.IE5\AN5B4D4D\MC900232106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4262" y="1805531"/>
            <a:ext cx="1021469" cy="1310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6" name="Picture 24" descr="C:\Users\Uzlíková\AppData\Local\Microsoft\Windows\Temporary Internet Files\Content.IE5\AN5B4D4D\MC900232609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4364" y="5316488"/>
            <a:ext cx="936104" cy="1000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7" name="Picture 25" descr="C:\Users\Uzlíková\AppData\Local\Microsoft\Windows\Temporary Internet Files\Content.IE5\GFOPX8EN\MP900427930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776" y="5320582"/>
            <a:ext cx="1219061" cy="1219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Ovál 35"/>
          <p:cNvSpPr/>
          <p:nvPr/>
        </p:nvSpPr>
        <p:spPr>
          <a:xfrm>
            <a:off x="3555951" y="834385"/>
            <a:ext cx="1158325" cy="1154455"/>
          </a:xfrm>
          <a:prstGeom prst="ellipse">
            <a:avLst/>
          </a:prstGeom>
          <a:solidFill>
            <a:srgbClr val="FFFF99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Mrak 36"/>
          <p:cNvSpPr/>
          <p:nvPr/>
        </p:nvSpPr>
        <p:spPr>
          <a:xfrm>
            <a:off x="4010236" y="197928"/>
            <a:ext cx="3193077" cy="1688899"/>
          </a:xfrm>
          <a:prstGeom prst="cloud">
            <a:avLst/>
          </a:prstGeom>
          <a:solidFill>
            <a:srgbClr val="F3F7FB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Škrtni hry dětí, které nejsou jarní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.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9186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Obdélník 26"/>
          <p:cNvSpPr/>
          <p:nvPr/>
        </p:nvSpPr>
        <p:spPr>
          <a:xfrm>
            <a:off x="1907704" y="620053"/>
            <a:ext cx="6472409" cy="1584176"/>
          </a:xfrm>
          <a:prstGeom prst="rect">
            <a:avLst/>
          </a:prstGeom>
          <a:solidFill>
            <a:srgbClr val="D4F8D5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B050"/>
                </a:solidFill>
              </a:rPr>
              <a:t>Velikonoce bývaly v minulosti významnější svátky než Vánoce.  Řekni, které  znáš velikonoční zvyky.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39552" y="3068960"/>
            <a:ext cx="1162014" cy="360040"/>
          </a:xfrm>
          <a:prstGeom prst="rect">
            <a:avLst/>
          </a:prstGeom>
          <a:solidFill>
            <a:srgbClr val="FFFF66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PONDĚLÍ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539552" y="5607824"/>
            <a:ext cx="1162014" cy="360040"/>
          </a:xfrm>
          <a:prstGeom prst="rect">
            <a:avLst/>
          </a:prstGeom>
          <a:solidFill>
            <a:srgbClr val="FFFF66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SOBOTA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539552" y="3581400"/>
            <a:ext cx="1161326" cy="360040"/>
          </a:xfrm>
          <a:prstGeom prst="rect">
            <a:avLst/>
          </a:prstGeom>
          <a:solidFill>
            <a:srgbClr val="FFFF66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ÚTERÝ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539552" y="4077072"/>
            <a:ext cx="1160982" cy="360040"/>
          </a:xfrm>
          <a:prstGeom prst="rect">
            <a:avLst/>
          </a:prstGeom>
          <a:solidFill>
            <a:srgbClr val="FFFF66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STŘEDA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539552" y="4581128"/>
            <a:ext cx="1160982" cy="360040"/>
          </a:xfrm>
          <a:prstGeom prst="rect">
            <a:avLst/>
          </a:prstGeom>
          <a:solidFill>
            <a:srgbClr val="FFFF66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ČTVRTEK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539552" y="5049180"/>
            <a:ext cx="1160982" cy="360040"/>
          </a:xfrm>
          <a:prstGeom prst="rect">
            <a:avLst/>
          </a:prstGeom>
          <a:solidFill>
            <a:srgbClr val="FFFF66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PÁTEK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539552" y="6101916"/>
            <a:ext cx="1160981" cy="360040"/>
          </a:xfrm>
          <a:prstGeom prst="rect">
            <a:avLst/>
          </a:prstGeom>
          <a:solidFill>
            <a:srgbClr val="FFFF66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NEDĚLE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3419874" y="3556285"/>
            <a:ext cx="1493476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ŠKAREDÁ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3419872" y="4077072"/>
            <a:ext cx="1493474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VELKÝ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3419873" y="4581128"/>
            <a:ext cx="1493474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BÍLÁ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3419872" y="6101916"/>
            <a:ext cx="1493478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ŠEDIVÉ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3419871" y="5607824"/>
            <a:ext cx="1493477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VELIKONOČNÍ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3419872" y="5048290"/>
            <a:ext cx="1493475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MODRÉ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3419874" y="3068960"/>
            <a:ext cx="1493475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ZELENÝ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6" name="Picture 2" descr="C:\Users\Uzlíková\AppData\Local\Microsoft\Windows\Temporary Internet Files\Content.IE5\AN5B4D4D\MC9001228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20688"/>
            <a:ext cx="1368152" cy="1372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Ovál 29"/>
          <p:cNvSpPr/>
          <p:nvPr/>
        </p:nvSpPr>
        <p:spPr>
          <a:xfrm>
            <a:off x="5787824" y="2773976"/>
            <a:ext cx="2672608" cy="3707270"/>
          </a:xfrm>
          <a:prstGeom prst="ellipse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Dny v týdnu před Velikonocemi mají různá jména. Dokážeš je správně pojmenovat?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8021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75647" y="372235"/>
            <a:ext cx="3888432" cy="612068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018312" y="372235"/>
            <a:ext cx="3888432" cy="612068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ů 4"/>
          <p:cNvSpPr/>
          <p:nvPr/>
        </p:nvSpPr>
        <p:spPr>
          <a:xfrm>
            <a:off x="5018312" y="484421"/>
            <a:ext cx="3796172" cy="1800200"/>
          </a:xfrm>
          <a:prstGeom prst="downArrow">
            <a:avLst/>
          </a:prstGeom>
          <a:solidFill>
            <a:srgbClr val="CEF6CF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Vybarvi velikonoční vajíčko.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640325" y="2492896"/>
            <a:ext cx="2552146" cy="3816424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>
            <a:off x="323528" y="484421"/>
            <a:ext cx="3796172" cy="1800200"/>
          </a:xfrm>
          <a:prstGeom prst="downArrow">
            <a:avLst/>
          </a:prstGeom>
          <a:solidFill>
            <a:srgbClr val="FFE389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Vylušti názvy velikonočních symbolů.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58416" y="2518175"/>
            <a:ext cx="914400" cy="9144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41DF4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        RÁ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BE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     NEK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15816" y="2533274"/>
            <a:ext cx="914400" cy="9144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41DF4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58416" y="5085184"/>
            <a:ext cx="914400" cy="9144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LI     KR     CE         AS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902641" y="5085184"/>
            <a:ext cx="914400" cy="9144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45278" y="3789040"/>
            <a:ext cx="914400" cy="9144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        ML  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   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KA    ÁZ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915889" y="3786445"/>
            <a:ext cx="914400" cy="9144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1486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1043608" y="1340768"/>
            <a:ext cx="1728192" cy="1723982"/>
          </a:xfrm>
          <a:prstGeom prst="ellipse">
            <a:avLst/>
          </a:prstGeom>
          <a:solidFill>
            <a:srgbClr val="FFFF99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1461538" y="1023120"/>
            <a:ext cx="3326486" cy="1821126"/>
          </a:xfrm>
          <a:prstGeom prst="cloud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DOKÁŽEŠ SPLNIT  TYTO ÚKOLY?</a:t>
            </a:r>
            <a:endParaRPr lang="cs-CZ" sz="2400" dirty="0">
              <a:solidFill>
                <a:schemeClr val="tx1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979712" y="3078707"/>
            <a:ext cx="72008" cy="838477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H="1">
            <a:off x="1187624" y="2950311"/>
            <a:ext cx="388930" cy="838477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378405" y="2920463"/>
            <a:ext cx="713021" cy="838477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043608" y="476672"/>
            <a:ext cx="489647" cy="951039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539552" y="2747115"/>
            <a:ext cx="648072" cy="622435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79512" y="1196752"/>
            <a:ext cx="976717" cy="62577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179512" y="2306665"/>
            <a:ext cx="860938" cy="258239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827712" y="332656"/>
            <a:ext cx="0" cy="1008112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3471076" y="243150"/>
            <a:ext cx="2633895" cy="440559"/>
          </a:xfrm>
          <a:prstGeom prst="rect">
            <a:avLst/>
          </a:prstGeom>
          <a:noFill/>
          <a:ln>
            <a:solidFill>
              <a:srgbClr val="41DF4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862325" y="1110079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Jméno:</a:t>
            </a:r>
            <a:endParaRPr lang="cs-CZ" sz="1400" dirty="0"/>
          </a:p>
        </p:txBody>
      </p:sp>
      <p:sp>
        <p:nvSpPr>
          <p:cNvPr id="15" name="Obdélník 14"/>
          <p:cNvSpPr/>
          <p:nvPr/>
        </p:nvSpPr>
        <p:spPr>
          <a:xfrm>
            <a:off x="4905116" y="1054097"/>
            <a:ext cx="3853547" cy="440559"/>
          </a:xfrm>
          <a:prstGeom prst="rect">
            <a:avLst/>
          </a:prstGeom>
          <a:noFill/>
          <a:ln>
            <a:solidFill>
              <a:srgbClr val="41DF4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6598606" y="256391"/>
            <a:ext cx="2160240" cy="440559"/>
          </a:xfrm>
          <a:prstGeom prst="rect">
            <a:avLst/>
          </a:prstGeom>
          <a:noFill/>
          <a:ln>
            <a:solidFill>
              <a:srgbClr val="41DF4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603469" y="250994"/>
            <a:ext cx="7408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Datum</a:t>
            </a:r>
            <a:r>
              <a:rPr lang="cs-CZ" dirty="0" smtClean="0"/>
              <a:t>:</a:t>
            </a:r>
            <a:endParaRPr lang="cs-CZ" dirty="0"/>
          </a:p>
          <a:p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3904146" y="215062"/>
            <a:ext cx="188744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TEST - JARO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3528" y="4077072"/>
            <a:ext cx="8568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28719" y="2202759"/>
            <a:ext cx="8435135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                                                   1. DOPLŇ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Jaro začíná  _______________.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Dny  jsou ____________ než noc .  Sníh  __________ .</a:t>
            </a:r>
          </a:p>
          <a:p>
            <a:endParaRPr lang="cs-CZ" dirty="0" smtClean="0"/>
          </a:p>
          <a:p>
            <a:r>
              <a:rPr lang="cs-CZ" dirty="0" smtClean="0"/>
              <a:t>Zvířatům se ____________ a ______________ mláďata.  Stromy a květiny __________.</a:t>
            </a:r>
          </a:p>
          <a:p>
            <a:endParaRPr lang="cs-CZ" dirty="0"/>
          </a:p>
          <a:p>
            <a:r>
              <a:rPr lang="cs-CZ" dirty="0" smtClean="0"/>
              <a:t>Mezi jarní dětské hry patří : _______________________________________________ .</a:t>
            </a:r>
          </a:p>
          <a:p>
            <a:endParaRPr lang="cs-CZ" dirty="0"/>
          </a:p>
          <a:p>
            <a:r>
              <a:rPr lang="cs-CZ" dirty="0" smtClean="0"/>
              <a:t>Jarní svátky se jmenují _________________.  Mezi jejich symboly patří ____________ ,</a:t>
            </a:r>
          </a:p>
          <a:p>
            <a:endParaRPr lang="cs-CZ" dirty="0"/>
          </a:p>
          <a:p>
            <a:r>
              <a:rPr lang="cs-CZ" dirty="0" smtClean="0"/>
              <a:t>______________ ,  ____________________ .  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7690159" y="5805264"/>
            <a:ext cx="797289" cy="817240"/>
          </a:xfrm>
          <a:prstGeom prst="rect">
            <a:avLst/>
          </a:prstGeom>
          <a:noFill/>
          <a:ln>
            <a:solidFill>
              <a:srgbClr val="41DF4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7678726" y="5722505"/>
            <a:ext cx="67508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známka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277908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Obdélník 26"/>
          <p:cNvSpPr/>
          <p:nvPr/>
        </p:nvSpPr>
        <p:spPr>
          <a:xfrm>
            <a:off x="1907704" y="620053"/>
            <a:ext cx="6472409" cy="1584176"/>
          </a:xfrm>
          <a:prstGeom prst="rect">
            <a:avLst/>
          </a:prstGeom>
          <a:solidFill>
            <a:srgbClr val="D4F8D5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B050"/>
                </a:solidFill>
              </a:rPr>
              <a:t>Velikonoce bývaly v minulosti významnější svátky než Vánoce.  Řekni, které  znáš velikonoční zvyky.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39552" y="3068960"/>
            <a:ext cx="1162014" cy="360040"/>
          </a:xfrm>
          <a:prstGeom prst="rect">
            <a:avLst/>
          </a:prstGeom>
          <a:solidFill>
            <a:srgbClr val="FFFF66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PONDĚLÍ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539552" y="5607824"/>
            <a:ext cx="1162014" cy="360040"/>
          </a:xfrm>
          <a:prstGeom prst="rect">
            <a:avLst/>
          </a:prstGeom>
          <a:solidFill>
            <a:srgbClr val="FFFF66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SOBOTA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539552" y="3581400"/>
            <a:ext cx="1161326" cy="360040"/>
          </a:xfrm>
          <a:prstGeom prst="rect">
            <a:avLst/>
          </a:prstGeom>
          <a:solidFill>
            <a:srgbClr val="FFFF66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ÚTERÝ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539552" y="4077072"/>
            <a:ext cx="1160982" cy="360040"/>
          </a:xfrm>
          <a:prstGeom prst="rect">
            <a:avLst/>
          </a:prstGeom>
          <a:solidFill>
            <a:srgbClr val="FFFF66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STŘEDA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539552" y="4581128"/>
            <a:ext cx="1160982" cy="360040"/>
          </a:xfrm>
          <a:prstGeom prst="rect">
            <a:avLst/>
          </a:prstGeom>
          <a:solidFill>
            <a:srgbClr val="FFFF66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ČTVRTEK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539552" y="5049180"/>
            <a:ext cx="1160982" cy="360040"/>
          </a:xfrm>
          <a:prstGeom prst="rect">
            <a:avLst/>
          </a:prstGeom>
          <a:solidFill>
            <a:srgbClr val="FFFF66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PÁTEK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539552" y="6101916"/>
            <a:ext cx="1160981" cy="360040"/>
          </a:xfrm>
          <a:prstGeom prst="rect">
            <a:avLst/>
          </a:prstGeom>
          <a:solidFill>
            <a:srgbClr val="FFFF66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NEDĚLE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3419874" y="3556285"/>
            <a:ext cx="1493476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ŠKAREDÁ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3419872" y="4077072"/>
            <a:ext cx="1493474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VELKÝ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3419873" y="4581128"/>
            <a:ext cx="1493474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BÍLÁ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3419872" y="6101916"/>
            <a:ext cx="1493478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ŠEDIVÉ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3419871" y="5607824"/>
            <a:ext cx="1493477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VELIKONOČNÍ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3419872" y="5048290"/>
            <a:ext cx="1493475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MODRÉ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3419874" y="3068960"/>
            <a:ext cx="1493475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ZELENÝ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6" name="Picture 2" descr="C:\Users\Uzlíková\AppData\Local\Microsoft\Windows\Temporary Internet Files\Content.IE5\AN5B4D4D\MC9001228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20688"/>
            <a:ext cx="1368152" cy="1372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Ovál 29"/>
          <p:cNvSpPr/>
          <p:nvPr/>
        </p:nvSpPr>
        <p:spPr>
          <a:xfrm>
            <a:off x="5787824" y="2773976"/>
            <a:ext cx="2672608" cy="3707270"/>
          </a:xfrm>
          <a:prstGeom prst="ellipse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Dny v týdnu před Velikonocemi mají různá jména. Dokážeš je správně pojmenovat?</a:t>
            </a:r>
            <a:endParaRPr lang="cs-CZ" sz="2400" dirty="0">
              <a:solidFill>
                <a:schemeClr val="tx1"/>
              </a:solidFill>
            </a:endParaRPr>
          </a:p>
        </p:txBody>
      </p:sp>
      <p:cxnSp>
        <p:nvCxnSpPr>
          <p:cNvPr id="3" name="Přímá spojnice se šipkou 2"/>
          <p:cNvCxnSpPr>
            <a:stCxn id="29" idx="3"/>
            <a:endCxn id="42" idx="1"/>
          </p:cNvCxnSpPr>
          <p:nvPr/>
        </p:nvCxnSpPr>
        <p:spPr>
          <a:xfrm>
            <a:off x="1701566" y="3248980"/>
            <a:ext cx="1718306" cy="1979330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32" idx="3"/>
          </p:cNvCxnSpPr>
          <p:nvPr/>
        </p:nvCxnSpPr>
        <p:spPr>
          <a:xfrm>
            <a:off x="1700878" y="3761420"/>
            <a:ext cx="1718996" cy="2477817"/>
          </a:xfrm>
          <a:prstGeom prst="straightConnector1">
            <a:avLst/>
          </a:prstGeom>
          <a:ln>
            <a:solidFill>
              <a:schemeClr val="bg1">
                <a:lumMod val="6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31" idx="3"/>
            <a:endCxn id="39" idx="1"/>
          </p:cNvCxnSpPr>
          <p:nvPr/>
        </p:nvCxnSpPr>
        <p:spPr>
          <a:xfrm flipV="1">
            <a:off x="1701566" y="4761148"/>
            <a:ext cx="1718307" cy="1026696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>
            <a:endCxn id="37" idx="1"/>
          </p:cNvCxnSpPr>
          <p:nvPr/>
        </p:nvCxnSpPr>
        <p:spPr>
          <a:xfrm flipV="1">
            <a:off x="1672187" y="3736305"/>
            <a:ext cx="1747687" cy="50234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 flipV="1">
            <a:off x="1722881" y="3429000"/>
            <a:ext cx="1646298" cy="1332148"/>
          </a:xfrm>
          <a:prstGeom prst="straightConnector1">
            <a:avLst/>
          </a:prstGeom>
          <a:ln>
            <a:solidFill>
              <a:srgbClr val="41DF45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>
            <a:stCxn id="35" idx="3"/>
          </p:cNvCxnSpPr>
          <p:nvPr/>
        </p:nvCxnSpPr>
        <p:spPr>
          <a:xfrm flipV="1">
            <a:off x="1700534" y="4257092"/>
            <a:ext cx="1719340" cy="97210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>
            <a:stCxn id="36" idx="3"/>
          </p:cNvCxnSpPr>
          <p:nvPr/>
        </p:nvCxnSpPr>
        <p:spPr>
          <a:xfrm flipV="1">
            <a:off x="1700533" y="5862115"/>
            <a:ext cx="1719341" cy="419821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8847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75647" y="372235"/>
            <a:ext cx="3888432" cy="612068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018312" y="372235"/>
            <a:ext cx="3888432" cy="612068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Šipka dolů 4"/>
          <p:cNvSpPr/>
          <p:nvPr/>
        </p:nvSpPr>
        <p:spPr>
          <a:xfrm>
            <a:off x="5018312" y="484421"/>
            <a:ext cx="3796172" cy="1800200"/>
          </a:xfrm>
          <a:prstGeom prst="downArrow">
            <a:avLst/>
          </a:prstGeom>
          <a:solidFill>
            <a:srgbClr val="CEF6CF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prstClr val="black"/>
                </a:solidFill>
              </a:rPr>
              <a:t>Vybarvi velikonoční vajíčko.</a:t>
            </a:r>
          </a:p>
        </p:txBody>
      </p:sp>
      <p:sp>
        <p:nvSpPr>
          <p:cNvPr id="6" name="Ovál 5"/>
          <p:cNvSpPr/>
          <p:nvPr/>
        </p:nvSpPr>
        <p:spPr>
          <a:xfrm>
            <a:off x="5640325" y="2492896"/>
            <a:ext cx="2552146" cy="3816424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Šipka dolů 7"/>
          <p:cNvSpPr/>
          <p:nvPr/>
        </p:nvSpPr>
        <p:spPr>
          <a:xfrm>
            <a:off x="323528" y="484421"/>
            <a:ext cx="3796172" cy="1800200"/>
          </a:xfrm>
          <a:prstGeom prst="downArrow">
            <a:avLst/>
          </a:prstGeom>
          <a:solidFill>
            <a:srgbClr val="FFE389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prstClr val="black"/>
                </a:solidFill>
              </a:rPr>
              <a:t>Vylušti názvy velikonočních symbolů.</a:t>
            </a:r>
          </a:p>
        </p:txBody>
      </p:sp>
      <p:sp>
        <p:nvSpPr>
          <p:cNvPr id="9" name="Obdélník 8"/>
          <p:cNvSpPr/>
          <p:nvPr/>
        </p:nvSpPr>
        <p:spPr>
          <a:xfrm>
            <a:off x="658416" y="2518175"/>
            <a:ext cx="914400" cy="9144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41DF4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>
                <a:solidFill>
                  <a:prstClr val="black"/>
                </a:solidFill>
              </a:rPr>
              <a:t>        RÁ</a:t>
            </a:r>
          </a:p>
          <a:p>
            <a:r>
              <a:rPr lang="cs-CZ" dirty="0">
                <a:solidFill>
                  <a:prstClr val="black"/>
                </a:solidFill>
              </a:rPr>
              <a:t>BE</a:t>
            </a:r>
          </a:p>
          <a:p>
            <a:r>
              <a:rPr lang="cs-CZ" dirty="0">
                <a:solidFill>
                  <a:prstClr val="black"/>
                </a:solidFill>
              </a:rPr>
              <a:t>     NEK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627784" y="2533274"/>
            <a:ext cx="1202432" cy="9144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41DF4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rgbClr val="FF3300"/>
                </a:solidFill>
              </a:rPr>
              <a:t>BERÁNEK</a:t>
            </a:r>
            <a:endParaRPr lang="cs-CZ" sz="1600" dirty="0">
              <a:solidFill>
                <a:srgbClr val="FF33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58416" y="5085184"/>
            <a:ext cx="914400" cy="9144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LI     KR     CE         AS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627784" y="5085184"/>
            <a:ext cx="1189257" cy="9144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rgbClr val="FF3300"/>
                </a:solidFill>
              </a:rPr>
              <a:t>KRASLICE</a:t>
            </a:r>
            <a:endParaRPr lang="cs-CZ" sz="1600" dirty="0">
              <a:solidFill>
                <a:srgbClr val="FF33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45278" y="3789040"/>
            <a:ext cx="914400" cy="9144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>
                <a:solidFill>
                  <a:prstClr val="black"/>
                </a:solidFill>
              </a:rPr>
              <a:t>        ML   </a:t>
            </a:r>
          </a:p>
          <a:p>
            <a:r>
              <a:rPr lang="cs-CZ" dirty="0">
                <a:solidFill>
                  <a:prstClr val="black"/>
                </a:solidFill>
              </a:rPr>
              <a:t>PO    </a:t>
            </a:r>
          </a:p>
          <a:p>
            <a:r>
              <a:rPr lang="cs-CZ" dirty="0">
                <a:solidFill>
                  <a:prstClr val="black"/>
                </a:solidFill>
              </a:rPr>
              <a:t>KA    ÁZ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3786445"/>
            <a:ext cx="1202505" cy="9144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rgbClr val="FF3300"/>
                </a:solidFill>
              </a:rPr>
              <a:t>POMLÁZKA</a:t>
            </a:r>
            <a:endParaRPr lang="cs-CZ" sz="1600" dirty="0">
              <a:solidFill>
                <a:srgbClr val="FF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1597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1043608" y="1340768"/>
            <a:ext cx="1728192" cy="1723982"/>
          </a:xfrm>
          <a:prstGeom prst="ellipse">
            <a:avLst/>
          </a:prstGeom>
          <a:solidFill>
            <a:srgbClr val="FFFF99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1461538" y="1023120"/>
            <a:ext cx="3326486" cy="1821126"/>
          </a:xfrm>
          <a:prstGeom prst="cloud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DOKÁŽEŠ SPLNIT TYTO ÚKOLY?</a:t>
            </a:r>
            <a:endParaRPr lang="cs-CZ" sz="2400" dirty="0">
              <a:solidFill>
                <a:schemeClr val="tx1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979712" y="3078707"/>
            <a:ext cx="72008" cy="838477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H="1">
            <a:off x="1187624" y="2950311"/>
            <a:ext cx="388930" cy="838477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378405" y="2920463"/>
            <a:ext cx="713021" cy="838477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043608" y="476672"/>
            <a:ext cx="489647" cy="951039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539552" y="2747115"/>
            <a:ext cx="648072" cy="622435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79512" y="1196752"/>
            <a:ext cx="976717" cy="62577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179512" y="2306665"/>
            <a:ext cx="860938" cy="258239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827712" y="332656"/>
            <a:ext cx="0" cy="1008112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3471076" y="243150"/>
            <a:ext cx="2633895" cy="440559"/>
          </a:xfrm>
          <a:prstGeom prst="rect">
            <a:avLst/>
          </a:prstGeom>
          <a:noFill/>
          <a:ln>
            <a:solidFill>
              <a:srgbClr val="41DF4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862325" y="1110079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Jméno:</a:t>
            </a:r>
            <a:endParaRPr lang="cs-CZ" sz="1400" dirty="0"/>
          </a:p>
        </p:txBody>
      </p:sp>
      <p:sp>
        <p:nvSpPr>
          <p:cNvPr id="15" name="Obdélník 14"/>
          <p:cNvSpPr/>
          <p:nvPr/>
        </p:nvSpPr>
        <p:spPr>
          <a:xfrm>
            <a:off x="4905116" y="1054097"/>
            <a:ext cx="3853547" cy="440559"/>
          </a:xfrm>
          <a:prstGeom prst="rect">
            <a:avLst/>
          </a:prstGeom>
          <a:noFill/>
          <a:ln>
            <a:solidFill>
              <a:srgbClr val="41DF4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6598606" y="256391"/>
            <a:ext cx="2160240" cy="440559"/>
          </a:xfrm>
          <a:prstGeom prst="rect">
            <a:avLst/>
          </a:prstGeom>
          <a:noFill/>
          <a:ln>
            <a:solidFill>
              <a:srgbClr val="41DF4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603469" y="250994"/>
            <a:ext cx="7408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Datum</a:t>
            </a:r>
            <a:r>
              <a:rPr lang="cs-CZ" dirty="0" smtClean="0"/>
              <a:t>:</a:t>
            </a:r>
            <a:endParaRPr lang="cs-CZ" dirty="0"/>
          </a:p>
          <a:p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3904146" y="215062"/>
            <a:ext cx="188744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TEST - JARO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3528" y="4077072"/>
            <a:ext cx="8568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28719" y="2202759"/>
            <a:ext cx="8435135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                                                   1. DOPLŇ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Jaro začíná </a:t>
            </a:r>
            <a:r>
              <a:rPr lang="cs-CZ" dirty="0" smtClean="0">
                <a:solidFill>
                  <a:srgbClr val="FF3300"/>
                </a:solidFill>
              </a:rPr>
              <a:t> 21. března </a:t>
            </a:r>
            <a:r>
              <a:rPr lang="cs-CZ" b="1" dirty="0" smtClean="0"/>
              <a:t>.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            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Dny jsou </a:t>
            </a:r>
            <a:r>
              <a:rPr lang="cs-CZ" dirty="0" smtClean="0">
                <a:solidFill>
                  <a:srgbClr val="FF3300"/>
                </a:solidFill>
              </a:rPr>
              <a:t>delší</a:t>
            </a:r>
            <a:r>
              <a:rPr lang="cs-CZ" dirty="0" smtClean="0"/>
              <a:t> než noc .  Sníh  </a:t>
            </a:r>
            <a:r>
              <a:rPr lang="cs-CZ" dirty="0" smtClean="0">
                <a:solidFill>
                  <a:srgbClr val="FF3300"/>
                </a:solidFill>
              </a:rPr>
              <a:t>taje 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Zvířatům se </a:t>
            </a:r>
            <a:r>
              <a:rPr lang="cs-CZ" dirty="0" smtClean="0">
                <a:solidFill>
                  <a:srgbClr val="FF3300"/>
                </a:solidFill>
              </a:rPr>
              <a:t>rodí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FF3300"/>
                </a:solidFill>
              </a:rPr>
              <a:t>líhnou </a:t>
            </a:r>
            <a:r>
              <a:rPr lang="cs-CZ" dirty="0" smtClean="0"/>
              <a:t> mláďata.  Stromy a květiny  </a:t>
            </a:r>
            <a:r>
              <a:rPr lang="cs-CZ" dirty="0" smtClean="0">
                <a:solidFill>
                  <a:srgbClr val="FF3300"/>
                </a:solidFill>
              </a:rPr>
              <a:t>kvetou</a:t>
            </a:r>
            <a:r>
              <a:rPr lang="cs-CZ" dirty="0" smtClean="0"/>
              <a:t> .</a:t>
            </a:r>
          </a:p>
          <a:p>
            <a:endParaRPr lang="cs-CZ" dirty="0"/>
          </a:p>
          <a:p>
            <a:r>
              <a:rPr lang="cs-CZ" dirty="0" smtClean="0"/>
              <a:t>Mezi jarní dětské hry patří : </a:t>
            </a:r>
            <a:r>
              <a:rPr lang="cs-CZ" dirty="0">
                <a:solidFill>
                  <a:srgbClr val="FF3300"/>
                </a:solidFill>
              </a:rPr>
              <a:t> </a:t>
            </a:r>
            <a:r>
              <a:rPr lang="cs-CZ" dirty="0" smtClean="0">
                <a:solidFill>
                  <a:srgbClr val="FF3300"/>
                </a:solidFill>
              </a:rPr>
              <a:t>kuličky, míč, švihadlo, kolo,….. 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Jarní svátky se jmenují </a:t>
            </a:r>
            <a:r>
              <a:rPr lang="cs-CZ" dirty="0">
                <a:solidFill>
                  <a:srgbClr val="FF3300"/>
                </a:solidFill>
              </a:rPr>
              <a:t> V</a:t>
            </a:r>
            <a:r>
              <a:rPr lang="cs-CZ" dirty="0" smtClean="0">
                <a:solidFill>
                  <a:srgbClr val="FF3300"/>
                </a:solidFill>
              </a:rPr>
              <a:t>elikonoce </a:t>
            </a:r>
            <a:r>
              <a:rPr lang="cs-CZ" dirty="0" smtClean="0"/>
              <a:t>.  Mezi jejich symboly patří </a:t>
            </a:r>
            <a:r>
              <a:rPr lang="cs-CZ" dirty="0">
                <a:solidFill>
                  <a:srgbClr val="FF3300"/>
                </a:solidFill>
              </a:rPr>
              <a:t> </a:t>
            </a:r>
            <a:r>
              <a:rPr lang="cs-CZ" dirty="0" smtClean="0">
                <a:solidFill>
                  <a:srgbClr val="FF3300"/>
                </a:solidFill>
              </a:rPr>
              <a:t>beránek</a:t>
            </a:r>
            <a:r>
              <a:rPr lang="cs-CZ" dirty="0" smtClean="0"/>
              <a:t> ,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3300"/>
                </a:solidFill>
              </a:rPr>
              <a:t>pomlázka</a:t>
            </a:r>
            <a:r>
              <a:rPr lang="cs-CZ" dirty="0" smtClean="0"/>
              <a:t> , </a:t>
            </a:r>
            <a:r>
              <a:rPr lang="cs-CZ" dirty="0" smtClean="0">
                <a:solidFill>
                  <a:srgbClr val="FF3300"/>
                </a:solidFill>
              </a:rPr>
              <a:t>kraslice </a:t>
            </a:r>
            <a:r>
              <a:rPr lang="cs-CZ" dirty="0" smtClean="0"/>
              <a:t>.  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7690159" y="5805264"/>
            <a:ext cx="797289" cy="817240"/>
          </a:xfrm>
          <a:prstGeom prst="rect">
            <a:avLst/>
          </a:prstGeom>
          <a:noFill/>
          <a:ln>
            <a:solidFill>
              <a:srgbClr val="41DF4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7678726" y="5722505"/>
            <a:ext cx="67508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známka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982990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399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276</TotalTime>
  <Words>450</Words>
  <Application>Microsoft Office PowerPoint</Application>
  <PresentationFormat>Předvádění na obrazovce (4:3)</PresentationFormat>
  <Paragraphs>126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26</cp:revision>
  <dcterms:created xsi:type="dcterms:W3CDTF">2012-07-22T15:07:57Z</dcterms:created>
  <dcterms:modified xsi:type="dcterms:W3CDTF">2013-01-05T21:25:40Z</dcterms:modified>
</cp:coreProperties>
</file>