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65" r:id="rId2"/>
    <p:sldId id="26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99CC"/>
    <a:srgbClr val="FF66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498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VY_32_INOVACE_19_ČESKÁ REPUBLIKA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smtClean="0"/>
            <a:t>: ČESKÁ REPUBLIKA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Prvouka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40955B0-D574-4E2C-8B1D-05BF9CF25F7B}" type="presOf" srcId="{EBC41103-E2E5-4D48-9B4B-425520D3D098}" destId="{F969C235-9271-4D34-B740-D627A121CAD0}" srcOrd="1" destOrd="0" presId="urn:microsoft.com/office/officeart/2005/8/layout/target3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415A87B5-2032-4F3B-A3A8-C2A19DBEF92D}" type="presOf" srcId="{C73C7642-F245-4585-8F88-243F9FAEF6CA}" destId="{AA41A67C-3D3F-4AE9-9E0F-5D7F7BB2E741}" srcOrd="1" destOrd="0" presId="urn:microsoft.com/office/officeart/2005/8/layout/target3"/>
    <dgm:cxn modelId="{3E3B6F83-D42D-4130-955A-0DFDB33908DA}" type="presOf" srcId="{FBBFC3EA-9D9D-4F3A-BEA6-9C2C0E46BF20}" destId="{832BF48F-0145-4429-9E02-8FCA946CCE9E}" srcOrd="1" destOrd="0" presId="urn:microsoft.com/office/officeart/2005/8/layout/target3"/>
    <dgm:cxn modelId="{81F04808-9FFD-4CD1-B56D-7D6CEE9BE916}" type="presOf" srcId="{DAEA276B-ECF9-46F6-A7D3-4693B2D32BC4}" destId="{CDED6FE3-AD8F-4ACC-B6B8-710EDDD97598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DC00BF3D-2CD3-4AD0-9711-BF1B6D5F0F24}" type="presOf" srcId="{C73C7642-F245-4585-8F88-243F9FAEF6CA}" destId="{97289DF2-90F4-4EC2-A9FC-633B00BAB610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84DA9C40-6815-4F0C-A606-694FD52C2394}" type="presOf" srcId="{EBC41103-E2E5-4D48-9B4B-425520D3D098}" destId="{50C2F88D-8688-44C2-A854-691F34009D3B}" srcOrd="0" destOrd="0" presId="urn:microsoft.com/office/officeart/2005/8/layout/target3"/>
    <dgm:cxn modelId="{68FC369B-A8D8-4B6C-BE93-FBF725E556D9}" type="presOf" srcId="{445C7998-7549-48B0-BD68-D4F0167F02E5}" destId="{BC35EE03-4121-4EF9-923D-7CB6D30D358D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08D32769-02CB-4D93-855F-5B6196EC5A1E}" type="presOf" srcId="{FBBFC3EA-9D9D-4F3A-BEA6-9C2C0E46BF20}" destId="{643EA938-EDE0-4533-ACCC-D2BD6F3A527C}" srcOrd="0" destOrd="0" presId="urn:microsoft.com/office/officeart/2005/8/layout/target3"/>
    <dgm:cxn modelId="{3041231D-E2FB-46A3-966A-1DE7002F61A3}" type="presOf" srcId="{019433A1-1324-4DE1-9E6F-32B851095F74}" destId="{E7297F21-D4FD-4A41-AE58-814D01A6B5E7}" srcOrd="1" destOrd="0" presId="urn:microsoft.com/office/officeart/2005/8/layout/target3"/>
    <dgm:cxn modelId="{7C7BE7EB-0314-4AF3-BDF5-3B34AE6B0FDC}" type="presOf" srcId="{39F8B381-5807-488E-AC22-73DD4140ED4A}" destId="{71045F8C-00FA-488E-A7BD-E2E6753D979D}" srcOrd="0" destOrd="0" presId="urn:microsoft.com/office/officeart/2005/8/layout/target3"/>
    <dgm:cxn modelId="{3147703C-1442-42EA-8979-6FA162E85F9C}" type="presOf" srcId="{445C7998-7549-48B0-BD68-D4F0167F02E5}" destId="{4D19AB04-24FA-40C2-B203-52AE3D15E171}" srcOrd="1" destOrd="0" presId="urn:microsoft.com/office/officeart/2005/8/layout/target3"/>
    <dgm:cxn modelId="{4A8A7B8B-502F-4227-BBF7-4CD59461A581}" type="presOf" srcId="{019433A1-1324-4DE1-9E6F-32B851095F74}" destId="{A3817367-F2BC-482F-8832-FA00B51DCCF3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D5BA1F52-66A0-4EDB-99F2-0C6F73B232F7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37AD88A9-4BB1-4667-99D6-98F8BAC652D5}" type="presParOf" srcId="{71045F8C-00FA-488E-A7BD-E2E6753D979D}" destId="{3577EC6B-C980-4F34-8C69-4365E7B8FC8C}" srcOrd="0" destOrd="0" presId="urn:microsoft.com/office/officeart/2005/8/layout/target3"/>
    <dgm:cxn modelId="{B765A835-D28F-4942-A6D4-4F7FE2DB7CC8}" type="presParOf" srcId="{71045F8C-00FA-488E-A7BD-E2E6753D979D}" destId="{6940EB87-DC1D-4BC3-9408-9AC2E1FFC039}" srcOrd="1" destOrd="0" presId="urn:microsoft.com/office/officeart/2005/8/layout/target3"/>
    <dgm:cxn modelId="{AD8EB26F-29A3-43BE-BFC4-BF9939F5FE9C}" type="presParOf" srcId="{71045F8C-00FA-488E-A7BD-E2E6753D979D}" destId="{BC35EE03-4121-4EF9-923D-7CB6D30D358D}" srcOrd="2" destOrd="0" presId="urn:microsoft.com/office/officeart/2005/8/layout/target3"/>
    <dgm:cxn modelId="{107E44DF-456E-4586-925D-F8A46BF4F523}" type="presParOf" srcId="{71045F8C-00FA-488E-A7BD-E2E6753D979D}" destId="{C95EEA27-3CBF-4645-A92D-9D8AF5C1CBFC}" srcOrd="3" destOrd="0" presId="urn:microsoft.com/office/officeart/2005/8/layout/target3"/>
    <dgm:cxn modelId="{783517EF-6EDF-4B51-8C4F-835EAB40E750}" type="presParOf" srcId="{71045F8C-00FA-488E-A7BD-E2E6753D979D}" destId="{851BB866-B6AE-4566-893F-4C635BA974FC}" srcOrd="4" destOrd="0" presId="urn:microsoft.com/office/officeart/2005/8/layout/target3"/>
    <dgm:cxn modelId="{4FB14F29-CB87-4BA0-9B93-90781025C35D}" type="presParOf" srcId="{71045F8C-00FA-488E-A7BD-E2E6753D979D}" destId="{643EA938-EDE0-4533-ACCC-D2BD6F3A527C}" srcOrd="5" destOrd="0" presId="urn:microsoft.com/office/officeart/2005/8/layout/target3"/>
    <dgm:cxn modelId="{49DF7AFA-4E74-4EC2-9107-AB316C8D8F79}" type="presParOf" srcId="{71045F8C-00FA-488E-A7BD-E2E6753D979D}" destId="{92F31B18-D66D-4CC7-89B9-378928DE877D}" srcOrd="6" destOrd="0" presId="urn:microsoft.com/office/officeart/2005/8/layout/target3"/>
    <dgm:cxn modelId="{18B2898E-CB03-4928-B591-70BF91432837}" type="presParOf" srcId="{71045F8C-00FA-488E-A7BD-E2E6753D979D}" destId="{902074E1-B931-4618-97F1-FADBE82E9C3C}" srcOrd="7" destOrd="0" presId="urn:microsoft.com/office/officeart/2005/8/layout/target3"/>
    <dgm:cxn modelId="{4165E7F7-2E60-4032-B297-83B30F043FD2}" type="presParOf" srcId="{71045F8C-00FA-488E-A7BD-E2E6753D979D}" destId="{A3817367-F2BC-482F-8832-FA00B51DCCF3}" srcOrd="8" destOrd="0" presId="urn:microsoft.com/office/officeart/2005/8/layout/target3"/>
    <dgm:cxn modelId="{583BAC10-E6F0-43AA-94C7-E141B11695FA}" type="presParOf" srcId="{71045F8C-00FA-488E-A7BD-E2E6753D979D}" destId="{626ABFF6-56C8-4386-B662-68EC364EED9D}" srcOrd="9" destOrd="0" presId="urn:microsoft.com/office/officeart/2005/8/layout/target3"/>
    <dgm:cxn modelId="{9BB63C40-93E7-4F96-9AAD-B23CAC5385BB}" type="presParOf" srcId="{71045F8C-00FA-488E-A7BD-E2E6753D979D}" destId="{6DB11F1C-D028-4800-9625-6611CA9DE6D4}" srcOrd="10" destOrd="0" presId="urn:microsoft.com/office/officeart/2005/8/layout/target3"/>
    <dgm:cxn modelId="{E74AF9E8-8108-4042-B0DD-15564C69D69E}" type="presParOf" srcId="{71045F8C-00FA-488E-A7BD-E2E6753D979D}" destId="{CDED6FE3-AD8F-4ACC-B6B8-710EDDD97598}" srcOrd="11" destOrd="0" presId="urn:microsoft.com/office/officeart/2005/8/layout/target3"/>
    <dgm:cxn modelId="{27365E01-8F79-4215-AD6C-6069BDEBE56F}" type="presParOf" srcId="{71045F8C-00FA-488E-A7BD-E2E6753D979D}" destId="{397AC6D7-84A6-4150-958F-83C92D9ACF38}" srcOrd="12" destOrd="0" presId="urn:microsoft.com/office/officeart/2005/8/layout/target3"/>
    <dgm:cxn modelId="{D51412B0-BD7F-46D4-B628-A918BB24E938}" type="presParOf" srcId="{71045F8C-00FA-488E-A7BD-E2E6753D979D}" destId="{D7419528-33A6-416D-9E64-B3F7915C5149}" srcOrd="13" destOrd="0" presId="urn:microsoft.com/office/officeart/2005/8/layout/target3"/>
    <dgm:cxn modelId="{31F8B587-9753-4C9D-9FFA-A9368D7004D9}" type="presParOf" srcId="{71045F8C-00FA-488E-A7BD-E2E6753D979D}" destId="{97289DF2-90F4-4EC2-A9FC-633B00BAB610}" srcOrd="14" destOrd="0" presId="urn:microsoft.com/office/officeart/2005/8/layout/target3"/>
    <dgm:cxn modelId="{6035091F-4407-475C-B435-2BCD1C44B410}" type="presParOf" srcId="{71045F8C-00FA-488E-A7BD-E2E6753D979D}" destId="{234EBA9D-95B4-4C20-A84E-6F65F1085DC6}" srcOrd="15" destOrd="0" presId="urn:microsoft.com/office/officeart/2005/8/layout/target3"/>
    <dgm:cxn modelId="{DEC8BDDF-408C-4974-8D52-F7C9935B460A}" type="presParOf" srcId="{71045F8C-00FA-488E-A7BD-E2E6753D979D}" destId="{12255512-213F-41DF-90A6-8B4CD74A2B52}" srcOrd="16" destOrd="0" presId="urn:microsoft.com/office/officeart/2005/8/layout/target3"/>
    <dgm:cxn modelId="{1074E3E5-E7C1-4D83-BABF-45A9093FEFB4}" type="presParOf" srcId="{71045F8C-00FA-488E-A7BD-E2E6753D979D}" destId="{50C2F88D-8688-44C2-A854-691F34009D3B}" srcOrd="17" destOrd="0" presId="urn:microsoft.com/office/officeart/2005/8/layout/target3"/>
    <dgm:cxn modelId="{48888E18-F19B-4C7A-8C29-C55CA57740B0}" type="presParOf" srcId="{71045F8C-00FA-488E-A7BD-E2E6753D979D}" destId="{4D19AB04-24FA-40C2-B203-52AE3D15E171}" srcOrd="18" destOrd="0" presId="urn:microsoft.com/office/officeart/2005/8/layout/target3"/>
    <dgm:cxn modelId="{A4387605-F7A5-4740-94D9-E689D1207BAC}" type="presParOf" srcId="{71045F8C-00FA-488E-A7BD-E2E6753D979D}" destId="{832BF48F-0145-4429-9E02-8FCA946CCE9E}" srcOrd="19" destOrd="0" presId="urn:microsoft.com/office/officeart/2005/8/layout/target3"/>
    <dgm:cxn modelId="{8A15B8DC-149A-458B-90BC-631E2F6B20BF}" type="presParOf" srcId="{71045F8C-00FA-488E-A7BD-E2E6753D979D}" destId="{E7297F21-D4FD-4A41-AE58-814D01A6B5E7}" srcOrd="20" destOrd="0" presId="urn:microsoft.com/office/officeart/2005/8/layout/target3"/>
    <dgm:cxn modelId="{C4831AEA-23D7-4AF2-9038-A0AC434FA7AB}" type="presParOf" srcId="{71045F8C-00FA-488E-A7BD-E2E6753D979D}" destId="{F69A1436-182C-465B-AD7F-FE48E0C090C1}" srcOrd="21" destOrd="0" presId="urn:microsoft.com/office/officeart/2005/8/layout/target3"/>
    <dgm:cxn modelId="{22DFF63E-B40B-4FB9-8E29-1D7FFBE1EF90}" type="presParOf" srcId="{71045F8C-00FA-488E-A7BD-E2E6753D979D}" destId="{AA41A67C-3D3F-4AE9-9E0F-5D7F7BB2E741}" srcOrd="22" destOrd="0" presId="urn:microsoft.com/office/officeart/2005/8/layout/target3"/>
    <dgm:cxn modelId="{937D898D-D14D-4D52-97D2-2E27049C6D12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VY_32_INOVACE_19_ČESKÁ REPUBLIKA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Prvouka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smtClean="0"/>
            <a:t>: ČESKÁ REPUBLIKA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F9219F-31B5-4A6B-99A2-0146CA9F0C74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F1F44109-1902-473A-AB00-4F39B7BA9A8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520775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0B2F25-4934-419A-9596-25F0B9FD0B17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7320451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8244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06938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007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146097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9925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824841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6220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18756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835178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574967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68324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7FBD212-A94D-4000-A375-9D9270556816}" type="datetimeFigureOut">
              <a:rPr lang="cs-CZ" smtClean="0"/>
              <a:t>5.1.2013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F97295-4975-4E5D-AB41-6E27468407E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257618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423144198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55426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744" cy="601136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3190430"/>
              </p:ext>
            </p:extLst>
          </p:nvPr>
        </p:nvGraphicFramePr>
        <p:xfrm>
          <a:off x="1115616" y="1916832"/>
          <a:ext cx="6840760" cy="2981349"/>
        </p:xfrm>
        <a:graphic>
          <a:graphicData uri="http://schemas.openxmlformats.org/drawingml/2006/table">
            <a:tbl>
              <a:tblPr bandRow="1">
                <a:tableStyleId>{5C22544A-7EE6-4342-B048-85BDC9FD1C3A}</a:tableStyleId>
              </a:tblPr>
              <a:tblGrid>
                <a:gridCol w="2088232"/>
                <a:gridCol w="4752528"/>
              </a:tblGrid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2.</a:t>
                      </a:r>
                      <a:endParaRPr lang="cs-CZ" dirty="0"/>
                    </a:p>
                  </a:txBody>
                  <a:tcPr/>
                </a:tc>
              </a:tr>
              <a:tr h="531059">
                <a:tc>
                  <a:txBody>
                    <a:bodyPr/>
                    <a:lstStyle/>
                    <a:p>
                      <a:r>
                        <a:rPr lang="cs-CZ" dirty="0" smtClean="0"/>
                        <a:t>Druh materiálu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 pro interaktivní tabuli,</a:t>
                      </a:r>
                      <a:r>
                        <a:rPr lang="cs-CZ" baseline="0" dirty="0" smtClean="0"/>
                        <a:t> test, možný tisk některých stran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Pomůcky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baseline="0" dirty="0" smtClean="0"/>
                        <a:t>Fix na tabuli, učebnice, červená a modrá pastelka, vytisknutý test, pero, sešit</a:t>
                      </a:r>
                      <a:endParaRPr lang="cs-CZ" dirty="0"/>
                    </a:p>
                  </a:txBody>
                  <a:tcPr/>
                </a:tc>
              </a:tr>
              <a:tr h="656064">
                <a:tc>
                  <a:txBody>
                    <a:bodyPr/>
                    <a:lstStyle/>
                    <a:p>
                      <a:r>
                        <a:rPr lang="cs-CZ" dirty="0" smtClean="0"/>
                        <a:t>Cíl (inovace)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Prezentace</a:t>
                      </a:r>
                      <a:r>
                        <a:rPr lang="cs-CZ" baseline="0" dirty="0" smtClean="0"/>
                        <a:t> podporuje aktivní zopakování učiva                 s využitím interaktivní tabule</a:t>
                      </a:r>
                      <a:endParaRPr lang="cs-CZ" dirty="0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r>
                        <a:rPr lang="cs-CZ" dirty="0" smtClean="0"/>
                        <a:t>Metodické</a:t>
                      </a:r>
                      <a:r>
                        <a:rPr lang="cs-CZ" baseline="0" dirty="0" smtClean="0"/>
                        <a:t> pokyny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Stranu</a:t>
                      </a:r>
                      <a:r>
                        <a:rPr lang="cs-CZ" baseline="0" dirty="0" smtClean="0"/>
                        <a:t> s názvem Pamatuj! si mohou žáci přepsat </a:t>
                      </a:r>
                      <a:r>
                        <a:rPr lang="cs-CZ" baseline="0" smtClean="0"/>
                        <a:t>do sešitu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170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Users\Uzlíková\AppData\Local\Microsoft\Windows\Temporary Internet Files\Content.IE5\U5BWUOGB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3284983"/>
            <a:ext cx="4432837" cy="28640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763688" y="836712"/>
            <a:ext cx="6048672" cy="1512168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7620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2206998" y="1124744"/>
            <a:ext cx="537807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ČESKÁ REPUBLIKA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5793906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260648"/>
            <a:ext cx="8496944" cy="6264696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331640" y="548680"/>
            <a:ext cx="69847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899592" y="3933056"/>
            <a:ext cx="7488832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u="sng" dirty="0" smtClean="0">
                <a:solidFill>
                  <a:srgbClr val="FF0000"/>
                </a:solidFill>
              </a:rPr>
              <a:t>Pamatuj!</a:t>
            </a:r>
          </a:p>
          <a:p>
            <a:r>
              <a:rPr lang="cs-CZ" sz="3200" b="1" u="sng" dirty="0" smtClean="0"/>
              <a:t>Česká republika </a:t>
            </a:r>
            <a:r>
              <a:rPr lang="cs-CZ" sz="3200" b="1" dirty="0" smtClean="0"/>
              <a:t>je naše vlast. Skládá se        z Čech, Moravy a Slezska. Hlavním  městem je </a:t>
            </a:r>
            <a:r>
              <a:rPr lang="cs-CZ" sz="3200" b="1" u="sng" dirty="0" smtClean="0"/>
              <a:t>Praha</a:t>
            </a:r>
            <a:r>
              <a:rPr lang="cs-CZ" sz="3200" b="1" dirty="0" smtClean="0"/>
              <a:t>, kterou protéká řeka </a:t>
            </a:r>
            <a:r>
              <a:rPr lang="cs-CZ" sz="3200" b="1" u="sng" dirty="0" smtClean="0"/>
              <a:t>Vltava</a:t>
            </a:r>
            <a:r>
              <a:rPr lang="cs-CZ" sz="3200" b="1" dirty="0" smtClean="0"/>
              <a:t>. </a:t>
            </a:r>
            <a:endParaRPr lang="cs-CZ" sz="3200" b="1" dirty="0"/>
          </a:p>
        </p:txBody>
      </p:sp>
      <p:pic>
        <p:nvPicPr>
          <p:cNvPr id="1033" name="Picture 9" descr="C:\Users\Uzlíková\AppData\Local\Microsoft\Windows\Temporary Internet Files\Content.IE5\2NC8W7KR\MC90023339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7764" y="781719"/>
            <a:ext cx="4392487" cy="26737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715295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75" name="Picture 27" descr="C:\Users\Uzlíková\AppData\Local\Microsoft\Windows\Temporary Internet Files\Content.IE5\AN5B4D4D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2780928"/>
            <a:ext cx="4655736" cy="30080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1607280" y="431087"/>
            <a:ext cx="5688632" cy="1245914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763688" y="476672"/>
            <a:ext cx="54726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Česká republika je naše vlast. Tento stát leží v Evropě.  Kolem má sousední státy.  Žijí zde </a:t>
            </a:r>
            <a:r>
              <a:rPr lang="cs-CZ" sz="2400" dirty="0"/>
              <a:t>Č</a:t>
            </a:r>
            <a:r>
              <a:rPr lang="cs-CZ" sz="2400" dirty="0" smtClean="0"/>
              <a:t>eši i jiné národnosti</a:t>
            </a:r>
            <a:r>
              <a:rPr lang="cs-CZ" dirty="0" smtClean="0"/>
              <a:t>.  </a:t>
            </a:r>
            <a:endParaRPr lang="cs-CZ" dirty="0"/>
          </a:p>
        </p:txBody>
      </p:sp>
      <p:sp>
        <p:nvSpPr>
          <p:cNvPr id="30" name="Obdélník 29"/>
          <p:cNvSpPr/>
          <p:nvPr/>
        </p:nvSpPr>
        <p:spPr>
          <a:xfrm>
            <a:off x="179512" y="4253323"/>
            <a:ext cx="1823812" cy="360040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3588086" y="6021288"/>
            <a:ext cx="1823812" cy="360040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7020272" y="4104952"/>
            <a:ext cx="1823812" cy="360040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4148336" y="2348136"/>
            <a:ext cx="1823812" cy="360040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POLSKO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95082" y="4244031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NĚMECKO</a:t>
            </a:r>
            <a:endParaRPr lang="cs-CZ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7256113" y="410495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S</a:t>
            </a:r>
            <a:r>
              <a:rPr lang="cs-CZ" dirty="0" smtClean="0"/>
              <a:t>LOVENSKO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3881329" y="6021288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R</a:t>
            </a:r>
            <a:r>
              <a:rPr lang="cs-CZ" dirty="0" smtClean="0"/>
              <a:t>AKOUSKO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010045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C:\Users\Uzlíková\AppData\Local\Microsoft\Windows\Temporary Internet Files\Content.IE5\AN5B4D4D\MC900405738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9379" y="2756510"/>
            <a:ext cx="5324434" cy="34401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607280" y="431087"/>
            <a:ext cx="5688632" cy="1245914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4" name="Přímá spojnice 3"/>
          <p:cNvCxnSpPr/>
          <p:nvPr/>
        </p:nvCxnSpPr>
        <p:spPr>
          <a:xfrm flipH="1">
            <a:off x="4211960" y="3933056"/>
            <a:ext cx="792088" cy="1152128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nice 5"/>
          <p:cNvCxnSpPr/>
          <p:nvPr/>
        </p:nvCxnSpPr>
        <p:spPr>
          <a:xfrm>
            <a:off x="5220072" y="4183151"/>
            <a:ext cx="1224136" cy="469985"/>
          </a:xfrm>
          <a:prstGeom prst="line">
            <a:avLst/>
          </a:prstGeom>
          <a:ln w="28575">
            <a:solidFill>
              <a:srgbClr val="00B0F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bdélník 22"/>
          <p:cNvSpPr/>
          <p:nvPr/>
        </p:nvSpPr>
        <p:spPr>
          <a:xfrm>
            <a:off x="3313591" y="4118457"/>
            <a:ext cx="754353" cy="1800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ČECHY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4608005" y="4653136"/>
            <a:ext cx="989244" cy="1800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MORAVA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5" name="Obdélník 24"/>
          <p:cNvSpPr/>
          <p:nvPr/>
        </p:nvSpPr>
        <p:spPr>
          <a:xfrm rot="1331943">
            <a:off x="5440781" y="4208468"/>
            <a:ext cx="990976" cy="180020"/>
          </a:xfrm>
          <a:prstGeom prst="rect">
            <a:avLst/>
          </a:prstGeom>
          <a:noFill/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SLEZSKO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1789379" y="548680"/>
            <a:ext cx="5378780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/>
              <a:t>Česká republika </a:t>
            </a:r>
            <a:r>
              <a:rPr lang="cs-CZ" dirty="0" smtClean="0"/>
              <a:t> SE SKLÁDÁ ZE TŘÍ HISTORICKÝCH ZEMÍ.</a:t>
            </a:r>
          </a:p>
          <a:p>
            <a:r>
              <a:rPr lang="cs-CZ" dirty="0" smtClean="0"/>
              <a:t>Jsou to  ČECHY – MORAVA – SLEZSKO 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49548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483768" y="404974"/>
            <a:ext cx="4404880" cy="1245914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515914" y="526778"/>
            <a:ext cx="4320480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Hlavním městem České republiky je  </a:t>
            </a:r>
            <a:r>
              <a:rPr lang="cs-CZ" sz="3200" b="1" dirty="0" smtClean="0">
                <a:solidFill>
                  <a:srgbClr val="FF0000"/>
                </a:solidFill>
              </a:rPr>
              <a:t>PRAHA</a:t>
            </a:r>
            <a:r>
              <a:rPr lang="cs-CZ" sz="3200" dirty="0" smtClean="0"/>
              <a:t> .</a:t>
            </a:r>
            <a:endParaRPr lang="cs-CZ" sz="3200" dirty="0"/>
          </a:p>
        </p:txBody>
      </p:sp>
      <p:pic>
        <p:nvPicPr>
          <p:cNvPr id="4099" name="Picture 3" descr="C:\Users\Uzlíková\AppData\Local\Microsoft\Windows\Temporary Internet Files\Content.IE5\GFOPX8EN\MP90042788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0059" y="2636912"/>
            <a:ext cx="5812298" cy="3873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483768" y="1988840"/>
            <a:ext cx="4404880" cy="420648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2411760" y="1988840"/>
            <a:ext cx="44768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HRADČANY –sídlo prezidenta České republiky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536969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261548" y="463461"/>
            <a:ext cx="4476888" cy="693657"/>
          </a:xfrm>
          <a:prstGeom prst="rect">
            <a:avLst/>
          </a:prstGeom>
          <a:noFill/>
          <a:ln w="38100">
            <a:solidFill>
              <a:srgbClr val="FF6699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2411760" y="548680"/>
            <a:ext cx="547260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Státní vlajka České republiky</a:t>
            </a:r>
            <a:r>
              <a:rPr lang="cs-CZ" dirty="0" smtClean="0"/>
              <a:t>   </a:t>
            </a:r>
            <a:endParaRPr lang="cs-CZ" dirty="0"/>
          </a:p>
        </p:txBody>
      </p:sp>
      <p:pic>
        <p:nvPicPr>
          <p:cNvPr id="5123" name="Picture 3" descr="C:\Users\Uzlíková\AppData\Local\Microsoft\Windows\Temporary Internet Files\Content.IE5\U5BWUOGB\MC90012919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64614" y="1844824"/>
            <a:ext cx="4670755" cy="39511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152313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16"/>
          <p:cNvSpPr txBox="1">
            <a:spLocks noChangeArrowheads="1"/>
          </p:cNvSpPr>
          <p:nvPr/>
        </p:nvSpPr>
        <p:spPr bwMode="auto">
          <a:xfrm>
            <a:off x="707144" y="1991883"/>
            <a:ext cx="7175672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 smtClean="0"/>
              <a:t>Naše vlast se jmenuje _______________________________________ 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Hlavní </a:t>
            </a:r>
            <a:r>
              <a:rPr lang="cs-CZ" dirty="0"/>
              <a:t>město České </a:t>
            </a:r>
            <a:r>
              <a:rPr lang="cs-CZ" dirty="0" smtClean="0"/>
              <a:t>republiky</a:t>
            </a:r>
            <a:r>
              <a:rPr lang="cs-CZ" dirty="0"/>
              <a:t> </a:t>
            </a:r>
            <a:r>
              <a:rPr lang="cs-CZ" dirty="0" smtClean="0"/>
              <a:t>se jmenuje _______________ .    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Teče tam řeka ________________ 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</p:txBody>
      </p:sp>
      <p:sp>
        <p:nvSpPr>
          <p:cNvPr id="9" name="TextovéPole 19"/>
          <p:cNvSpPr txBox="1">
            <a:spLocks noChangeArrowheads="1"/>
          </p:cNvSpPr>
          <p:nvPr/>
        </p:nvSpPr>
        <p:spPr bwMode="auto">
          <a:xfrm>
            <a:off x="707143" y="3649560"/>
            <a:ext cx="4903907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 smtClean="0"/>
              <a:t>Náš </a:t>
            </a:r>
            <a:r>
              <a:rPr lang="cs-CZ" dirty="0"/>
              <a:t>národní </a:t>
            </a:r>
            <a:r>
              <a:rPr lang="cs-CZ" dirty="0" smtClean="0"/>
              <a:t>strom se jmenuje ____________ .</a:t>
            </a:r>
            <a:endParaRPr lang="cs-CZ" dirty="0"/>
          </a:p>
        </p:txBody>
      </p:sp>
      <p:sp>
        <p:nvSpPr>
          <p:cNvPr id="10" name="TextovéPole 21"/>
          <p:cNvSpPr txBox="1">
            <a:spLocks noChangeArrowheads="1"/>
          </p:cNvSpPr>
          <p:nvPr/>
        </p:nvSpPr>
        <p:spPr bwMode="auto">
          <a:xfrm>
            <a:off x="663874" y="4234698"/>
            <a:ext cx="710963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 smtClean="0"/>
              <a:t> </a:t>
            </a:r>
            <a:r>
              <a:rPr lang="cs-CZ" dirty="0"/>
              <a:t>Č</a:t>
            </a:r>
            <a:r>
              <a:rPr lang="cs-CZ" dirty="0" smtClean="0"/>
              <a:t>eská </a:t>
            </a:r>
            <a:r>
              <a:rPr lang="cs-CZ" dirty="0"/>
              <a:t>národní </a:t>
            </a:r>
            <a:r>
              <a:rPr lang="cs-CZ" dirty="0" smtClean="0"/>
              <a:t>hymna se jmenuje ____________________________ .</a:t>
            </a:r>
            <a:endParaRPr lang="cs-CZ" dirty="0"/>
          </a:p>
        </p:txBody>
      </p:sp>
      <p:sp>
        <p:nvSpPr>
          <p:cNvPr id="11" name="TextovéPole 22"/>
          <p:cNvSpPr txBox="1">
            <a:spLocks noChangeArrowheads="1"/>
          </p:cNvSpPr>
          <p:nvPr/>
        </p:nvSpPr>
        <p:spPr bwMode="auto">
          <a:xfrm>
            <a:off x="709066" y="4835277"/>
            <a:ext cx="3346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/>
              <a:t>Vybarvi vlajku České </a:t>
            </a:r>
            <a:r>
              <a:rPr lang="cs-CZ" dirty="0" smtClean="0"/>
              <a:t>republiky</a:t>
            </a:r>
            <a:endParaRPr lang="cs-CZ" dirty="0"/>
          </a:p>
        </p:txBody>
      </p:sp>
      <p:grpSp>
        <p:nvGrpSpPr>
          <p:cNvPr id="12" name="Skupina 11"/>
          <p:cNvGrpSpPr>
            <a:grpSpLocks/>
          </p:cNvGrpSpPr>
          <p:nvPr/>
        </p:nvGrpSpPr>
        <p:grpSpPr bwMode="auto">
          <a:xfrm>
            <a:off x="4384989" y="4868828"/>
            <a:ext cx="1018690" cy="678601"/>
            <a:chOff x="-4851919" y="1496615"/>
            <a:chExt cx="6048672" cy="4032448"/>
          </a:xfrm>
        </p:grpSpPr>
        <p:sp>
          <p:nvSpPr>
            <p:cNvPr id="13" name="Obdélník 12"/>
            <p:cNvSpPr/>
            <p:nvPr/>
          </p:nvSpPr>
          <p:spPr>
            <a:xfrm>
              <a:off x="-4851919" y="1496615"/>
              <a:ext cx="6048672" cy="4032448"/>
            </a:xfrm>
            <a:prstGeom prst="rect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>
                <a:solidFill>
                  <a:srgbClr val="FFFFFF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  <p:sp>
          <p:nvSpPr>
            <p:cNvPr id="14" name="Rovnoramenný trojúhelník 13"/>
            <p:cNvSpPr/>
            <p:nvPr/>
          </p:nvSpPr>
          <p:spPr>
            <a:xfrm rot="5400000">
              <a:off x="-5355049" y="1999745"/>
              <a:ext cx="4032448" cy="3026187"/>
            </a:xfrm>
            <a:prstGeom prst="triangle">
              <a:avLst/>
            </a:prstGeom>
            <a:noFill/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>
              <a:defPPr>
                <a:defRPr lang="cs-CZ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>
                <a:solidFill>
                  <a:srgbClr val="FFFFFF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endParaRPr>
            </a:p>
          </p:txBody>
        </p:sp>
        <p:cxnSp>
          <p:nvCxnSpPr>
            <p:cNvPr id="15" name="Přímá spojovací čára 27"/>
            <p:cNvCxnSpPr>
              <a:stCxn id="14" idx="0"/>
              <a:endCxn id="13" idx="3"/>
            </p:cNvCxnSpPr>
            <p:nvPr/>
          </p:nvCxnSpPr>
          <p:spPr>
            <a:xfrm>
              <a:off x="-1825733" y="3512840"/>
              <a:ext cx="3022485" cy="0"/>
            </a:xfrm>
            <a:prstGeom prst="line">
              <a:avLst/>
            </a:prstGeom>
            <a:ln w="28575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6" name="Obdélník 15"/>
          <p:cNvSpPr/>
          <p:nvPr/>
        </p:nvSpPr>
        <p:spPr>
          <a:xfrm>
            <a:off x="3629473" y="307712"/>
            <a:ext cx="2890329" cy="4405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SAVCI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91610" y="98439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4719603" y="957547"/>
            <a:ext cx="4104456" cy="4405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663819" y="307711"/>
            <a:ext cx="2160240" cy="4405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663819" y="307711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953476" y="5579951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27" name="Obdélník 26"/>
          <p:cNvSpPr/>
          <p:nvPr/>
        </p:nvSpPr>
        <p:spPr>
          <a:xfrm>
            <a:off x="7880944" y="5547429"/>
            <a:ext cx="914400" cy="9144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45492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ovéPole 16"/>
          <p:cNvSpPr txBox="1">
            <a:spLocks noChangeArrowheads="1"/>
          </p:cNvSpPr>
          <p:nvPr/>
        </p:nvSpPr>
        <p:spPr bwMode="auto">
          <a:xfrm>
            <a:off x="707144" y="1991883"/>
            <a:ext cx="7175672" cy="2031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 smtClean="0"/>
              <a:t>Naše vlast se jmenuje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Česká republika  </a:t>
            </a:r>
            <a:r>
              <a:rPr lang="cs-CZ" dirty="0" smtClean="0"/>
              <a:t>.</a:t>
            </a:r>
          </a:p>
          <a:p>
            <a:pPr eaLnBrk="1" hangingPunct="1"/>
            <a:endParaRPr lang="cs-CZ" dirty="0" smtClean="0"/>
          </a:p>
          <a:p>
            <a:pPr eaLnBrk="1" hangingPunct="1"/>
            <a:r>
              <a:rPr lang="cs-CZ" dirty="0" smtClean="0"/>
              <a:t>Hlavní </a:t>
            </a:r>
            <a:r>
              <a:rPr lang="cs-CZ" dirty="0"/>
              <a:t>město České </a:t>
            </a:r>
            <a:r>
              <a:rPr lang="cs-CZ" dirty="0" smtClean="0"/>
              <a:t>republiky</a:t>
            </a:r>
            <a:r>
              <a:rPr lang="cs-CZ" dirty="0"/>
              <a:t> </a:t>
            </a:r>
            <a:r>
              <a:rPr lang="cs-CZ" dirty="0" smtClean="0"/>
              <a:t>se jmenuje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Praha</a:t>
            </a:r>
            <a:r>
              <a:rPr lang="cs-CZ" dirty="0" smtClean="0"/>
              <a:t> .    </a:t>
            </a:r>
          </a:p>
          <a:p>
            <a:pPr eaLnBrk="1" hangingPunct="1"/>
            <a:endParaRPr lang="cs-CZ" dirty="0"/>
          </a:p>
          <a:p>
            <a:pPr eaLnBrk="1" hangingPunct="1"/>
            <a:r>
              <a:rPr lang="cs-CZ" dirty="0" smtClean="0"/>
              <a:t>Teče tam řeka</a:t>
            </a:r>
            <a:r>
              <a:rPr lang="cs-CZ" dirty="0" smtClean="0">
                <a:solidFill>
                  <a:srgbClr val="FF0000"/>
                </a:solidFill>
              </a:rPr>
              <a:t>  Vltava</a:t>
            </a:r>
            <a:r>
              <a:rPr lang="cs-CZ" dirty="0" smtClean="0"/>
              <a:t> .</a:t>
            </a:r>
          </a:p>
          <a:p>
            <a:pPr eaLnBrk="1" hangingPunct="1"/>
            <a:endParaRPr lang="cs-CZ" dirty="0" smtClean="0"/>
          </a:p>
          <a:p>
            <a:pPr eaLnBrk="1" hangingPunct="1"/>
            <a:endParaRPr lang="cs-CZ" dirty="0"/>
          </a:p>
        </p:txBody>
      </p:sp>
      <p:sp>
        <p:nvSpPr>
          <p:cNvPr id="9" name="TextovéPole 19"/>
          <p:cNvSpPr txBox="1">
            <a:spLocks noChangeArrowheads="1"/>
          </p:cNvSpPr>
          <p:nvPr/>
        </p:nvSpPr>
        <p:spPr bwMode="auto">
          <a:xfrm>
            <a:off x="707143" y="3649560"/>
            <a:ext cx="3890809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 smtClean="0"/>
              <a:t>Náš </a:t>
            </a:r>
            <a:r>
              <a:rPr lang="cs-CZ" dirty="0"/>
              <a:t>národní </a:t>
            </a:r>
            <a:r>
              <a:rPr lang="cs-CZ" dirty="0" smtClean="0"/>
              <a:t>strom se jmenuje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lípa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10" name="TextovéPole 21"/>
          <p:cNvSpPr txBox="1">
            <a:spLocks noChangeArrowheads="1"/>
          </p:cNvSpPr>
          <p:nvPr/>
        </p:nvSpPr>
        <p:spPr bwMode="auto">
          <a:xfrm>
            <a:off x="663874" y="4234698"/>
            <a:ext cx="5673348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 smtClean="0"/>
              <a:t> </a:t>
            </a:r>
            <a:r>
              <a:rPr lang="cs-CZ" dirty="0"/>
              <a:t>Č</a:t>
            </a:r>
            <a:r>
              <a:rPr lang="cs-CZ" dirty="0" smtClean="0"/>
              <a:t>eská </a:t>
            </a:r>
            <a:r>
              <a:rPr lang="cs-CZ" dirty="0"/>
              <a:t>národní </a:t>
            </a:r>
            <a:r>
              <a:rPr lang="cs-CZ" dirty="0" smtClean="0"/>
              <a:t>hymna se jmenuje </a:t>
            </a:r>
            <a:r>
              <a:rPr lang="cs-CZ" dirty="0">
                <a:solidFill>
                  <a:srgbClr val="FF0000"/>
                </a:solidFill>
              </a:rPr>
              <a:t> </a:t>
            </a:r>
            <a:r>
              <a:rPr lang="cs-CZ" dirty="0" smtClean="0">
                <a:solidFill>
                  <a:srgbClr val="FF0000"/>
                </a:solidFill>
              </a:rPr>
              <a:t>Kde domov můj?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11" name="TextovéPole 22"/>
          <p:cNvSpPr txBox="1">
            <a:spLocks noChangeArrowheads="1"/>
          </p:cNvSpPr>
          <p:nvPr/>
        </p:nvSpPr>
        <p:spPr bwMode="auto">
          <a:xfrm>
            <a:off x="709066" y="4835277"/>
            <a:ext cx="3346450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defPPr>
              <a:defRPr lang="cs-CZ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5pPr>
            <a:lvl6pPr marL="22860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6pPr>
            <a:lvl7pPr marL="27432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7pPr>
            <a:lvl8pPr marL="32004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8pPr>
            <a:lvl9pPr marL="3657600" algn="l" defTabSz="914400" rtl="0" eaLnBrk="1" latinLnBrk="0" hangingPunct="1">
              <a:defRPr kern="1200">
                <a:solidFill>
                  <a:schemeClr val="tx1"/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defRPr>
            </a:lvl9pPr>
          </a:lstStyle>
          <a:p>
            <a:pPr eaLnBrk="1" hangingPunct="1"/>
            <a:r>
              <a:rPr lang="cs-CZ" dirty="0"/>
              <a:t>Vybarvi vlajku České </a:t>
            </a:r>
            <a:r>
              <a:rPr lang="cs-CZ" dirty="0" smtClean="0"/>
              <a:t>republiky</a:t>
            </a:r>
            <a:endParaRPr lang="cs-CZ" dirty="0"/>
          </a:p>
        </p:txBody>
      </p:sp>
      <p:sp>
        <p:nvSpPr>
          <p:cNvPr id="16" name="Obdélník 15"/>
          <p:cNvSpPr/>
          <p:nvPr/>
        </p:nvSpPr>
        <p:spPr>
          <a:xfrm>
            <a:off x="3629473" y="307712"/>
            <a:ext cx="2890329" cy="4405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TEST   SAVCI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91610" y="984398"/>
            <a:ext cx="1224136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Jméno:</a:t>
            </a:r>
            <a:endParaRPr lang="cs-CZ" sz="1400" dirty="0"/>
          </a:p>
        </p:txBody>
      </p:sp>
      <p:sp>
        <p:nvSpPr>
          <p:cNvPr id="18" name="Obdélník 17"/>
          <p:cNvSpPr/>
          <p:nvPr/>
        </p:nvSpPr>
        <p:spPr>
          <a:xfrm>
            <a:off x="4719603" y="957547"/>
            <a:ext cx="4104456" cy="4405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19" name="Obdélník 18"/>
          <p:cNvSpPr/>
          <p:nvPr/>
        </p:nvSpPr>
        <p:spPr>
          <a:xfrm>
            <a:off x="6663819" y="307711"/>
            <a:ext cx="2160240" cy="440559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v</a:t>
            </a:r>
            <a:endParaRPr lang="cs-CZ" dirty="0"/>
          </a:p>
        </p:txBody>
      </p:sp>
      <p:sp>
        <p:nvSpPr>
          <p:cNvPr id="20" name="Obdélník 19"/>
          <p:cNvSpPr/>
          <p:nvPr/>
        </p:nvSpPr>
        <p:spPr>
          <a:xfrm>
            <a:off x="6663819" y="307711"/>
            <a:ext cx="7408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 smtClean="0"/>
              <a:t>Datum</a:t>
            </a:r>
            <a:r>
              <a:rPr lang="cs-CZ" dirty="0" smtClean="0"/>
              <a:t>:</a:t>
            </a:r>
            <a:endParaRPr lang="cs-CZ" dirty="0"/>
          </a:p>
          <a:p>
            <a:endParaRPr lang="cs-CZ" dirty="0"/>
          </a:p>
        </p:txBody>
      </p:sp>
      <p:sp>
        <p:nvSpPr>
          <p:cNvPr id="26" name="Obdélník 25"/>
          <p:cNvSpPr/>
          <p:nvPr/>
        </p:nvSpPr>
        <p:spPr>
          <a:xfrm>
            <a:off x="7953476" y="5579951"/>
            <a:ext cx="651140" cy="24622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000" dirty="0" smtClean="0"/>
              <a:t>ZNÁMKA</a:t>
            </a:r>
            <a:endParaRPr lang="cs-CZ" sz="1000" dirty="0"/>
          </a:p>
        </p:txBody>
      </p:sp>
      <p:sp>
        <p:nvSpPr>
          <p:cNvPr id="27" name="Obdélník 26"/>
          <p:cNvSpPr/>
          <p:nvPr/>
        </p:nvSpPr>
        <p:spPr>
          <a:xfrm>
            <a:off x="7880944" y="5547429"/>
            <a:ext cx="914400" cy="914400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C:\Users\Uzlíková\AppData\Local\Microsoft\Windows\Temporary Internet Files\Content.IE5\X23NRNFV\MP90036265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94980" y="4835277"/>
            <a:ext cx="886273" cy="5908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930008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639967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300</Words>
  <Application>Microsoft Office PowerPoint</Application>
  <PresentationFormat>Předvádění na obrazovce (4:3)</PresentationFormat>
  <Paragraphs>64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19</cp:revision>
  <dcterms:created xsi:type="dcterms:W3CDTF">2012-07-26T08:45:43Z</dcterms:created>
  <dcterms:modified xsi:type="dcterms:W3CDTF">2013-01-05T21:28:52Z</dcterms:modified>
</cp:coreProperties>
</file>