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0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Marie </a:t>
          </a:r>
          <a:r>
            <a:rPr lang="cs-CZ" smtClean="0"/>
            <a:t>Schröpferová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Opakování 2. 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Vlastivěda pro  4. a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VY_52_INOVACE_34_Opakování 2.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1748F67-62F1-48F1-AACE-C2A1F2CA2A47}" type="presOf" srcId="{DAEA276B-ECF9-46F6-A7D3-4693B2D32BC4}" destId="{CDED6FE3-AD8F-4ACC-B6B8-710EDDD97598}" srcOrd="0" destOrd="0" presId="urn:microsoft.com/office/officeart/2005/8/layout/target3"/>
    <dgm:cxn modelId="{FACC8E56-C3BF-4AE9-87A0-A0212DCCE7F1}" type="presOf" srcId="{FBBFC3EA-9D9D-4F3A-BEA6-9C2C0E46BF20}" destId="{643EA938-EDE0-4533-ACCC-D2BD6F3A527C}" srcOrd="0" destOrd="0" presId="urn:microsoft.com/office/officeart/2005/8/layout/target3"/>
    <dgm:cxn modelId="{5202E70C-58DF-4548-BB2A-489EB5EFECCF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B6633C8E-2091-41F5-AFD2-1691DEE87861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A8AE496E-FEF9-4CCF-B6D6-E630D0387CB3}" type="presOf" srcId="{C73C7642-F245-4585-8F88-243F9FAEF6CA}" destId="{AA41A67C-3D3F-4AE9-9E0F-5D7F7BB2E741}" srcOrd="1" destOrd="0" presId="urn:microsoft.com/office/officeart/2005/8/layout/target3"/>
    <dgm:cxn modelId="{A61CBEBA-0452-45EF-8FC7-6FA18AA8B998}" type="presOf" srcId="{DAEA276B-ECF9-46F6-A7D3-4693B2D32BC4}" destId="{F69A1436-182C-465B-AD7F-FE48E0C090C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0213030-FFD4-46E1-9D38-F913CC5A4EDE}" type="presOf" srcId="{019433A1-1324-4DE1-9E6F-32B851095F74}" destId="{A3817367-F2BC-482F-8832-FA00B51DCCF3}" srcOrd="0" destOrd="0" presId="urn:microsoft.com/office/officeart/2005/8/layout/target3"/>
    <dgm:cxn modelId="{034E34A8-6466-42BD-8745-24C439ABCC23}" type="presOf" srcId="{C73C7642-F245-4585-8F88-243F9FAEF6CA}" destId="{97289DF2-90F4-4EC2-A9FC-633B00BAB610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246EE84-6C38-4005-8ACA-969E4500428D}" type="presOf" srcId="{EBC41103-E2E5-4D48-9B4B-425520D3D098}" destId="{F969C235-9271-4D34-B740-D627A121CAD0}" srcOrd="1" destOrd="0" presId="urn:microsoft.com/office/officeart/2005/8/layout/target3"/>
    <dgm:cxn modelId="{40781726-06B1-42D0-B6B9-8B66E4CD454D}" type="presOf" srcId="{FBBFC3EA-9D9D-4F3A-BEA6-9C2C0E46BF20}" destId="{832BF48F-0145-4429-9E02-8FCA946CCE9E}" srcOrd="1" destOrd="0" presId="urn:microsoft.com/office/officeart/2005/8/layout/target3"/>
    <dgm:cxn modelId="{9BA8C03A-3BDB-40A5-BC75-736DA0AFAFFD}" type="presOf" srcId="{39F8B381-5807-488E-AC22-73DD4140ED4A}" destId="{71045F8C-00FA-488E-A7BD-E2E6753D979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305330F-9CF2-46B5-936A-A0787B01DDDB}" type="presOf" srcId="{EBC41103-E2E5-4D48-9B4B-425520D3D098}" destId="{50C2F88D-8688-44C2-A854-691F34009D3B}" srcOrd="0" destOrd="0" presId="urn:microsoft.com/office/officeart/2005/8/layout/target3"/>
    <dgm:cxn modelId="{03A55810-FE1B-44D0-816A-2FE5411351FD}" type="presOf" srcId="{445C7998-7549-48B0-BD68-D4F0167F02E5}" destId="{BC35EE03-4121-4EF9-923D-7CB6D30D358D}" srcOrd="0" destOrd="0" presId="urn:microsoft.com/office/officeart/2005/8/layout/target3"/>
    <dgm:cxn modelId="{06933756-7232-4A96-8A21-892558B1789C}" type="presParOf" srcId="{71045F8C-00FA-488E-A7BD-E2E6753D979D}" destId="{3577EC6B-C980-4F34-8C69-4365E7B8FC8C}" srcOrd="0" destOrd="0" presId="urn:microsoft.com/office/officeart/2005/8/layout/target3"/>
    <dgm:cxn modelId="{D6D2C775-6D60-40A7-8C49-DA7C5160EC56}" type="presParOf" srcId="{71045F8C-00FA-488E-A7BD-E2E6753D979D}" destId="{6940EB87-DC1D-4BC3-9408-9AC2E1FFC039}" srcOrd="1" destOrd="0" presId="urn:microsoft.com/office/officeart/2005/8/layout/target3"/>
    <dgm:cxn modelId="{47184E6D-6D37-4DAB-A3B4-E19C94C7847E}" type="presParOf" srcId="{71045F8C-00FA-488E-A7BD-E2E6753D979D}" destId="{BC35EE03-4121-4EF9-923D-7CB6D30D358D}" srcOrd="2" destOrd="0" presId="urn:microsoft.com/office/officeart/2005/8/layout/target3"/>
    <dgm:cxn modelId="{DE10211A-E4CB-4705-B2CB-2B6246F0F34E}" type="presParOf" srcId="{71045F8C-00FA-488E-A7BD-E2E6753D979D}" destId="{C95EEA27-3CBF-4645-A92D-9D8AF5C1CBFC}" srcOrd="3" destOrd="0" presId="urn:microsoft.com/office/officeart/2005/8/layout/target3"/>
    <dgm:cxn modelId="{D35B70AC-2DF0-4D49-B362-7F32A7FBACAE}" type="presParOf" srcId="{71045F8C-00FA-488E-A7BD-E2E6753D979D}" destId="{851BB866-B6AE-4566-893F-4C635BA974FC}" srcOrd="4" destOrd="0" presId="urn:microsoft.com/office/officeart/2005/8/layout/target3"/>
    <dgm:cxn modelId="{608A113D-9DE7-4B2A-A89D-E0A6D52480F6}" type="presParOf" srcId="{71045F8C-00FA-488E-A7BD-E2E6753D979D}" destId="{643EA938-EDE0-4533-ACCC-D2BD6F3A527C}" srcOrd="5" destOrd="0" presId="urn:microsoft.com/office/officeart/2005/8/layout/target3"/>
    <dgm:cxn modelId="{65F56E2C-27AA-4E3B-A40F-1C6DF5D14880}" type="presParOf" srcId="{71045F8C-00FA-488E-A7BD-E2E6753D979D}" destId="{92F31B18-D66D-4CC7-89B9-378928DE877D}" srcOrd="6" destOrd="0" presId="urn:microsoft.com/office/officeart/2005/8/layout/target3"/>
    <dgm:cxn modelId="{2BB99E2C-A2E9-4889-8C1C-52BC7DEBC24D}" type="presParOf" srcId="{71045F8C-00FA-488E-A7BD-E2E6753D979D}" destId="{902074E1-B931-4618-97F1-FADBE82E9C3C}" srcOrd="7" destOrd="0" presId="urn:microsoft.com/office/officeart/2005/8/layout/target3"/>
    <dgm:cxn modelId="{5A668DC3-0A4A-4C26-9F6A-2E11D52932CD}" type="presParOf" srcId="{71045F8C-00FA-488E-A7BD-E2E6753D979D}" destId="{A3817367-F2BC-482F-8832-FA00B51DCCF3}" srcOrd="8" destOrd="0" presId="urn:microsoft.com/office/officeart/2005/8/layout/target3"/>
    <dgm:cxn modelId="{AE36DFF4-F68A-4203-8B84-14A9A2EB1E28}" type="presParOf" srcId="{71045F8C-00FA-488E-A7BD-E2E6753D979D}" destId="{626ABFF6-56C8-4386-B662-68EC364EED9D}" srcOrd="9" destOrd="0" presId="urn:microsoft.com/office/officeart/2005/8/layout/target3"/>
    <dgm:cxn modelId="{64FA2001-F788-4F87-86F7-3EAA12C5B755}" type="presParOf" srcId="{71045F8C-00FA-488E-A7BD-E2E6753D979D}" destId="{6DB11F1C-D028-4800-9625-6611CA9DE6D4}" srcOrd="10" destOrd="0" presId="urn:microsoft.com/office/officeart/2005/8/layout/target3"/>
    <dgm:cxn modelId="{66F4FED9-046E-4B2B-A55B-8E82C180F7E2}" type="presParOf" srcId="{71045F8C-00FA-488E-A7BD-E2E6753D979D}" destId="{CDED6FE3-AD8F-4ACC-B6B8-710EDDD97598}" srcOrd="11" destOrd="0" presId="urn:microsoft.com/office/officeart/2005/8/layout/target3"/>
    <dgm:cxn modelId="{EB6A8867-7E50-413A-A6F3-BBAE4DA42735}" type="presParOf" srcId="{71045F8C-00FA-488E-A7BD-E2E6753D979D}" destId="{397AC6D7-84A6-4150-958F-83C92D9ACF38}" srcOrd="12" destOrd="0" presId="urn:microsoft.com/office/officeart/2005/8/layout/target3"/>
    <dgm:cxn modelId="{E005D496-31B7-4B05-B3F6-63D28A8C86C7}" type="presParOf" srcId="{71045F8C-00FA-488E-A7BD-E2E6753D979D}" destId="{D7419528-33A6-416D-9E64-B3F7915C5149}" srcOrd="13" destOrd="0" presId="urn:microsoft.com/office/officeart/2005/8/layout/target3"/>
    <dgm:cxn modelId="{D8D27604-A4A0-415F-81BE-7C8CDF82D37F}" type="presParOf" srcId="{71045F8C-00FA-488E-A7BD-E2E6753D979D}" destId="{97289DF2-90F4-4EC2-A9FC-633B00BAB610}" srcOrd="14" destOrd="0" presId="urn:microsoft.com/office/officeart/2005/8/layout/target3"/>
    <dgm:cxn modelId="{013D9EC1-A8C7-4FA6-B3E9-C85BA09D8937}" type="presParOf" srcId="{71045F8C-00FA-488E-A7BD-E2E6753D979D}" destId="{234EBA9D-95B4-4C20-A84E-6F65F1085DC6}" srcOrd="15" destOrd="0" presId="urn:microsoft.com/office/officeart/2005/8/layout/target3"/>
    <dgm:cxn modelId="{E23F7395-0F1A-4D03-84A5-E5AAB914E607}" type="presParOf" srcId="{71045F8C-00FA-488E-A7BD-E2E6753D979D}" destId="{12255512-213F-41DF-90A6-8B4CD74A2B52}" srcOrd="16" destOrd="0" presId="urn:microsoft.com/office/officeart/2005/8/layout/target3"/>
    <dgm:cxn modelId="{704FED5C-2DA7-4C5B-998C-5BB560330B72}" type="presParOf" srcId="{71045F8C-00FA-488E-A7BD-E2E6753D979D}" destId="{50C2F88D-8688-44C2-A854-691F34009D3B}" srcOrd="17" destOrd="0" presId="urn:microsoft.com/office/officeart/2005/8/layout/target3"/>
    <dgm:cxn modelId="{99D9D44C-D761-41FE-ABE4-2CCFEADB740B}" type="presParOf" srcId="{71045F8C-00FA-488E-A7BD-E2E6753D979D}" destId="{4D19AB04-24FA-40C2-B203-52AE3D15E171}" srcOrd="18" destOrd="0" presId="urn:microsoft.com/office/officeart/2005/8/layout/target3"/>
    <dgm:cxn modelId="{08746575-FC38-4C8F-877C-A1C100CF5D5B}" type="presParOf" srcId="{71045F8C-00FA-488E-A7BD-E2E6753D979D}" destId="{832BF48F-0145-4429-9E02-8FCA946CCE9E}" srcOrd="19" destOrd="0" presId="urn:microsoft.com/office/officeart/2005/8/layout/target3"/>
    <dgm:cxn modelId="{48CF0357-8AD0-4662-93AD-FEDA70BDC42A}" type="presParOf" srcId="{71045F8C-00FA-488E-A7BD-E2E6753D979D}" destId="{E7297F21-D4FD-4A41-AE58-814D01A6B5E7}" srcOrd="20" destOrd="0" presId="urn:microsoft.com/office/officeart/2005/8/layout/target3"/>
    <dgm:cxn modelId="{140528AF-7B22-4EF9-967F-51D87FD63FFD}" type="presParOf" srcId="{71045F8C-00FA-488E-A7BD-E2E6753D979D}" destId="{F69A1436-182C-465B-AD7F-FE48E0C090C1}" srcOrd="21" destOrd="0" presId="urn:microsoft.com/office/officeart/2005/8/layout/target3"/>
    <dgm:cxn modelId="{F490C625-B93C-436D-B67F-4AB6884F15C0}" type="presParOf" srcId="{71045F8C-00FA-488E-A7BD-E2E6753D979D}" destId="{AA41A67C-3D3F-4AE9-9E0F-5D7F7BB2E741}" srcOrd="22" destOrd="0" presId="urn:microsoft.com/office/officeart/2005/8/layout/target3"/>
    <dgm:cxn modelId="{0D58E090-51BD-481D-BD1F-ACA5568B46D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Marie </a:t>
          </a:r>
          <a:r>
            <a:rPr lang="cs-CZ" sz="1400" kern="1200" smtClean="0"/>
            <a:t>Schröpferová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VY_52_INOVACE_34_Opakování 2.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Vlastivěda pro  4. a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Opakování 2. 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6118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906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91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72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2694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887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021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280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82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28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A669E-7D4F-44AC-BBB9-B21341444EC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0E401-6D70-42E8-AB43-41342D95E6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634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4845345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432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6865084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ANOTACE</a:t>
            </a:r>
          </a:p>
          <a:p>
            <a:endParaRPr lang="cs-CZ" sz="2400" u="sng" dirty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Pro </a:t>
            </a:r>
            <a:r>
              <a:rPr lang="cs-CZ" sz="2400" dirty="0" smtClean="0"/>
              <a:t>5. </a:t>
            </a:r>
            <a:r>
              <a:rPr lang="cs-CZ" sz="2400" dirty="0" smtClean="0"/>
              <a:t>ročník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Opakovací test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Inovace: aktivita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Podporuje zopakování učiva s využitím interaktivní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  </a:t>
            </a:r>
            <a:r>
              <a:rPr lang="cs-CZ" sz="2400" dirty="0" smtClean="0"/>
              <a:t>tabule  </a:t>
            </a:r>
          </a:p>
          <a:p>
            <a:pPr marL="342900" indent="-342900">
              <a:buFontTx/>
              <a:buChar char="-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3868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OPAKOVÁNÍ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844824"/>
            <a:ext cx="660713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Doplň  do  textu  významově  správná  slova.</a:t>
            </a:r>
          </a:p>
          <a:p>
            <a:r>
              <a:rPr lang="cs-CZ" sz="2800" dirty="0" smtClean="0"/>
              <a:t>Pomohou  ti  vyznačená  začáteční  písmena</a:t>
            </a:r>
          </a:p>
          <a:p>
            <a:r>
              <a:rPr lang="cs-CZ" sz="2800" dirty="0" smtClean="0"/>
              <a:t>chybějících  slov.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28536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48883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začátku 20.století byly České země součástí státu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R. . . . . . . </a:t>
            </a:r>
            <a:r>
              <a:rPr lang="cs-CZ" sz="2400" dirty="0" smtClean="0"/>
              <a:t>– </a:t>
            </a:r>
            <a:r>
              <a:rPr lang="cs-CZ" sz="2400" b="1" dirty="0" smtClean="0">
                <a:solidFill>
                  <a:srgbClr val="FF0000"/>
                </a:solidFill>
              </a:rPr>
              <a:t>U. . . . . . </a:t>
            </a:r>
            <a:r>
              <a:rPr lang="cs-CZ" sz="2400" dirty="0" smtClean="0"/>
              <a:t>.Panoval zde císař </a:t>
            </a:r>
            <a:r>
              <a:rPr lang="cs-CZ" sz="2400" b="1" dirty="0" smtClean="0">
                <a:solidFill>
                  <a:srgbClr val="FF0000"/>
                </a:solidFill>
              </a:rPr>
              <a:t>F. . . . . . . . J. . . .  I.</a:t>
            </a:r>
          </a:p>
          <a:p>
            <a:r>
              <a:rPr lang="cs-CZ" sz="2400" dirty="0" smtClean="0"/>
              <a:t>V roce </a:t>
            </a:r>
            <a:r>
              <a:rPr lang="cs-CZ" sz="2400" b="1" dirty="0" smtClean="0">
                <a:solidFill>
                  <a:srgbClr val="FF0000"/>
                </a:solidFill>
              </a:rPr>
              <a:t>. . . .  </a:t>
            </a:r>
            <a:r>
              <a:rPr lang="cs-CZ" sz="2400" dirty="0" smtClean="0"/>
              <a:t>byl v  </a:t>
            </a:r>
            <a:r>
              <a:rPr lang="cs-CZ" sz="2400" b="1" dirty="0" smtClean="0">
                <a:solidFill>
                  <a:srgbClr val="FF0000"/>
                </a:solidFill>
              </a:rPr>
              <a:t>S. . . . . . .  </a:t>
            </a:r>
            <a:r>
              <a:rPr lang="cs-CZ" sz="2400" dirty="0" smtClean="0"/>
              <a:t>spáchán  atentát na následníka </a:t>
            </a:r>
          </a:p>
          <a:p>
            <a:r>
              <a:rPr lang="cs-CZ" sz="2400" dirty="0" smtClean="0"/>
              <a:t>trůnu.  </a:t>
            </a:r>
            <a:r>
              <a:rPr lang="cs-CZ" sz="2400" b="1" dirty="0" smtClean="0">
                <a:solidFill>
                  <a:srgbClr val="FF0000"/>
                </a:solidFill>
              </a:rPr>
              <a:t>R. . . . . . . – U. . . . . . </a:t>
            </a:r>
            <a:r>
              <a:rPr lang="cs-CZ" sz="2400" dirty="0" smtClean="0"/>
              <a:t>vyhlásilo válku </a:t>
            </a:r>
            <a:r>
              <a:rPr lang="cs-CZ" sz="2400" b="1" dirty="0" smtClean="0">
                <a:solidFill>
                  <a:srgbClr val="FF0000"/>
                </a:solidFill>
              </a:rPr>
              <a:t>S. . . . . 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V 1.sv.válce proti sobě bojovali: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S. . . . . </a:t>
            </a:r>
            <a:r>
              <a:rPr lang="cs-CZ" sz="2400" dirty="0"/>
              <a:t>	</a:t>
            </a:r>
            <a:r>
              <a:rPr lang="cs-CZ" sz="2400" dirty="0" smtClean="0"/>
              <a:t>	   x	</a:t>
            </a:r>
            <a:r>
              <a:rPr lang="cs-CZ" sz="2400" b="1" dirty="0" smtClean="0">
                <a:solidFill>
                  <a:srgbClr val="FF0000"/>
                </a:solidFill>
              </a:rPr>
              <a:t>R. . . . . . .-U. . . . . 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</a:t>
            </a:r>
            <a:r>
              <a:rPr lang="cs-CZ" sz="2400" b="1" dirty="0" smtClean="0">
                <a:solidFill>
                  <a:srgbClr val="FF0000"/>
                </a:solidFill>
              </a:rPr>
              <a:t>R. . . . </a:t>
            </a:r>
            <a:r>
              <a:rPr lang="cs-CZ" sz="2400" dirty="0" smtClean="0"/>
              <a:t>		   x	</a:t>
            </a:r>
            <a:r>
              <a:rPr lang="cs-CZ" sz="2400" b="1" dirty="0" smtClean="0">
                <a:solidFill>
                  <a:srgbClr val="FF0000"/>
                </a:solidFill>
              </a:rPr>
              <a:t>N. . . . . .</a:t>
            </a:r>
          </a:p>
          <a:p>
            <a:r>
              <a:rPr lang="cs-CZ" sz="2400" dirty="0" smtClean="0"/>
              <a:t>            </a:t>
            </a:r>
            <a:r>
              <a:rPr lang="cs-CZ" sz="2400" b="1" dirty="0" smtClean="0">
                <a:solidFill>
                  <a:srgbClr val="FF0000"/>
                </a:solidFill>
              </a:rPr>
              <a:t>F. . . . . . 	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x</a:t>
            </a:r>
            <a:r>
              <a:rPr lang="cs-CZ" sz="2400" b="1" dirty="0" smtClean="0">
                <a:solidFill>
                  <a:srgbClr val="FF0000"/>
                </a:solidFill>
              </a:rPr>
              <a:t>	  	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    V. . . . B. . . . . . .   </a:t>
            </a:r>
            <a:r>
              <a:rPr lang="cs-CZ" sz="2400" dirty="0" smtClean="0"/>
              <a:t>x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dirty="0" smtClean="0"/>
              <a:t>Čeští a slovenští vojáci byli povoláni do rakouské armády.</a:t>
            </a:r>
          </a:p>
          <a:p>
            <a:r>
              <a:rPr lang="cs-CZ" sz="2400" dirty="0" smtClean="0"/>
              <a:t>Mnozí nechtěli bojovat za císaře pána, přeběhli a vytvořili</a:t>
            </a:r>
          </a:p>
          <a:p>
            <a:r>
              <a:rPr lang="cs-CZ" sz="2400" dirty="0" smtClean="0"/>
              <a:t>vojenské oddíly = </a:t>
            </a:r>
            <a:r>
              <a:rPr lang="cs-CZ" sz="2400" b="1" dirty="0" smtClean="0">
                <a:solidFill>
                  <a:srgbClr val="FF0000"/>
                </a:solidFill>
              </a:rPr>
              <a:t>l . . . . </a:t>
            </a:r>
          </a:p>
          <a:p>
            <a:r>
              <a:rPr lang="cs-CZ" sz="2400" dirty="0" smtClean="0"/>
              <a:t>Válka skončila v roce </a:t>
            </a:r>
            <a:r>
              <a:rPr lang="cs-CZ" sz="2400" b="1" dirty="0" smtClean="0">
                <a:solidFill>
                  <a:srgbClr val="FF0000"/>
                </a:solidFill>
              </a:rPr>
              <a:t>. . . .</a:t>
            </a:r>
            <a:r>
              <a:rPr lang="cs-CZ" sz="2400" dirty="0" smtClean="0"/>
              <a:t>.</a:t>
            </a:r>
            <a:r>
              <a:rPr lang="cs-CZ" sz="2400" b="1" dirty="0" smtClean="0">
                <a:solidFill>
                  <a:srgbClr val="FF0000"/>
                </a:solidFill>
              </a:rPr>
              <a:t> R. . . . . . .-U. . . . . .</a:t>
            </a:r>
            <a:r>
              <a:rPr lang="cs-CZ" sz="2400" dirty="0" smtClean="0"/>
              <a:t>patřilo k </a:t>
            </a:r>
            <a:r>
              <a:rPr lang="cs-CZ" sz="2400" dirty="0" err="1" smtClean="0"/>
              <a:t>pora</a:t>
            </a:r>
            <a:r>
              <a:rPr lang="cs-CZ" sz="2400" dirty="0" smtClean="0"/>
              <a:t>-</a:t>
            </a:r>
          </a:p>
          <a:p>
            <a:r>
              <a:rPr lang="cs-CZ" sz="2400" dirty="0" err="1" smtClean="0"/>
              <a:t>ženým</a:t>
            </a:r>
            <a:r>
              <a:rPr lang="cs-CZ" sz="2400" dirty="0" smtClean="0"/>
              <a:t> státům a rozpadlo se.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. . . . . . . . . . . .. . . . . . </a:t>
            </a:r>
            <a:r>
              <a:rPr lang="cs-CZ" sz="2400" dirty="0" smtClean="0"/>
              <a:t>vznikla samostatná Československá  republika. 1. československý prezident se jmenoval  </a:t>
            </a:r>
            <a:r>
              <a:rPr lang="cs-CZ" sz="2400" b="1" dirty="0" smtClean="0">
                <a:solidFill>
                  <a:srgbClr val="FF0000"/>
                </a:solidFill>
              </a:rPr>
              <a:t>T. . . .  </a:t>
            </a: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G. . . . . . . M. . . . . .  </a:t>
            </a:r>
            <a:r>
              <a:rPr lang="cs-CZ" sz="24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06582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48883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začátku 20.století byly České země součástí státu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Rakousko–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Uhersko</a:t>
            </a:r>
            <a:r>
              <a:rPr lang="cs-CZ" sz="2400" dirty="0" smtClean="0"/>
              <a:t>. Panoval zde císař </a:t>
            </a:r>
            <a:r>
              <a:rPr lang="cs-CZ" sz="2400" b="1" dirty="0" smtClean="0">
                <a:solidFill>
                  <a:srgbClr val="FF0000"/>
                </a:solidFill>
              </a:rPr>
              <a:t>František Josef I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V roce</a:t>
            </a:r>
            <a:r>
              <a:rPr lang="cs-CZ" sz="2400" b="1" dirty="0" smtClean="0">
                <a:solidFill>
                  <a:srgbClr val="FF0000"/>
                </a:solidFill>
              </a:rPr>
              <a:t> 1914 </a:t>
            </a:r>
            <a:r>
              <a:rPr lang="cs-CZ" sz="2400" dirty="0" smtClean="0"/>
              <a:t>byl v  </a:t>
            </a:r>
            <a:r>
              <a:rPr lang="cs-CZ" sz="2400" b="1" dirty="0" smtClean="0">
                <a:solidFill>
                  <a:srgbClr val="FF0000"/>
                </a:solidFill>
              </a:rPr>
              <a:t>Sarajevu </a:t>
            </a:r>
            <a:r>
              <a:rPr lang="cs-CZ" sz="2400" dirty="0" smtClean="0"/>
              <a:t>spáchán  atentát na následníka </a:t>
            </a:r>
          </a:p>
          <a:p>
            <a:r>
              <a:rPr lang="cs-CZ" sz="2400" dirty="0" smtClean="0"/>
              <a:t>trůnu.  </a:t>
            </a:r>
            <a:r>
              <a:rPr lang="cs-CZ" sz="2400" b="1" dirty="0" smtClean="0">
                <a:solidFill>
                  <a:srgbClr val="FF0000"/>
                </a:solidFill>
              </a:rPr>
              <a:t>Rakousko-Uhersko </a:t>
            </a:r>
            <a:r>
              <a:rPr lang="cs-CZ" sz="2400" dirty="0" smtClean="0"/>
              <a:t>vyhlásilo </a:t>
            </a:r>
            <a:r>
              <a:rPr lang="cs-CZ" sz="2400" dirty="0" err="1" smtClean="0"/>
              <a:t>válku</a:t>
            </a:r>
            <a:r>
              <a:rPr lang="cs-CZ" sz="2400" b="1" dirty="0" err="1" smtClean="0">
                <a:solidFill>
                  <a:srgbClr val="FF0000"/>
                </a:solidFill>
              </a:rPr>
              <a:t>Srbsku</a:t>
            </a:r>
            <a:r>
              <a:rPr lang="cs-CZ" sz="24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400" dirty="0" smtClean="0"/>
              <a:t>V 1.sv.válce proti sobě bojovali: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</a:t>
            </a:r>
            <a:r>
              <a:rPr lang="cs-CZ" sz="2400" b="1" dirty="0" smtClean="0">
                <a:solidFill>
                  <a:srgbClr val="FF0000"/>
                </a:solidFill>
              </a:rPr>
              <a:t>Srbsko</a:t>
            </a:r>
            <a:r>
              <a:rPr lang="cs-CZ" sz="2400" dirty="0"/>
              <a:t>	</a:t>
            </a:r>
            <a:r>
              <a:rPr lang="cs-CZ" sz="2400" dirty="0" smtClean="0"/>
              <a:t>	   x	</a:t>
            </a:r>
            <a:r>
              <a:rPr lang="cs-CZ" sz="2400" b="1" dirty="0" smtClean="0">
                <a:solidFill>
                  <a:srgbClr val="FF0000"/>
                </a:solidFill>
              </a:rPr>
              <a:t>Rakousko-Uhersko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</a:t>
            </a:r>
            <a:r>
              <a:rPr lang="cs-CZ" sz="2400" b="1" dirty="0" smtClean="0">
                <a:solidFill>
                  <a:srgbClr val="FF0000"/>
                </a:solidFill>
              </a:rPr>
              <a:t>Rusko</a:t>
            </a:r>
            <a:r>
              <a:rPr lang="cs-CZ" sz="2400" dirty="0" smtClean="0"/>
              <a:t>		   x	</a:t>
            </a:r>
            <a:r>
              <a:rPr lang="cs-CZ" sz="2400" b="1" dirty="0" smtClean="0">
                <a:solidFill>
                  <a:srgbClr val="FF0000"/>
                </a:solidFill>
              </a:rPr>
              <a:t>Německo</a:t>
            </a:r>
          </a:p>
          <a:p>
            <a:r>
              <a:rPr lang="cs-CZ" sz="2400" dirty="0" smtClean="0"/>
              <a:t>            </a:t>
            </a:r>
            <a:r>
              <a:rPr lang="cs-CZ" sz="2400" b="1" dirty="0" smtClean="0">
                <a:solidFill>
                  <a:srgbClr val="FF0000"/>
                </a:solidFill>
              </a:rPr>
              <a:t>Francie</a:t>
            </a:r>
            <a:r>
              <a:rPr lang="cs-CZ" sz="2400" dirty="0" smtClean="0"/>
              <a:t>		   x	</a:t>
            </a:r>
          </a:p>
          <a:p>
            <a:r>
              <a:rPr lang="cs-CZ" sz="2400" dirty="0" smtClean="0"/>
              <a:t>            </a:t>
            </a:r>
            <a:r>
              <a:rPr lang="cs-CZ" sz="2400" b="1" dirty="0" smtClean="0">
                <a:solidFill>
                  <a:srgbClr val="FF0000"/>
                </a:solidFill>
              </a:rPr>
              <a:t>Velká Británie      </a:t>
            </a:r>
            <a:r>
              <a:rPr lang="cs-CZ" sz="2400" dirty="0" smtClean="0"/>
              <a:t>x</a:t>
            </a:r>
          </a:p>
          <a:p>
            <a:r>
              <a:rPr lang="cs-CZ" sz="2400" dirty="0" smtClean="0"/>
              <a:t>Čeští a slovenští vojáci byli povoláni do rakouské armády.</a:t>
            </a:r>
          </a:p>
          <a:p>
            <a:r>
              <a:rPr lang="cs-CZ" sz="2400" dirty="0" smtClean="0"/>
              <a:t>Mnozí nechtěli bojovat za císaře pána, přeběhli a vytvořili</a:t>
            </a:r>
          </a:p>
          <a:p>
            <a:r>
              <a:rPr lang="cs-CZ" sz="2400" dirty="0" smtClean="0"/>
              <a:t>vojenské oddíly = </a:t>
            </a:r>
            <a:r>
              <a:rPr lang="cs-CZ" sz="2400" b="1" dirty="0" smtClean="0">
                <a:solidFill>
                  <a:srgbClr val="FF0000"/>
                </a:solidFill>
              </a:rPr>
              <a:t>legie.</a:t>
            </a:r>
          </a:p>
          <a:p>
            <a:r>
              <a:rPr lang="cs-CZ" sz="2400" dirty="0" smtClean="0"/>
              <a:t>Válka skončila v roce </a:t>
            </a:r>
            <a:r>
              <a:rPr lang="cs-CZ" sz="2400" b="1" dirty="0" smtClean="0">
                <a:solidFill>
                  <a:srgbClr val="FF0000"/>
                </a:solidFill>
              </a:rPr>
              <a:t>1918</a:t>
            </a:r>
            <a:r>
              <a:rPr lang="cs-CZ" sz="2400" b="1" dirty="0" smtClean="0"/>
              <a:t>.</a:t>
            </a:r>
            <a:r>
              <a:rPr lang="cs-CZ" sz="2400" b="1" dirty="0" smtClean="0">
                <a:solidFill>
                  <a:srgbClr val="FF0000"/>
                </a:solidFill>
              </a:rPr>
              <a:t>Rakousko-Uhersko </a:t>
            </a:r>
            <a:r>
              <a:rPr lang="cs-CZ" sz="2400" dirty="0" smtClean="0"/>
              <a:t>patřilo k po-   raženým státům a rozpadlo se.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28. 10. 1918 </a:t>
            </a:r>
            <a:r>
              <a:rPr lang="cs-CZ" sz="2400" dirty="0" smtClean="0"/>
              <a:t>vznikla samostatná Československá  republika. 1. československý prezident se jmenoval  </a:t>
            </a:r>
            <a:r>
              <a:rPr lang="cs-CZ" sz="2400" b="1" dirty="0" smtClean="0">
                <a:solidFill>
                  <a:srgbClr val="FF0000"/>
                </a:solidFill>
              </a:rPr>
              <a:t>Tomáš  Garrigue</a:t>
            </a: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Masaryk</a:t>
            </a:r>
            <a:r>
              <a:rPr lang="cs-CZ" sz="2400" dirty="0" smtClean="0"/>
              <a:t>.</a:t>
            </a:r>
            <a:endParaRPr lang="cs-CZ" sz="24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9151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227</Words>
  <Application>Microsoft Office PowerPoint</Application>
  <PresentationFormat>Předvádění na obrazovce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OPAKOVÁNÍ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schropferova marie</dc:creator>
  <cp:lastModifiedBy>První Učitel</cp:lastModifiedBy>
  <cp:revision>9</cp:revision>
  <dcterms:created xsi:type="dcterms:W3CDTF">2012-04-08T12:41:10Z</dcterms:created>
  <dcterms:modified xsi:type="dcterms:W3CDTF">2012-08-22T15:32:18Z</dcterms:modified>
</cp:coreProperties>
</file>