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60" r:id="rId4"/>
    <p:sldId id="267" r:id="rId5"/>
    <p:sldId id="259" r:id="rId6"/>
    <p:sldId id="261" r:id="rId7"/>
    <p:sldId id="262" r:id="rId8"/>
    <p:sldId id="263" r:id="rId9"/>
    <p:sldId id="265" r:id="rId10"/>
    <p:sldId id="264" r:id="rId11"/>
    <p:sldId id="266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 dirty="0" smtClean="0"/>
            <a:t>školy: MŠ a ZŠ Veselí nad Moravou, Kollárova 1045 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Andrea Filípková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VY_32_INOVACE_12/4_Česká republika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Česká republika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</a:t>
          </a:r>
          <a:r>
            <a:rPr lang="cs-CZ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 custLinFactNeighborX="-3089" custLinFactNeighborY="579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 dirty="0" smtClean="0"/>
            <a:t>školy: MŠ a ZŠ Veselí nad Moravou, Kollárova 1045 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Andrea Filípková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VY_32_INOVACE_12/4_Česká republika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24133" y="1944213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Česká republika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</a:t>
          </a:r>
          <a:r>
            <a:rPr lang="cs-CZ" sz="1800" kern="1200" smtClean="0"/>
            <a:t>projektu:CZ.1.07/1.4.00/21.0822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//upload.wikimedia.org/wikipedia/commons/a/ab/EU_location_CZE.pn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//upload.wikimedia.org/wikipedia/commons/e/ed/Coat_of_arms_of_the_Czech_Republic.svg" TargetMode="External"/><Relationship Id="rId7" Type="http://schemas.openxmlformats.org/officeDocument/2006/relationships/hyperlink" Target="//upload.wikimedia.org/wikipedia/commons/b/bf/Seal_of_the_Czech_Republic.pn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hyperlink" Target="//upload.wikimedia.org/wikipedia/commons/2/20/Small_coat_of_arms_of_the_Czech_Republic.svg" TargetMode="Externa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a/ad/Skroup-Anthem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//upload.wikimedia.org/wikipedia/commons/a/ab/EU_location_CZE.png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//upload.wikimedia.org/wikipedia/commons/a/ab/EU_location_CZE.png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//upload.wikimedia.org/wikipedia/commons/e/ed/Coat_of_arms_of_the_Czech_Republic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hyperlink" Target="//upload.wikimedia.org/wikipedia/commons/b/bf/Seal_of_the_Czech_Republic.png" TargetMode="Externa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8943636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Materiál je určen pro výuku předmětu zeměpis pro základní školu praktickou.</a:t>
            </a:r>
          </a:p>
          <a:p>
            <a:r>
              <a:rPr lang="cs-CZ" dirty="0"/>
              <a:t>Příprava není nutná.</a:t>
            </a:r>
          </a:p>
          <a:p>
            <a:r>
              <a:rPr lang="cs-CZ" dirty="0"/>
              <a:t>Doba vzniku říjen </a:t>
            </a:r>
            <a:r>
              <a:rPr lang="cs-CZ" dirty="0" smtClean="0"/>
              <a:t>2011</a:t>
            </a:r>
          </a:p>
          <a:p>
            <a:r>
              <a:rPr lang="cs-CZ" dirty="0" smtClean="0"/>
              <a:t>Doba ověření </a:t>
            </a:r>
            <a:r>
              <a:rPr lang="cs-CZ" dirty="0" smtClean="0"/>
              <a:t>2.12.2011</a:t>
            </a:r>
          </a:p>
          <a:p>
            <a:r>
              <a:rPr lang="cs-CZ" dirty="0" smtClean="0"/>
              <a:t>Učitel seznámí žáky s základními údaji o České republice,  pojmenuje </a:t>
            </a:r>
            <a:r>
              <a:rPr lang="cs-CZ" smtClean="0"/>
              <a:t>státní symboly.</a:t>
            </a:r>
            <a:endParaRPr lang="cs-CZ" dirty="0" smtClean="0"/>
          </a:p>
          <a:p>
            <a:r>
              <a:rPr lang="cs-CZ" dirty="0" smtClean="0"/>
              <a:t>Žáci zvládli odpovědět na otázky a rozeznali jednotlivé státní symboly s drobnou nápovědou.</a:t>
            </a:r>
            <a:endParaRPr lang="cs-CZ" dirty="0"/>
          </a:p>
          <a:p>
            <a:r>
              <a:rPr lang="cs-CZ" dirty="0"/>
              <a:t>Je určen pro žáky </a:t>
            </a:r>
            <a:r>
              <a:rPr lang="cs-CZ" dirty="0" smtClean="0"/>
              <a:t>7.ročníku</a:t>
            </a:r>
            <a:endParaRPr lang="cs-CZ" dirty="0"/>
          </a:p>
          <a:p>
            <a:r>
              <a:rPr lang="cs-CZ" dirty="0"/>
              <a:t>Určeno pro práci na interaktivní tabuli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česká republika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velikost: 78 000 kilometrů čtverečních</a:t>
            </a:r>
          </a:p>
          <a:p>
            <a:r>
              <a:rPr lang="cs-CZ" sz="2400" dirty="0" smtClean="0"/>
              <a:t>hlavní město: Praha</a:t>
            </a:r>
          </a:p>
          <a:p>
            <a:r>
              <a:rPr lang="cs-CZ" sz="2400" dirty="0" smtClean="0"/>
              <a:t>počet obyvatel: asi 10 milionů</a:t>
            </a:r>
          </a:p>
          <a:p>
            <a:r>
              <a:rPr lang="cs-CZ" sz="2400" dirty="0" smtClean="0"/>
              <a:t>měna:  Koruna Česká- KČ</a:t>
            </a:r>
          </a:p>
          <a:p>
            <a:endParaRPr lang="cs-CZ" sz="2400" dirty="0"/>
          </a:p>
        </p:txBody>
      </p:sp>
      <p:pic>
        <p:nvPicPr>
          <p:cNvPr id="4" name="Picture 5" descr="C:\Users\filipkova\AppData\Local\Microsoft\Windows\Temporary Internet Files\Content.IE5\9XF0354V\MC900349423[1].wmf"/>
          <p:cNvPicPr>
            <a:picLocks noChangeAspect="1" noChangeArrowheads="1"/>
          </p:cNvPicPr>
          <p:nvPr/>
        </p:nvPicPr>
        <p:blipFill>
          <a:blip r:embed="rId2" cstate="print">
            <a:lum bright="-1000" contrast="10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596449"/>
            <a:ext cx="5266577" cy="3458446"/>
          </a:xfrm>
          <a:prstGeom prst="rect">
            <a:avLst/>
          </a:prstGeom>
          <a:noFill/>
          <a:effectLst>
            <a:outerShdw sx="1000" sy="1000" algn="ctr" rotWithShape="0">
              <a:schemeClr val="tx1"/>
            </a:outerShdw>
          </a:effectLst>
          <a:scene3d>
            <a:camera prst="orthographicFront"/>
            <a:lightRig rig="threePt" dir="t"/>
          </a:scene3d>
          <a:sp3d>
            <a:contourClr>
              <a:schemeClr val="tx1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2213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Česká republika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1"/>
            <a:ext cx="7918648" cy="3733800"/>
          </a:xfrm>
        </p:spPr>
        <p:txBody>
          <a:bodyPr>
            <a:normAutofit/>
          </a:bodyPr>
          <a:lstStyle/>
          <a:p>
            <a:r>
              <a:rPr lang="cs-CZ" sz="2800" dirty="0"/>
              <a:t>V</a:t>
            </a:r>
            <a:r>
              <a:rPr lang="cs-CZ" sz="2800" dirty="0" smtClean="0"/>
              <a:t>znikla v roce 1993 po rozdělení Československa na Česko a Slovensko.</a:t>
            </a:r>
          </a:p>
          <a:p>
            <a:r>
              <a:rPr lang="cs-CZ" sz="2800" dirty="0" smtClean="0"/>
              <a:t>Podle historie se rozděluje na tři území:</a:t>
            </a:r>
          </a:p>
          <a:p>
            <a:pPr lvl="1"/>
            <a:r>
              <a:rPr lang="cs-CZ" sz="2800" dirty="0" smtClean="0"/>
              <a:t>Morava</a:t>
            </a:r>
          </a:p>
          <a:p>
            <a:pPr lvl="1"/>
            <a:r>
              <a:rPr lang="cs-CZ" sz="2800" dirty="0" smtClean="0"/>
              <a:t>Čechy</a:t>
            </a:r>
          </a:p>
          <a:p>
            <a:pPr lvl="1"/>
            <a:r>
              <a:rPr lang="cs-CZ" sz="2800" dirty="0" smtClean="0"/>
              <a:t>Slezsko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99634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Česká republika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4392488" cy="3733800"/>
          </a:xfrm>
        </p:spPr>
        <p:txBody>
          <a:bodyPr/>
          <a:lstStyle/>
          <a:p>
            <a:pPr marL="68580" indent="0">
              <a:buNone/>
            </a:pPr>
            <a:endParaRPr lang="cs-CZ" dirty="0" smtClean="0"/>
          </a:p>
          <a:p>
            <a:r>
              <a:rPr lang="cs-CZ" sz="2400" dirty="0" smtClean="0"/>
              <a:t>Leží v Evropě</a:t>
            </a:r>
          </a:p>
          <a:p>
            <a:r>
              <a:rPr lang="cs-CZ" sz="2400" dirty="0" smtClean="0"/>
              <a:t>Říká se, že je „srdcem Evropy“, protože je uprostřed Evropy</a:t>
            </a:r>
          </a:p>
          <a:p>
            <a:pPr marL="68580" indent="0">
              <a:buNone/>
            </a:pPr>
            <a:endParaRPr lang="cs-CZ" sz="2400" dirty="0" smtClean="0"/>
          </a:p>
          <a:p>
            <a:r>
              <a:rPr lang="cs-CZ" sz="2400" dirty="0" smtClean="0"/>
              <a:t>Leží v mírném pásu </a:t>
            </a:r>
          </a:p>
          <a:p>
            <a:r>
              <a:rPr lang="cs-CZ" sz="2400" dirty="0" smtClean="0"/>
              <a:t>Střídají se tady čtyři roční období</a:t>
            </a:r>
          </a:p>
          <a:p>
            <a:endParaRPr lang="cs-CZ" sz="2400" dirty="0"/>
          </a:p>
        </p:txBody>
      </p:sp>
      <p:pic>
        <p:nvPicPr>
          <p:cNvPr id="3074" name="Picture 2" descr="Soubor:EU location CZE.pn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51" t="40166" r="31522" b="10073"/>
          <a:stretch/>
        </p:blipFill>
        <p:spPr bwMode="auto">
          <a:xfrm>
            <a:off x="4748830" y="1340768"/>
            <a:ext cx="4287665" cy="349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0486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994122"/>
          </a:xfrm>
        </p:spPr>
        <p:txBody>
          <a:bodyPr/>
          <a:lstStyle/>
          <a:p>
            <a:r>
              <a:rPr lang="cs-CZ" dirty="0" smtClean="0"/>
              <a:t>Státní symboly</a:t>
            </a:r>
            <a:endParaRPr lang="cs-CZ" dirty="0"/>
          </a:p>
        </p:txBody>
      </p:sp>
      <p:pic>
        <p:nvPicPr>
          <p:cNvPr id="1026" name="Picture 2" descr="C:\Users\filipkova\AppData\Local\Microsoft\Windows\Temporary Internet Files\Content.IE5\PVDWGXBS\MP900362655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594" y="836712"/>
            <a:ext cx="3081011" cy="20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380787" y="260648"/>
            <a:ext cx="24688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státní vlajka</a:t>
            </a:r>
            <a:endParaRPr lang="cs-CZ" sz="3200" b="1" dirty="0"/>
          </a:p>
        </p:txBody>
      </p:sp>
      <p:grpSp>
        <p:nvGrpSpPr>
          <p:cNvPr id="9" name="Skupina 8"/>
          <p:cNvGrpSpPr/>
          <p:nvPr/>
        </p:nvGrpSpPr>
        <p:grpSpPr>
          <a:xfrm>
            <a:off x="32814" y="1635402"/>
            <a:ext cx="6433291" cy="3938984"/>
            <a:chOff x="32814" y="1635402"/>
            <a:chExt cx="6433291" cy="3938984"/>
          </a:xfrm>
        </p:grpSpPr>
        <p:grpSp>
          <p:nvGrpSpPr>
            <p:cNvPr id="5" name="Skupina 4"/>
            <p:cNvGrpSpPr/>
            <p:nvPr/>
          </p:nvGrpSpPr>
          <p:grpSpPr>
            <a:xfrm>
              <a:off x="32814" y="1635402"/>
              <a:ext cx="3348372" cy="3938984"/>
              <a:chOff x="-23548" y="1468482"/>
              <a:chExt cx="3348372" cy="3938984"/>
            </a:xfrm>
          </p:grpSpPr>
          <p:pic>
            <p:nvPicPr>
              <p:cNvPr id="3" name="Picture 2" descr="Soubor:Coat of arms of the Czech Republic.svg">
                <a:hlinkClick r:id="rId3"/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04" y="2019717"/>
                <a:ext cx="2817478" cy="338774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" name="TextovéPole 3"/>
              <p:cNvSpPr txBox="1"/>
              <p:nvPr/>
            </p:nvSpPr>
            <p:spPr>
              <a:xfrm>
                <a:off x="-23548" y="1468482"/>
                <a:ext cx="33483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/>
                  <a:t>velký státní znak</a:t>
                </a:r>
                <a:endParaRPr lang="cs-CZ" sz="2800" b="1" dirty="0"/>
              </a:p>
            </p:txBody>
          </p:sp>
        </p:grpSp>
        <p:pic>
          <p:nvPicPr>
            <p:cNvPr id="1028" name="Picture 4" descr="Soubor:Small coat of arms of the Czech Republic.sv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2706" y="2186638"/>
              <a:ext cx="2718532" cy="33152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3117733" y="1663418"/>
              <a:ext cx="334837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malý státní znak</a:t>
              </a:r>
              <a:endParaRPr lang="cs-CZ" sz="2800" b="1" dirty="0"/>
            </a:p>
          </p:txBody>
        </p:sp>
      </p:grpSp>
      <p:pic>
        <p:nvPicPr>
          <p:cNvPr id="1030" name="Picture 6" descr="Soubor:Seal of the Czech Republic.pn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541" y="3677359"/>
            <a:ext cx="2800772" cy="277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6142514" y="3092584"/>
            <a:ext cx="26348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státní pečeť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994643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772400" cy="778098"/>
          </a:xfrm>
        </p:spPr>
        <p:txBody>
          <a:bodyPr/>
          <a:lstStyle/>
          <a:p>
            <a:r>
              <a:rPr lang="cs-CZ" dirty="0" smtClean="0"/>
              <a:t>státní symboly</a:t>
            </a: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2787836" y="959267"/>
            <a:ext cx="6296769" cy="4493183"/>
            <a:chOff x="2787836" y="959267"/>
            <a:chExt cx="6296769" cy="4493183"/>
          </a:xfrm>
        </p:grpSpPr>
        <p:pic>
          <p:nvPicPr>
            <p:cNvPr id="2050" name="Picture 2" descr="Soubor:Skroup-Anthem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7836" y="1482487"/>
              <a:ext cx="6296769" cy="39699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3287958" y="959267"/>
              <a:ext cx="57966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státní hymna- „Kde domov můj“</a:t>
              </a:r>
              <a:endParaRPr lang="cs-CZ" sz="2800" b="1" dirty="0"/>
            </a:p>
          </p:txBody>
        </p:sp>
      </p:grpSp>
      <p:grpSp>
        <p:nvGrpSpPr>
          <p:cNvPr id="3" name="Skupina 2"/>
          <p:cNvGrpSpPr/>
          <p:nvPr/>
        </p:nvGrpSpPr>
        <p:grpSpPr>
          <a:xfrm>
            <a:off x="323528" y="1402733"/>
            <a:ext cx="2464308" cy="4050817"/>
            <a:chOff x="323528" y="1402733"/>
            <a:chExt cx="2464308" cy="4050817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-193494" y="3255146"/>
              <a:ext cx="3117214" cy="12795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323528" y="1402733"/>
              <a:ext cx="246430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státní barvy</a:t>
              </a:r>
            </a:p>
            <a:p>
              <a:r>
                <a:rPr lang="cs-CZ" sz="2800" b="1" dirty="0" smtClean="0"/>
                <a:t>trikolora</a:t>
              </a:r>
              <a:endParaRPr lang="cs-CZ" sz="28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00324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1932" y="0"/>
            <a:ext cx="3916052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sousední země ČR</a:t>
            </a:r>
            <a:endParaRPr lang="cs-CZ" dirty="0"/>
          </a:p>
        </p:txBody>
      </p:sp>
      <p:pic>
        <p:nvPicPr>
          <p:cNvPr id="4" name="Picture 2" descr="Soubor:EU location CZE.pn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18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473" t="50754" r="40217" b="26801"/>
          <a:stretch/>
        </p:blipFill>
        <p:spPr bwMode="auto">
          <a:xfrm>
            <a:off x="2771800" y="1052736"/>
            <a:ext cx="5368523" cy="4450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Skupina 23"/>
          <p:cNvGrpSpPr/>
          <p:nvPr/>
        </p:nvGrpSpPr>
        <p:grpSpPr>
          <a:xfrm>
            <a:off x="395536" y="1844824"/>
            <a:ext cx="3888432" cy="936104"/>
            <a:chOff x="395536" y="1844824"/>
            <a:chExt cx="3888432" cy="936104"/>
          </a:xfrm>
        </p:grpSpPr>
        <p:sp>
          <p:nvSpPr>
            <p:cNvPr id="5" name="TextovéPole 4"/>
            <p:cNvSpPr txBox="1"/>
            <p:nvPr/>
          </p:nvSpPr>
          <p:spPr>
            <a:xfrm>
              <a:off x="395536" y="1844824"/>
              <a:ext cx="21602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Německo</a:t>
              </a:r>
              <a:endParaRPr lang="cs-CZ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0" name="Přímá spojnice se šipkou 9"/>
            <p:cNvCxnSpPr/>
            <p:nvPr/>
          </p:nvCxnSpPr>
          <p:spPr>
            <a:xfrm>
              <a:off x="1907704" y="2075657"/>
              <a:ext cx="2376264" cy="705271"/>
            </a:xfrm>
            <a:prstGeom prst="straightConnector1">
              <a:avLst/>
            </a:prstGeom>
            <a:ln w="5715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Skupina 21"/>
          <p:cNvGrpSpPr/>
          <p:nvPr/>
        </p:nvGrpSpPr>
        <p:grpSpPr>
          <a:xfrm>
            <a:off x="5580112" y="173831"/>
            <a:ext cx="2160240" cy="2206626"/>
            <a:chOff x="5580112" y="173831"/>
            <a:chExt cx="2160240" cy="2206626"/>
          </a:xfrm>
        </p:grpSpPr>
        <p:sp>
          <p:nvSpPr>
            <p:cNvPr id="6" name="TextovéPole 5"/>
            <p:cNvSpPr txBox="1"/>
            <p:nvPr/>
          </p:nvSpPr>
          <p:spPr>
            <a:xfrm>
              <a:off x="5580112" y="173831"/>
              <a:ext cx="21602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Polsko</a:t>
              </a:r>
              <a:endParaRPr lang="cs-CZ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3" name="Přímá spojnice se šipkou 12"/>
            <p:cNvCxnSpPr/>
            <p:nvPr/>
          </p:nvCxnSpPr>
          <p:spPr>
            <a:xfrm>
              <a:off x="6084168" y="635496"/>
              <a:ext cx="576064" cy="1744961"/>
            </a:xfrm>
            <a:prstGeom prst="straightConnector1">
              <a:avLst/>
            </a:prstGeom>
            <a:ln w="5715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Skupina 24"/>
          <p:cNvGrpSpPr/>
          <p:nvPr/>
        </p:nvGrpSpPr>
        <p:grpSpPr>
          <a:xfrm>
            <a:off x="535507" y="4437112"/>
            <a:ext cx="4920554" cy="461665"/>
            <a:chOff x="535507" y="4437112"/>
            <a:chExt cx="4920554" cy="461665"/>
          </a:xfrm>
        </p:grpSpPr>
        <p:sp>
          <p:nvSpPr>
            <p:cNvPr id="8" name="TextovéPole 7"/>
            <p:cNvSpPr txBox="1"/>
            <p:nvPr/>
          </p:nvSpPr>
          <p:spPr>
            <a:xfrm>
              <a:off x="535507" y="4437112"/>
              <a:ext cx="21602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Rakousko</a:t>
              </a:r>
              <a:endParaRPr lang="cs-CZ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4" name="Přímá spojnice se šipkou 13"/>
            <p:cNvCxnSpPr/>
            <p:nvPr/>
          </p:nvCxnSpPr>
          <p:spPr>
            <a:xfrm flipV="1">
              <a:off x="2060104" y="4437112"/>
              <a:ext cx="3395957" cy="230832"/>
            </a:xfrm>
            <a:prstGeom prst="straightConnector1">
              <a:avLst/>
            </a:prstGeom>
            <a:ln w="5715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Skupina 25"/>
          <p:cNvGrpSpPr/>
          <p:nvPr/>
        </p:nvGrpSpPr>
        <p:grpSpPr>
          <a:xfrm>
            <a:off x="6516216" y="3933056"/>
            <a:ext cx="2160240" cy="2117849"/>
            <a:chOff x="6516216" y="3933056"/>
            <a:chExt cx="2160240" cy="2117849"/>
          </a:xfrm>
        </p:grpSpPr>
        <p:sp>
          <p:nvSpPr>
            <p:cNvPr id="7" name="TextovéPole 6"/>
            <p:cNvSpPr txBox="1"/>
            <p:nvPr/>
          </p:nvSpPr>
          <p:spPr>
            <a:xfrm>
              <a:off x="6516216" y="5589240"/>
              <a:ext cx="21602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Slovensko</a:t>
              </a:r>
              <a:endParaRPr lang="cs-CZ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5" name="Přímá spojnice se šipkou 14"/>
            <p:cNvCxnSpPr/>
            <p:nvPr/>
          </p:nvCxnSpPr>
          <p:spPr>
            <a:xfrm flipH="1" flipV="1">
              <a:off x="6516216" y="3933056"/>
              <a:ext cx="612068" cy="1728192"/>
            </a:xfrm>
            <a:prstGeom prst="straightConnector1">
              <a:avLst/>
            </a:prstGeom>
            <a:ln w="5715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49216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1187" y="1268760"/>
            <a:ext cx="7772400" cy="3733800"/>
          </a:xfrm>
        </p:spPr>
        <p:txBody>
          <a:bodyPr/>
          <a:lstStyle/>
          <a:p>
            <a:pPr>
              <a:spcAft>
                <a:spcPts val="4800"/>
              </a:spcAft>
            </a:pPr>
            <a:r>
              <a:rPr lang="cs-CZ" sz="2800" dirty="0" smtClean="0"/>
              <a:t>Jaké je hlavní město České republiky?</a:t>
            </a:r>
          </a:p>
          <a:p>
            <a:pPr>
              <a:spcAft>
                <a:spcPts val="4800"/>
              </a:spcAft>
            </a:pPr>
            <a:r>
              <a:rPr lang="cs-CZ" sz="2800" dirty="0" smtClean="0"/>
              <a:t>V jakém roce vznikla samostatná Česká republika?</a:t>
            </a:r>
          </a:p>
          <a:p>
            <a:pPr>
              <a:spcAft>
                <a:spcPts val="4800"/>
              </a:spcAft>
            </a:pPr>
            <a:r>
              <a:rPr lang="cs-CZ" sz="2800" dirty="0" smtClean="0"/>
              <a:t>Proč se říká, že je ČR „srdcem Evropy“?</a:t>
            </a:r>
          </a:p>
          <a:p>
            <a:pPr>
              <a:spcAft>
                <a:spcPts val="3600"/>
              </a:spcAft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23528" y="116632"/>
            <a:ext cx="4032448" cy="792088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800" b="1" dirty="0" smtClean="0"/>
              <a:t>Test pozornosti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129357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3978" y="116632"/>
            <a:ext cx="4434046" cy="792088"/>
          </a:xfrm>
        </p:spPr>
        <p:txBody>
          <a:bodyPr>
            <a:noAutofit/>
          </a:bodyPr>
          <a:lstStyle/>
          <a:p>
            <a:r>
              <a:rPr lang="cs-CZ" sz="2800" b="1" dirty="0" smtClean="0"/>
              <a:t>Test pozornosti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856750"/>
            <a:ext cx="7772400" cy="576064"/>
          </a:xfrm>
        </p:spPr>
        <p:txBody>
          <a:bodyPr>
            <a:normAutofit fontScale="25000" lnSpcReduction="20000"/>
          </a:bodyPr>
          <a:lstStyle/>
          <a:p>
            <a:pPr>
              <a:spcAft>
                <a:spcPts val="3600"/>
              </a:spcAft>
            </a:pPr>
            <a:r>
              <a:rPr lang="cs-CZ" sz="11200" dirty="0" smtClean="0"/>
              <a:t>Napiš čtyři sousední země České republiky</a:t>
            </a:r>
          </a:p>
          <a:p>
            <a:endParaRPr lang="cs-CZ" dirty="0"/>
          </a:p>
        </p:txBody>
      </p:sp>
      <p:pic>
        <p:nvPicPr>
          <p:cNvPr id="4" name="Picture 2" descr="Soubor:EU location CZE.pn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18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473" t="50754" r="40217" b="26801"/>
          <a:stretch/>
        </p:blipFill>
        <p:spPr bwMode="auto">
          <a:xfrm>
            <a:off x="2195736" y="1360547"/>
            <a:ext cx="5184576" cy="4297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" name="Skupina 30"/>
          <p:cNvGrpSpPr/>
          <p:nvPr/>
        </p:nvGrpSpPr>
        <p:grpSpPr>
          <a:xfrm>
            <a:off x="107504" y="1916832"/>
            <a:ext cx="3816424" cy="1656184"/>
            <a:chOff x="107504" y="1916832"/>
            <a:chExt cx="3816424" cy="1656184"/>
          </a:xfrm>
        </p:grpSpPr>
        <p:sp>
          <p:nvSpPr>
            <p:cNvPr id="13" name="TextovéPole 12"/>
            <p:cNvSpPr txBox="1"/>
            <p:nvPr/>
          </p:nvSpPr>
          <p:spPr>
            <a:xfrm>
              <a:off x="107504" y="1916832"/>
              <a:ext cx="1914636" cy="52322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________</a:t>
              </a:r>
              <a:endParaRPr lang="cs-CZ" sz="2800" dirty="0"/>
            </a:p>
          </p:txBody>
        </p:sp>
        <p:cxnSp>
          <p:nvCxnSpPr>
            <p:cNvPr id="20" name="Přímá spojnice se šipkou 19"/>
            <p:cNvCxnSpPr>
              <a:stCxn id="13" idx="3"/>
            </p:cNvCxnSpPr>
            <p:nvPr/>
          </p:nvCxnSpPr>
          <p:spPr>
            <a:xfrm>
              <a:off x="2022140" y="2178442"/>
              <a:ext cx="1901788" cy="1394574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Skupina 36"/>
          <p:cNvGrpSpPr/>
          <p:nvPr/>
        </p:nvGrpSpPr>
        <p:grpSpPr>
          <a:xfrm>
            <a:off x="107504" y="4653136"/>
            <a:ext cx="4680520" cy="667236"/>
            <a:chOff x="107504" y="4653136"/>
            <a:chExt cx="4680520" cy="667236"/>
          </a:xfrm>
        </p:grpSpPr>
        <p:sp>
          <p:nvSpPr>
            <p:cNvPr id="14" name="TextovéPole 13"/>
            <p:cNvSpPr txBox="1"/>
            <p:nvPr/>
          </p:nvSpPr>
          <p:spPr>
            <a:xfrm>
              <a:off x="107504" y="4797152"/>
              <a:ext cx="1575221" cy="52322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_______</a:t>
              </a:r>
              <a:endParaRPr lang="cs-CZ" sz="2800" dirty="0"/>
            </a:p>
          </p:txBody>
        </p:sp>
        <p:cxnSp>
          <p:nvCxnSpPr>
            <p:cNvPr id="23" name="Přímá spojnice se šipkou 22"/>
            <p:cNvCxnSpPr/>
            <p:nvPr/>
          </p:nvCxnSpPr>
          <p:spPr>
            <a:xfrm flipV="1">
              <a:off x="1682723" y="4653136"/>
              <a:ext cx="3105301" cy="407479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Skupina 37"/>
          <p:cNvGrpSpPr/>
          <p:nvPr/>
        </p:nvGrpSpPr>
        <p:grpSpPr>
          <a:xfrm>
            <a:off x="6012159" y="3573016"/>
            <a:ext cx="2966727" cy="648072"/>
            <a:chOff x="6012160" y="3573016"/>
            <a:chExt cx="2880320" cy="648072"/>
          </a:xfrm>
        </p:grpSpPr>
        <p:sp>
          <p:nvSpPr>
            <p:cNvPr id="18" name="TextovéPole 17"/>
            <p:cNvSpPr txBox="1"/>
            <p:nvPr/>
          </p:nvSpPr>
          <p:spPr>
            <a:xfrm>
              <a:off x="7508291" y="3573016"/>
              <a:ext cx="1384189" cy="52322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______</a:t>
              </a:r>
              <a:endParaRPr lang="cs-CZ" sz="2800" dirty="0"/>
            </a:p>
          </p:txBody>
        </p:sp>
        <p:cxnSp>
          <p:nvCxnSpPr>
            <p:cNvPr id="27" name="Přímá spojnice se šipkou 26"/>
            <p:cNvCxnSpPr>
              <a:stCxn id="18" idx="1"/>
            </p:cNvCxnSpPr>
            <p:nvPr/>
          </p:nvCxnSpPr>
          <p:spPr>
            <a:xfrm flipH="1">
              <a:off x="6012160" y="3834626"/>
              <a:ext cx="1496131" cy="386462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Skupina 31"/>
          <p:cNvGrpSpPr/>
          <p:nvPr/>
        </p:nvGrpSpPr>
        <p:grpSpPr>
          <a:xfrm>
            <a:off x="5884182" y="1399666"/>
            <a:ext cx="3094705" cy="1476063"/>
            <a:chOff x="5884182" y="1399666"/>
            <a:chExt cx="3094705" cy="1476063"/>
          </a:xfrm>
        </p:grpSpPr>
        <p:sp>
          <p:nvSpPr>
            <p:cNvPr id="16" name="TextovéPole 15"/>
            <p:cNvSpPr txBox="1"/>
            <p:nvPr/>
          </p:nvSpPr>
          <p:spPr>
            <a:xfrm>
              <a:off x="7424291" y="1399666"/>
              <a:ext cx="1554596" cy="52322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______</a:t>
              </a:r>
              <a:endParaRPr lang="cs-CZ" sz="2800" dirty="0"/>
            </a:p>
          </p:txBody>
        </p:sp>
        <p:cxnSp>
          <p:nvCxnSpPr>
            <p:cNvPr id="28" name="Přímá spojnice se šipkou 27"/>
            <p:cNvCxnSpPr/>
            <p:nvPr/>
          </p:nvCxnSpPr>
          <p:spPr>
            <a:xfrm flipH="1">
              <a:off x="5884182" y="1661276"/>
              <a:ext cx="1540110" cy="1214453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33912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2656"/>
            <a:ext cx="7772400" cy="504056"/>
          </a:xfrm>
        </p:spPr>
        <p:txBody>
          <a:bodyPr>
            <a:noAutofit/>
          </a:bodyPr>
          <a:lstStyle/>
          <a:p>
            <a:r>
              <a:rPr lang="cs-CZ" sz="2800" dirty="0" smtClean="0"/>
              <a:t>popište obrázky státních symbolů</a:t>
            </a:r>
            <a:endParaRPr lang="cs-CZ" sz="2800" dirty="0"/>
          </a:p>
        </p:txBody>
      </p:sp>
      <p:grpSp>
        <p:nvGrpSpPr>
          <p:cNvPr id="4" name="Skupina 3"/>
          <p:cNvGrpSpPr/>
          <p:nvPr/>
        </p:nvGrpSpPr>
        <p:grpSpPr>
          <a:xfrm>
            <a:off x="582185" y="1484784"/>
            <a:ext cx="7614399" cy="2320061"/>
            <a:chOff x="353978" y="3648003"/>
            <a:chExt cx="7614399" cy="2320061"/>
          </a:xfrm>
        </p:grpSpPr>
        <p:pic>
          <p:nvPicPr>
            <p:cNvPr id="5" name="Picture 2" descr="Soubor:Coat of arms of the Czech Republic.sv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029" y="4274189"/>
              <a:ext cx="1408739" cy="1693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2846720" y="3648003"/>
              <a:ext cx="2445359" cy="52322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___________</a:t>
              </a:r>
              <a:endParaRPr lang="cs-CZ" sz="2800" dirty="0"/>
            </a:p>
          </p:txBody>
        </p:sp>
        <p:grpSp>
          <p:nvGrpSpPr>
            <p:cNvPr id="7" name="Skupina 6"/>
            <p:cNvGrpSpPr/>
            <p:nvPr/>
          </p:nvGrpSpPr>
          <p:grpSpPr>
            <a:xfrm>
              <a:off x="353978" y="3648003"/>
              <a:ext cx="2201797" cy="1666254"/>
              <a:chOff x="353978" y="3070797"/>
              <a:chExt cx="2201797" cy="1666254"/>
            </a:xfrm>
          </p:grpSpPr>
          <p:pic>
            <p:nvPicPr>
              <p:cNvPr id="11" name="Picture 2" descr="C:\Users\filipkova\AppData\Local\Microsoft\Windows\Temporary Internet Files\Content.IE5\PVDWGXBS\MP900362655[1]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1560" y="3728939"/>
                <a:ext cx="1512168" cy="10081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" name="TextovéPole 11"/>
              <p:cNvSpPr txBox="1"/>
              <p:nvPr/>
            </p:nvSpPr>
            <p:spPr>
              <a:xfrm>
                <a:off x="353978" y="3070797"/>
                <a:ext cx="2201797" cy="523220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800" dirty="0" smtClean="0"/>
                  <a:t>_________</a:t>
                </a:r>
                <a:endParaRPr lang="cs-CZ" sz="2800" dirty="0"/>
              </a:p>
            </p:txBody>
          </p:sp>
        </p:grpSp>
        <p:grpSp>
          <p:nvGrpSpPr>
            <p:cNvPr id="8" name="Skupina 7"/>
            <p:cNvGrpSpPr/>
            <p:nvPr/>
          </p:nvGrpSpPr>
          <p:grpSpPr>
            <a:xfrm>
              <a:off x="5520105" y="3648003"/>
              <a:ext cx="2448272" cy="2149943"/>
              <a:chOff x="5508104" y="3044714"/>
              <a:chExt cx="2448272" cy="2149943"/>
            </a:xfrm>
          </p:grpSpPr>
          <p:pic>
            <p:nvPicPr>
              <p:cNvPr id="9" name="Picture 6" descr="Soubor:Seal of the Czech Republic.png">
                <a:hlinkClick r:id="rId5"/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69033" y="3680879"/>
                <a:ext cx="1526414" cy="151377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" name="TextovéPole 9"/>
              <p:cNvSpPr txBox="1"/>
              <p:nvPr/>
            </p:nvSpPr>
            <p:spPr>
              <a:xfrm>
                <a:off x="5508104" y="3044714"/>
                <a:ext cx="2448272" cy="523220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800" dirty="0" smtClean="0"/>
                  <a:t>___________</a:t>
                </a:r>
                <a:endParaRPr lang="cs-CZ" sz="28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6323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/>
              <a:t>Ilustrace: </a:t>
            </a:r>
            <a:r>
              <a:rPr lang="cs-CZ" sz="1200" dirty="0" smtClean="0">
                <a:hlinkClick r:id="rId2"/>
              </a:rPr>
              <a:t>www.office.microsoft.com</a:t>
            </a:r>
            <a:endParaRPr lang="cs-CZ" sz="1200" dirty="0" smtClean="0"/>
          </a:p>
          <a:p>
            <a:r>
              <a:rPr lang="en-US" sz="1200" dirty="0" err="1" smtClean="0"/>
              <a:t>Soubor:Coat</a:t>
            </a:r>
            <a:r>
              <a:rPr lang="en-US" sz="1200" dirty="0" smtClean="0"/>
              <a:t> </a:t>
            </a:r>
            <a:r>
              <a:rPr lang="en-US" sz="1200" dirty="0"/>
              <a:t>of arms of the Czech </a:t>
            </a:r>
            <a:r>
              <a:rPr lang="en-US" sz="1200" dirty="0" err="1"/>
              <a:t>Republic.svg</a:t>
            </a:r>
            <a:r>
              <a:rPr lang="en-US" sz="1200" dirty="0"/>
              <a:t>. In </a:t>
            </a:r>
            <a:r>
              <a:rPr lang="en-US" sz="1200" i="1" dirty="0"/>
              <a:t>Wikipedia : the free encyclopedia</a:t>
            </a:r>
            <a:r>
              <a:rPr lang="en-US" sz="1200" dirty="0"/>
              <a:t> [online]. St. Petersburg (Florida) : Wikipedia Foundation, 26. 10. 2009 [cit. 2011-10-28]. </a:t>
            </a:r>
            <a:r>
              <a:rPr lang="en-US" sz="1200" dirty="0" err="1"/>
              <a:t>Dostupné</a:t>
            </a:r>
            <a:r>
              <a:rPr lang="en-US" sz="1200" dirty="0"/>
              <a:t> z WWW: &lt;http://cs.wikipedia.org/wiki/Soubor:Coat_of_arms_of_the_Czech_Republic.svg</a:t>
            </a:r>
            <a:r>
              <a:rPr lang="en-US" sz="1200" dirty="0" smtClean="0"/>
              <a:t>&gt;.</a:t>
            </a:r>
            <a:endParaRPr lang="cs-CZ" sz="1200" dirty="0" smtClean="0"/>
          </a:p>
          <a:p>
            <a:r>
              <a:rPr lang="en-US" sz="1200" dirty="0" err="1"/>
              <a:t>Soubor:Small</a:t>
            </a:r>
            <a:r>
              <a:rPr lang="en-US" sz="1200" dirty="0"/>
              <a:t> coat of arms of the Czech </a:t>
            </a:r>
            <a:r>
              <a:rPr lang="en-US" sz="1200" dirty="0" err="1"/>
              <a:t>Republic.svg</a:t>
            </a:r>
            <a:r>
              <a:rPr lang="en-US" sz="1200" dirty="0"/>
              <a:t>. In </a:t>
            </a:r>
            <a:r>
              <a:rPr lang="en-US" sz="1200" i="1" dirty="0"/>
              <a:t>Wikipedia : the free encyclopedia</a:t>
            </a:r>
            <a:r>
              <a:rPr lang="en-US" sz="1200" dirty="0"/>
              <a:t> [online]. St. Petersburg (Florida) : Wikipedia Foundation, 28. 10. 2009 [cit. 2011-10-28]. </a:t>
            </a:r>
            <a:r>
              <a:rPr lang="en-US" sz="1200" dirty="0" err="1"/>
              <a:t>Dostupné</a:t>
            </a:r>
            <a:r>
              <a:rPr lang="en-US" sz="1200" dirty="0"/>
              <a:t> z WWW: &lt;http://cs.wikipedia.org/wiki/Soubor:Small_coat_of_arms_of_the_Czech_Republic.svg</a:t>
            </a:r>
            <a:r>
              <a:rPr lang="en-US" sz="1200" dirty="0" smtClean="0"/>
              <a:t>&gt;.</a:t>
            </a:r>
            <a:endParaRPr lang="cs-CZ" sz="1200" dirty="0" smtClean="0"/>
          </a:p>
          <a:p>
            <a:r>
              <a:rPr lang="cs-CZ" sz="1200" dirty="0" err="1"/>
              <a:t>Soubor:Skroup-Anthem.jpg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 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7. 10. 2005 [cit. 2011-10-28]. Dostupné z WWW: &lt;http://cs.wikipedia.org/wiki/</a:t>
            </a:r>
            <a:r>
              <a:rPr lang="cs-CZ" sz="1200" dirty="0" err="1"/>
              <a:t>Soubor:Skroup-Anthem.jpg</a:t>
            </a:r>
            <a:r>
              <a:rPr lang="cs-CZ" sz="1200" dirty="0" smtClean="0"/>
              <a:t>&gt;.</a:t>
            </a:r>
          </a:p>
          <a:p>
            <a:r>
              <a:rPr lang="cs-CZ" sz="1200" dirty="0" err="1"/>
              <a:t>Soubor:Seal</a:t>
            </a:r>
            <a:r>
              <a:rPr lang="cs-CZ" sz="1200" dirty="0"/>
              <a:t> </a:t>
            </a:r>
            <a:r>
              <a:rPr lang="cs-CZ" sz="1200" dirty="0" err="1"/>
              <a:t>of</a:t>
            </a:r>
            <a:r>
              <a:rPr lang="cs-CZ" sz="1200" dirty="0"/>
              <a:t> </a:t>
            </a:r>
            <a:r>
              <a:rPr lang="cs-CZ" sz="1200" dirty="0" err="1"/>
              <a:t>the</a:t>
            </a:r>
            <a:r>
              <a:rPr lang="cs-CZ" sz="1200" dirty="0"/>
              <a:t> Czech Republic.png.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 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7. 2. 2006 [cit. 2011-10-28]. Dostupné z WWW: &lt;http://cs.wikipedia.org/wiki/</a:t>
            </a:r>
            <a:r>
              <a:rPr lang="cs-CZ" sz="1200" dirty="0" err="1"/>
              <a:t>Soubor:Seal_of_the_Czech_Republic.png</a:t>
            </a:r>
            <a:r>
              <a:rPr lang="cs-CZ" sz="1200" dirty="0"/>
              <a:t>&gt;.</a:t>
            </a:r>
            <a:endParaRPr lang="cs-CZ" sz="1200" dirty="0" smtClean="0"/>
          </a:p>
          <a:p>
            <a:r>
              <a:rPr lang="cs-CZ" sz="1200" dirty="0" err="1"/>
              <a:t>Soubor:Tricolour</a:t>
            </a:r>
            <a:r>
              <a:rPr lang="cs-CZ" sz="1200" dirty="0"/>
              <a:t> </a:t>
            </a:r>
            <a:r>
              <a:rPr lang="cs-CZ" sz="1200" dirty="0" err="1"/>
              <a:t>of</a:t>
            </a:r>
            <a:r>
              <a:rPr lang="cs-CZ" sz="1200" dirty="0"/>
              <a:t> </a:t>
            </a:r>
            <a:r>
              <a:rPr lang="cs-CZ" sz="1200" dirty="0" err="1"/>
              <a:t>the</a:t>
            </a:r>
            <a:r>
              <a:rPr lang="cs-CZ" sz="1200" dirty="0"/>
              <a:t> Czech </a:t>
            </a:r>
            <a:r>
              <a:rPr lang="cs-CZ" sz="1200" dirty="0" err="1"/>
              <a:t>Republic.svg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 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7. 3. 2009 [cit. 2011-10-28]. Dostupné z WWW: &lt;http://cs.wikipedia.org/wiki/</a:t>
            </a:r>
            <a:r>
              <a:rPr lang="cs-CZ" sz="1200" dirty="0" err="1"/>
              <a:t>Soubor:Tricolour_of_the_Czech_Republic.svg</a:t>
            </a:r>
            <a:r>
              <a:rPr lang="cs-CZ" sz="1200" dirty="0" smtClean="0"/>
              <a:t>&gt;.</a:t>
            </a:r>
          </a:p>
          <a:p>
            <a:r>
              <a:rPr lang="cs-CZ" sz="1200" dirty="0" err="1"/>
              <a:t>Soubor:EU</a:t>
            </a:r>
            <a:r>
              <a:rPr lang="cs-CZ" sz="1200" dirty="0"/>
              <a:t> </a:t>
            </a:r>
            <a:r>
              <a:rPr lang="cs-CZ" sz="1200" dirty="0" err="1"/>
              <a:t>location</a:t>
            </a:r>
            <a:r>
              <a:rPr lang="cs-CZ" sz="1200" dirty="0"/>
              <a:t> CZE.png.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 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17. 5. 2007 [cit. 2011-10-28]. Dostupné z WWW: &lt;http://cs.wikipedia.org/wiki/</a:t>
            </a:r>
            <a:r>
              <a:rPr lang="cs-CZ" sz="1200" dirty="0" err="1"/>
              <a:t>Soubor:EU_location_CZE.png</a:t>
            </a:r>
            <a:r>
              <a:rPr lang="cs-CZ" sz="1200" dirty="0"/>
              <a:t>&gt;.</a:t>
            </a:r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rban Pop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TC101859862[[fn=Městská zábava]]</Template>
  <TotalTime>220</TotalTime>
  <Words>512</Words>
  <Application>Microsoft Office PowerPoint</Application>
  <PresentationFormat>Předvádění na obrazovce (4:3)</PresentationFormat>
  <Paragraphs>69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Urban Pop</vt:lpstr>
      <vt:lpstr>Prezentace aplikace PowerPoint</vt:lpstr>
      <vt:lpstr>Anotace</vt:lpstr>
      <vt:lpstr>česká republika</vt:lpstr>
      <vt:lpstr>Česká republika</vt:lpstr>
      <vt:lpstr>Česká republika</vt:lpstr>
      <vt:lpstr>Státní symboly</vt:lpstr>
      <vt:lpstr>státní symboly</vt:lpstr>
      <vt:lpstr>sousední země ČR</vt:lpstr>
      <vt:lpstr>Prezentace aplikace PowerPoint</vt:lpstr>
      <vt:lpstr>Test pozornosti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 Filípková</cp:lastModifiedBy>
  <cp:revision>29</cp:revision>
  <dcterms:created xsi:type="dcterms:W3CDTF">2011-08-21T15:31:45Z</dcterms:created>
  <dcterms:modified xsi:type="dcterms:W3CDTF">2011-12-18T17:43:07Z</dcterms:modified>
</cp:coreProperties>
</file>