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0" r:id="rId6"/>
    <p:sldId id="259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0.JPG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3.JPG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12.jpeg"/><Relationship Id="rId5" Type="http://schemas.openxmlformats.org/officeDocument/2006/relationships/image" Target="../media/image11.JP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6.JPG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15.JPG"/><Relationship Id="rId5" Type="http://schemas.openxmlformats.org/officeDocument/2006/relationships/image" Target="../media/image14.JP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306337140"/>
              </p:ext>
            </p:extLst>
          </p:nvPr>
        </p:nvGraphicFramePr>
        <p:xfrm>
          <a:off x="457200" y="1526706"/>
          <a:ext cx="8229600" cy="4968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16.9.2012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VY_52_INOVACE_44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</a:t>
                      </a:r>
                      <a:r>
                        <a:rPr lang="cs-CZ" baseline="0" dirty="0" smtClean="0"/>
                        <a:t> a jeho svět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SVALOVÁ SOUSTAVA</a:t>
                      </a:r>
                    </a:p>
                    <a:p>
                      <a:r>
                        <a:rPr lang="cs-CZ" dirty="0" smtClean="0"/>
                        <a:t>Prezentace žáky seznamuje se</a:t>
                      </a:r>
                      <a:r>
                        <a:rPr lang="cs-CZ" baseline="0" dirty="0" smtClean="0"/>
                        <a:t> svalovou </a:t>
                      </a:r>
                      <a:r>
                        <a:rPr lang="cs-CZ" dirty="0" smtClean="0"/>
                        <a:t>soustavou člověka,</a:t>
                      </a:r>
                      <a:r>
                        <a:rPr lang="cs-CZ" baseline="0" dirty="0" smtClean="0"/>
                        <a:t> běžnými úrazy a správným životním stylem.</a:t>
                      </a:r>
                      <a:r>
                        <a:rPr lang="cs-CZ" dirty="0" smtClean="0"/>
                        <a:t> Může sloužit i k samostatnému zápisu učiva.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– výklad učiva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2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Svalová soustava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5266928" cy="1684784"/>
          </a:xfrm>
        </p:spPr>
        <p:txBody>
          <a:bodyPr/>
          <a:lstStyle/>
          <a:p>
            <a:r>
              <a:rPr lang="cs-CZ" sz="3200" b="1" dirty="0" smtClean="0"/>
              <a:t>umožňuje pohyb </a:t>
            </a:r>
            <a:r>
              <a:rPr lang="cs-CZ" sz="3200" dirty="0" smtClean="0"/>
              <a:t>celého těla</a:t>
            </a:r>
          </a:p>
          <a:p>
            <a:r>
              <a:rPr lang="cs-CZ" sz="3200" dirty="0" smtClean="0"/>
              <a:t>je tvořena </a:t>
            </a:r>
            <a:r>
              <a:rPr lang="cs-CZ" sz="3200" b="1" dirty="0" smtClean="0"/>
              <a:t>svaly</a:t>
            </a:r>
          </a:p>
          <a:p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211960" y="4005064"/>
            <a:ext cx="4474840" cy="2369738"/>
          </a:xfrm>
        </p:spPr>
        <p:txBody>
          <a:bodyPr>
            <a:noAutofit/>
          </a:bodyPr>
          <a:lstStyle/>
          <a:p>
            <a:r>
              <a:rPr lang="cs-CZ" sz="3200" dirty="0" smtClean="0"/>
              <a:t>Na obličeji se nacházejí </a:t>
            </a:r>
            <a:r>
              <a:rPr lang="cs-CZ" sz="3200" b="1" dirty="0" smtClean="0"/>
              <a:t>svaly mimické </a:t>
            </a:r>
            <a:r>
              <a:rPr lang="cs-CZ" sz="3200" dirty="0" smtClean="0"/>
              <a:t>– pomocí nich vyjadřujeme svoje </a:t>
            </a:r>
            <a:r>
              <a:rPr lang="cs-CZ" sz="3200" i="1" dirty="0" smtClean="0"/>
              <a:t>nálady, pocity</a:t>
            </a:r>
            <a:endParaRPr lang="cs-CZ" sz="3200" i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305842"/>
            <a:ext cx="3068960" cy="30689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1052736"/>
            <a:ext cx="2398691" cy="30334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18633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0" dur="37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1" dur="37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2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3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i="1" dirty="0" smtClean="0"/>
              <a:t>pohyb</a:t>
            </a:r>
            <a:r>
              <a:rPr lang="cs-CZ" sz="3200" dirty="0" smtClean="0"/>
              <a:t> vzniká </a:t>
            </a:r>
            <a:r>
              <a:rPr lang="cs-CZ" sz="3200" b="1" dirty="0" smtClean="0"/>
              <a:t>zkracováním a natahováním svalu</a:t>
            </a:r>
          </a:p>
          <a:p>
            <a:r>
              <a:rPr lang="cs-CZ" sz="3200" dirty="0" smtClean="0"/>
              <a:t>ke kosti se sval upíná pomocí </a:t>
            </a:r>
            <a:r>
              <a:rPr lang="cs-CZ" sz="3200" b="1" dirty="0" smtClean="0"/>
              <a:t>šlachy</a:t>
            </a:r>
          </a:p>
          <a:p>
            <a:endParaRPr lang="cs-CZ" b="1" dirty="0" smtClean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Svalová soustava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 rot="20397902">
            <a:off x="4213209" y="4290484"/>
            <a:ext cx="4964670" cy="2159442"/>
          </a:xfrm>
        </p:spPr>
        <p:txBody>
          <a:bodyPr>
            <a:normAutofit/>
          </a:bodyPr>
          <a:lstStyle/>
          <a:p>
            <a:r>
              <a:rPr lang="cs-CZ" dirty="0"/>
              <a:t>svaly jsou </a:t>
            </a:r>
            <a:r>
              <a:rPr lang="cs-CZ" b="1" dirty="0"/>
              <a:t>ovládány</a:t>
            </a:r>
            <a:r>
              <a:rPr lang="cs-CZ" dirty="0"/>
              <a:t> naší </a:t>
            </a:r>
            <a:r>
              <a:rPr lang="cs-CZ" b="1" dirty="0"/>
              <a:t>vůlí</a:t>
            </a:r>
          </a:p>
          <a:p>
            <a:r>
              <a:rPr lang="cs-CZ" dirty="0"/>
              <a:t>některé svaly </a:t>
            </a:r>
            <a:r>
              <a:rPr lang="cs-CZ" i="1" dirty="0"/>
              <a:t>vůlí ovládat</a:t>
            </a:r>
            <a:r>
              <a:rPr lang="cs-CZ" b="1" i="1" dirty="0"/>
              <a:t> nemůžeme </a:t>
            </a:r>
            <a:r>
              <a:rPr lang="cs-CZ" dirty="0"/>
              <a:t>(sval srdeční, svaly žaludku)</a:t>
            </a:r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69" r="17375"/>
          <a:stretch/>
        </p:blipFill>
        <p:spPr>
          <a:xfrm>
            <a:off x="4572001" y="1595912"/>
            <a:ext cx="1951630" cy="279779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4753737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79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6" dur="37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7" dur="37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8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9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4" dur="37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5" dur="37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6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7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Svalová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/>
              <a:t>Nejčastější úrazy:</a:t>
            </a:r>
          </a:p>
          <a:p>
            <a:r>
              <a:rPr lang="cs-CZ" sz="3200" dirty="0" smtClean="0"/>
              <a:t>pohmožděniny</a:t>
            </a:r>
          </a:p>
          <a:p>
            <a:r>
              <a:rPr lang="cs-CZ" sz="3200" dirty="0" smtClean="0"/>
              <a:t>natržení svalu</a:t>
            </a:r>
          </a:p>
          <a:p>
            <a:r>
              <a:rPr lang="cs-CZ" sz="3200" dirty="0" smtClean="0"/>
              <a:t>natržení šlachy</a:t>
            </a:r>
            <a:endParaRPr lang="cs-CZ" sz="32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560409"/>
            <a:ext cx="2289820" cy="2289820"/>
          </a:xfr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3285054"/>
            <a:ext cx="3095625" cy="30956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40" b="16358"/>
          <a:stretch/>
        </p:blipFill>
        <p:spPr>
          <a:xfrm>
            <a:off x="5436096" y="1340768"/>
            <a:ext cx="3340968" cy="2248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59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6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7932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Svalová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7932" y="1556792"/>
            <a:ext cx="6203032" cy="16127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dirty="0" smtClean="0"/>
              <a:t>Správnému vývoji svalstva </a:t>
            </a:r>
            <a:r>
              <a:rPr lang="cs-CZ" sz="3200" b="1" dirty="0" smtClean="0"/>
              <a:t>prospívá:</a:t>
            </a:r>
          </a:p>
          <a:p>
            <a:pPr>
              <a:buFont typeface="Wingdings" pitchFamily="2" charset="2"/>
              <a:buChar char="ü"/>
            </a:pPr>
            <a:r>
              <a:rPr lang="cs-CZ" sz="3200" b="1" dirty="0" smtClean="0"/>
              <a:t>pestrá strava</a:t>
            </a:r>
          </a:p>
          <a:p>
            <a:pPr>
              <a:buFont typeface="Wingdings" pitchFamily="2" charset="2"/>
              <a:buChar char="ü"/>
            </a:pPr>
            <a:r>
              <a:rPr lang="cs-CZ" sz="3200" b="1" dirty="0" smtClean="0"/>
              <a:t>tělesná práce a sport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 rot="20412698">
            <a:off x="3733275" y="3002973"/>
            <a:ext cx="5784183" cy="158417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sz="3200" dirty="0"/>
              <a:t>Na rozvoj svalové soustavy je zaměřeno sportovní odvětví - </a:t>
            </a:r>
            <a:r>
              <a:rPr lang="cs-CZ" sz="3600" b="1" i="1" dirty="0"/>
              <a:t>kulturistika</a:t>
            </a:r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212976"/>
            <a:ext cx="2304256" cy="23065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129808"/>
            <a:ext cx="2593301" cy="17281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4725144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49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Svalová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Svaly vyvíjejí </a:t>
            </a:r>
            <a:r>
              <a:rPr lang="cs-CZ" sz="3200" b="1" dirty="0" smtClean="0"/>
              <a:t>SÍLU</a:t>
            </a:r>
          </a:p>
          <a:p>
            <a:r>
              <a:rPr lang="cs-CZ" sz="3200" dirty="0" smtClean="0"/>
              <a:t>Silou působíme na předměty kolem nás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4293096"/>
            <a:ext cx="4038600" cy="2376264"/>
          </a:xfrm>
        </p:spPr>
        <p:txBody>
          <a:bodyPr>
            <a:normAutofit/>
          </a:bodyPr>
          <a:lstStyle/>
          <a:p>
            <a:r>
              <a:rPr lang="cs-CZ" sz="3200" b="1" i="1" dirty="0"/>
              <a:t>Velikost síly </a:t>
            </a:r>
            <a:r>
              <a:rPr lang="cs-CZ" sz="3200" dirty="0"/>
              <a:t>měříme </a:t>
            </a:r>
            <a:r>
              <a:rPr lang="cs-CZ" sz="3200" b="1" dirty="0"/>
              <a:t>siloměrem</a:t>
            </a:r>
          </a:p>
          <a:p>
            <a:r>
              <a:rPr lang="cs-CZ" sz="3200" b="1" i="1" dirty="0"/>
              <a:t>Jednotkou síly </a:t>
            </a:r>
            <a:r>
              <a:rPr lang="cs-CZ" sz="3200" dirty="0"/>
              <a:t>je </a:t>
            </a:r>
            <a:r>
              <a:rPr lang="cs-CZ" sz="3200" b="1" dirty="0"/>
              <a:t>1 newton (1N)</a:t>
            </a:r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89" r="8848" b="23916"/>
          <a:stretch/>
        </p:blipFill>
        <p:spPr>
          <a:xfrm>
            <a:off x="5652120" y="1453176"/>
            <a:ext cx="2736304" cy="259059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659" y="3645024"/>
            <a:ext cx="1828800" cy="1828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341" y="4987791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707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50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50"/>
                            </p:stCondLst>
                            <p:childTnLst>
                              <p:par>
                                <p:cTn id="51" presetID="53" presetClass="exit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7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7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000"/>
                            </p:stCondLst>
                            <p:childTnLst>
                              <p:par>
                                <p:cTn id="5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Použité zdroje informací: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J. </a:t>
            </a:r>
            <a:r>
              <a:rPr lang="cs-CZ" sz="2400" dirty="0" err="1"/>
              <a:t>Matyášek</a:t>
            </a:r>
            <a:r>
              <a:rPr lang="cs-CZ" sz="2400" dirty="0"/>
              <a:t>, V. Štiková, J. Trna, </a:t>
            </a:r>
            <a:r>
              <a:rPr lang="cs-CZ" sz="2400" i="1" dirty="0"/>
              <a:t>PŘÍRODOVĚDA 5</a:t>
            </a:r>
            <a:r>
              <a:rPr lang="cs-CZ" sz="2400" dirty="0"/>
              <a:t>,učebnice pro 5.ročník, ČLOVĚK A JEHO SVĚT, nakladatelství Nová škola 2004,  ISBN 80-7289-063-8, str. </a:t>
            </a:r>
            <a:r>
              <a:rPr lang="cs-CZ" sz="2400" dirty="0" smtClean="0"/>
              <a:t>55</a:t>
            </a:r>
            <a:endParaRPr lang="cs-CZ" sz="2400" dirty="0"/>
          </a:p>
          <a:p>
            <a:endParaRPr lang="cs-CZ" sz="2400" b="1" dirty="0"/>
          </a:p>
          <a:p>
            <a:r>
              <a:rPr lang="cs-CZ" sz="2400" dirty="0"/>
              <a:t>Obrázky: Microsoft Office Klipart </a:t>
            </a:r>
            <a:r>
              <a:rPr lang="cs-CZ" sz="2400" i="1" dirty="0"/>
              <a:t>/office.microsoft.com/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5484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222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Svalová soustava</vt:lpstr>
      <vt:lpstr>Svalová soustava</vt:lpstr>
      <vt:lpstr>Svalová soustava</vt:lpstr>
      <vt:lpstr>Svalová soustava</vt:lpstr>
      <vt:lpstr>Svalová soustava</vt:lpstr>
      <vt:lpstr>Použité zdroje informací: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20</cp:revision>
  <dcterms:created xsi:type="dcterms:W3CDTF">2013-01-06T11:03:03Z</dcterms:created>
  <dcterms:modified xsi:type="dcterms:W3CDTF">2013-03-04T20:02:19Z</dcterms:modified>
</cp:coreProperties>
</file>