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4" r:id="rId5"/>
    <p:sldId id="259" r:id="rId6"/>
    <p:sldId id="260" r:id="rId7"/>
    <p:sldId id="261" r:id="rId8"/>
    <p:sldId id="263" r:id="rId9"/>
    <p:sldId id="265" r:id="rId10"/>
    <p:sldId id="266" r:id="rId11"/>
    <p:sldId id="268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954AE-4E11-46EC-9070-19C630204ACA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EEA9B-B170-4AE8-B286-47CF65401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348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954AE-4E11-46EC-9070-19C630204ACA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EEA9B-B170-4AE8-B286-47CF65401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371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954AE-4E11-46EC-9070-19C630204ACA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EEA9B-B170-4AE8-B286-47CF65401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946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954AE-4E11-46EC-9070-19C630204ACA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EEA9B-B170-4AE8-B286-47CF65401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975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954AE-4E11-46EC-9070-19C630204ACA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EEA9B-B170-4AE8-B286-47CF65401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256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954AE-4E11-46EC-9070-19C630204ACA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EEA9B-B170-4AE8-B286-47CF65401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13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954AE-4E11-46EC-9070-19C630204ACA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EEA9B-B170-4AE8-B286-47CF65401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954AE-4E11-46EC-9070-19C630204ACA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EEA9B-B170-4AE8-B286-47CF65401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84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954AE-4E11-46EC-9070-19C630204ACA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EEA9B-B170-4AE8-B286-47CF65401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689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954AE-4E11-46EC-9070-19C630204ACA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EEA9B-B170-4AE8-B286-47CF65401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214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954AE-4E11-46EC-9070-19C630204ACA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EEA9B-B170-4AE8-B286-47CF65401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130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954AE-4E11-46EC-9070-19C630204ACA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8EEA9B-B170-4AE8-B286-47CF65401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108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9652196"/>
              </p:ext>
            </p:extLst>
          </p:nvPr>
        </p:nvGraphicFramePr>
        <p:xfrm>
          <a:off x="755576" y="2132856"/>
          <a:ext cx="748883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664"/>
                <a:gridCol w="5425168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7.11.2012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VY_52_INOVACE_31_živočichové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0241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00808"/>
            <a:ext cx="7560840" cy="3937992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slouží jako opora výkladu.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Shrnuje základní informace o živočiších.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Pracovní list v závěru slouží k zopakování učiva.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jednotlivými snímky se děje kliknutím.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5448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Živočichové 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Zopakujme si společné znaky všech živých organizmů: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400" b="1" dirty="0" smtClean="0"/>
              <a:t>1) Dýchání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2) Přijímání vody a potravy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3) Vylučování odpadních látek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4) Rozmnožování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5) Růst a vývoj</a:t>
            </a:r>
            <a:endParaRPr lang="cs-CZ" sz="2400" b="1" dirty="0"/>
          </a:p>
        </p:txBody>
      </p:sp>
      <p:pic>
        <p:nvPicPr>
          <p:cNvPr id="1026" name="Picture 2" descr="C:\Users\uživatel\AppData\Local\Microsoft\Windows\Temporary Internet Files\Content.IE5\9N5UTD13\MP9004020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514" y="3440722"/>
            <a:ext cx="2230750" cy="3344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0NS9EU6K\MP9004337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32656"/>
            <a:ext cx="2323280" cy="3108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22390" y="293975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rostliny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22190" y="6323549"/>
            <a:ext cx="2226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živočichové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961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Stavba těla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Živočichové, kteří mají </a:t>
            </a:r>
            <a:r>
              <a:rPr lang="cs-CZ" sz="2400" b="1" dirty="0" smtClean="0"/>
              <a:t>kostru, </a:t>
            </a:r>
            <a:r>
              <a:rPr lang="cs-CZ" sz="2400" dirty="0" smtClean="0"/>
              <a:t>jejímž základem je páteř složená z obratlů jsou </a:t>
            </a:r>
            <a:r>
              <a:rPr lang="cs-CZ" sz="2400" b="1" dirty="0" smtClean="0">
                <a:solidFill>
                  <a:srgbClr val="C00000"/>
                </a:solidFill>
              </a:rPr>
              <a:t>obratlovci</a:t>
            </a:r>
            <a:r>
              <a:rPr lang="cs-CZ" sz="2400" dirty="0" smtClean="0"/>
              <a:t> - </a:t>
            </a:r>
            <a:r>
              <a:rPr lang="cs-CZ" sz="2400" b="1" dirty="0" smtClean="0"/>
              <a:t>savci</a:t>
            </a:r>
          </a:p>
          <a:p>
            <a:pPr marL="0" indent="0">
              <a:buNone/>
            </a:pPr>
            <a:r>
              <a:rPr lang="cs-CZ" sz="2400" b="1" dirty="0" smtClean="0"/>
              <a:t>                                            ptáci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plazi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ryby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obojživelníci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Živočichové, kteří nemají kostru, jsou </a:t>
            </a:r>
            <a:r>
              <a:rPr lang="cs-CZ" sz="2400" b="1" dirty="0" smtClean="0">
                <a:solidFill>
                  <a:srgbClr val="C00000"/>
                </a:solidFill>
              </a:rPr>
              <a:t>bezobratlí</a:t>
            </a:r>
            <a:r>
              <a:rPr lang="cs-CZ" sz="2400" dirty="0" smtClean="0"/>
              <a:t> - </a:t>
            </a:r>
            <a:r>
              <a:rPr lang="cs-CZ" sz="2400" b="1" dirty="0" smtClean="0"/>
              <a:t>hmyz.</a:t>
            </a:r>
          </a:p>
        </p:txBody>
      </p:sp>
      <p:pic>
        <p:nvPicPr>
          <p:cNvPr id="6146" name="Picture 2" descr="C:\Users\uživatel\AppData\Local\Microsoft\Windows\Temporary Internet Files\Content.IE5\0NS9EU6K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270710"/>
            <a:ext cx="1739193" cy="1343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uživatel\AppData\Local\Microsoft\Windows\Temporary Internet Files\Content.IE5\0NS9EU6K\MP900180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1440160" cy="227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uživatel\AppData\Local\Microsoft\Windows\Temporary Internet Files\Content.IE5\S0E1TW9W\MP9001803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140968"/>
            <a:ext cx="2197568" cy="1443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uživatel\AppData\Local\Microsoft\Windows\Temporary Internet Files\Content.IE5\01737EWH\MP9004067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863975"/>
            <a:ext cx="1548817" cy="154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uživatel\AppData\Local\Microsoft\Windows\Temporary Internet Files\Content.IE5\2QOPBQBM\MP9004317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33310"/>
            <a:ext cx="1584176" cy="1357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uživatel\AppData\Local\Microsoft\Windows\Temporary Internet Files\Content.IE5\S0E1TW9W\MP90040152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609" y="1772816"/>
            <a:ext cx="1835559" cy="122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uživatel\AppData\Local\Microsoft\Windows\Temporary Internet Files\Content.IE5\0NS9EU6K\MP90044830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272986"/>
            <a:ext cx="1566670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0462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Dýchání živočichů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Všichni živočichové při dýchání spotřebovávají kyslík a vylučují oxid uhličitý.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400" b="1" dirty="0" smtClean="0"/>
              <a:t>Savci, ptáci, plazi </a:t>
            </a:r>
            <a:r>
              <a:rPr lang="cs-CZ" sz="2400" dirty="0" smtClean="0"/>
              <a:t>a dospělí </a:t>
            </a:r>
            <a:r>
              <a:rPr lang="cs-CZ" sz="2400" b="1" dirty="0" smtClean="0"/>
              <a:t>obojživelníci</a:t>
            </a:r>
            <a:r>
              <a:rPr lang="cs-CZ" sz="2400" dirty="0" smtClean="0"/>
              <a:t> dýchají </a:t>
            </a:r>
            <a:r>
              <a:rPr lang="cs-CZ" sz="2400" b="1" u="sng" dirty="0" smtClean="0">
                <a:solidFill>
                  <a:srgbClr val="C00000"/>
                </a:solidFill>
              </a:rPr>
              <a:t>plícemi</a:t>
            </a:r>
            <a:r>
              <a:rPr lang="cs-CZ" sz="2400" u="sng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Ryby a pulci </a:t>
            </a:r>
            <a:r>
              <a:rPr lang="cs-CZ" sz="2400" dirty="0" smtClean="0"/>
              <a:t>obojživelníků dýchají </a:t>
            </a:r>
            <a:r>
              <a:rPr lang="cs-CZ" sz="2400" b="1" u="sng" dirty="0" smtClean="0">
                <a:solidFill>
                  <a:srgbClr val="C00000"/>
                </a:solidFill>
              </a:rPr>
              <a:t>žábrami.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Hmyz </a:t>
            </a:r>
            <a:r>
              <a:rPr lang="cs-CZ" sz="2400" dirty="0" smtClean="0"/>
              <a:t>dýchá </a:t>
            </a:r>
            <a:r>
              <a:rPr lang="cs-CZ" sz="2400" b="1" u="sng" dirty="0" smtClean="0">
                <a:solidFill>
                  <a:srgbClr val="C00000"/>
                </a:solidFill>
              </a:rPr>
              <a:t>vzdušnicemi</a:t>
            </a:r>
            <a:r>
              <a:rPr lang="cs-CZ" sz="2400" u="sng" dirty="0" smtClean="0">
                <a:solidFill>
                  <a:srgbClr val="C00000"/>
                </a:solidFill>
              </a:rPr>
              <a:t>.</a:t>
            </a:r>
            <a:endParaRPr lang="cs-CZ" sz="2400" u="sng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uživatel\AppData\Local\Microsoft\Windows\Temporary Internet Files\Content.IE5\0NS9EU6K\MP9002622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91052"/>
            <a:ext cx="218206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63OLIM5R\MP9004050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05064"/>
            <a:ext cx="2304256" cy="131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Z4H4DLYH\MP9004448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238148"/>
            <a:ext cx="1969463" cy="152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231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Přijímání vody a potravy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Podle toho, čím se živočich živí, rozdělujeme je do skupin: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1) </a:t>
            </a:r>
            <a:r>
              <a:rPr lang="cs-CZ" sz="2400" b="1" dirty="0" smtClean="0">
                <a:solidFill>
                  <a:srgbClr val="C00000"/>
                </a:solidFill>
              </a:rPr>
              <a:t>Býložravci</a:t>
            </a:r>
            <a:r>
              <a:rPr lang="cs-CZ" sz="2000" dirty="0" smtClean="0"/>
              <a:t> – živí se rostlinnou potravou (např. koza, srna, mandelinka)</a:t>
            </a:r>
          </a:p>
          <a:p>
            <a:pPr marL="457200" indent="-457200">
              <a:buAutoNum type="arabicParenR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2) </a:t>
            </a:r>
            <a:r>
              <a:rPr lang="cs-CZ" sz="2400" b="1" dirty="0" smtClean="0">
                <a:solidFill>
                  <a:srgbClr val="C00000"/>
                </a:solidFill>
              </a:rPr>
              <a:t>Masožravci</a:t>
            </a:r>
            <a:r>
              <a:rPr lang="cs-CZ" sz="2000" dirty="0" smtClean="0"/>
              <a:t>- loví si kořist a živí se jejím masem (např. štika, káně, liška)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3) </a:t>
            </a:r>
            <a:r>
              <a:rPr lang="cs-CZ" sz="2400" b="1" dirty="0" smtClean="0">
                <a:solidFill>
                  <a:srgbClr val="C00000"/>
                </a:solidFill>
              </a:rPr>
              <a:t>Hmyzožravci</a:t>
            </a:r>
            <a:r>
              <a:rPr lang="cs-CZ" sz="2000" dirty="0" smtClean="0"/>
              <a:t> – živí se hmyzem (např. krtek, vlaštovka, žába)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4) </a:t>
            </a:r>
            <a:r>
              <a:rPr lang="cs-CZ" sz="2400" b="1" dirty="0" smtClean="0">
                <a:solidFill>
                  <a:srgbClr val="C00000"/>
                </a:solidFill>
              </a:rPr>
              <a:t>Všežravci</a:t>
            </a:r>
            <a:r>
              <a:rPr lang="cs-CZ" sz="2000" dirty="0" smtClean="0"/>
              <a:t> – živí se rostlinnou i živočišnou potravou (např. prase, kachna,             myš)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3074" name="Picture 2" descr="C:\Users\uživatel\AppData\Local\Microsoft\Windows\Temporary Internet Files\Content.IE5\63OLIM5R\MP9004071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085182"/>
            <a:ext cx="1114852" cy="1673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Z4H4DLYH\MP9004485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331905"/>
            <a:ext cx="1734096" cy="1232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9N5UTD13\MP9004486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324416"/>
            <a:ext cx="1652666" cy="123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P2JFCX7E\MP9004317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324416"/>
            <a:ext cx="1800200" cy="1195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512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Vylučování odpadních látek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1) Oxid uhličitý </a:t>
            </a:r>
            <a:r>
              <a:rPr lang="cs-CZ" sz="2400" dirty="0" smtClean="0"/>
              <a:t>(vylučují při dýchání)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2) Trus</a:t>
            </a:r>
            <a:r>
              <a:rPr lang="cs-CZ" sz="2400" dirty="0" smtClean="0"/>
              <a:t> (</a:t>
            </a:r>
            <a:r>
              <a:rPr lang="cs-CZ" sz="2400" dirty="0" smtClean="0"/>
              <a:t>nestrávené zbytky potravy 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3) Moč </a:t>
            </a:r>
            <a:r>
              <a:rPr lang="cs-CZ" sz="2400" dirty="0" smtClean="0"/>
              <a:t>(tekutý odpad)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4) Pot 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098" name="Picture 2" descr="...a jejich tr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780928"/>
            <a:ext cx="2114550" cy="2733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0278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Rozmnožování 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K rozmnožování živočichů je vždy potřeba </a:t>
            </a:r>
            <a:r>
              <a:rPr lang="cs-CZ" sz="2400" b="1" dirty="0" smtClean="0">
                <a:solidFill>
                  <a:srgbClr val="C00000"/>
                </a:solidFill>
              </a:rPr>
              <a:t>samec a samice</a:t>
            </a:r>
            <a:r>
              <a:rPr lang="cs-CZ" sz="2400" b="1" dirty="0" smtClean="0"/>
              <a:t>.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dirty="0" smtClean="0"/>
              <a:t>Nový jedinec vzniká po </a:t>
            </a:r>
            <a:r>
              <a:rPr lang="cs-CZ" sz="2400" b="1" dirty="0" smtClean="0"/>
              <a:t>oplodnění samičí buňky </a:t>
            </a:r>
            <a:r>
              <a:rPr lang="cs-CZ" sz="2400" b="1" dirty="0" smtClean="0"/>
              <a:t>buňkou</a:t>
            </a:r>
            <a:r>
              <a:rPr lang="cs-CZ" sz="2400" b="1" dirty="0" smtClean="0"/>
              <a:t> samčí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U některých živočichů se mládě vyvíjí v těle samice (např. savci ).</a:t>
            </a:r>
          </a:p>
          <a:p>
            <a:pPr marL="0" indent="0">
              <a:buNone/>
            </a:pPr>
            <a:r>
              <a:rPr lang="cs-CZ" sz="2400" dirty="0" smtClean="0"/>
              <a:t>Jiná mláďata se vyvíjejí mimo (rozmnožování vajíčky, jikrami).</a:t>
            </a:r>
          </a:p>
        </p:txBody>
      </p:sp>
      <p:pic>
        <p:nvPicPr>
          <p:cNvPr id="5122" name="Picture 2" descr="C:\Users\uživatel\AppData\Local\Microsoft\Windows\Temporary Internet Files\Content.IE5\2QOPBQBM\MP9001786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77072"/>
            <a:ext cx="3168352" cy="2112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http://www.osel.cz/_obrazky/1216890328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185083"/>
            <a:ext cx="1516969" cy="189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http://www.zs-kl.cz/web2003b/dokumenty/akce/motyli/vajicka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933056"/>
            <a:ext cx="1760984" cy="2465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3153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Růst a vývoj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Růst a vývoj mláďat </a:t>
            </a:r>
            <a:r>
              <a:rPr lang="cs-CZ" sz="2400" b="1" dirty="0" smtClean="0"/>
              <a:t>je závislý na druhu </a:t>
            </a:r>
            <a:r>
              <a:rPr lang="cs-CZ" sz="2400" dirty="0" smtClean="0"/>
              <a:t>živočicha.</a:t>
            </a:r>
          </a:p>
          <a:p>
            <a:pPr marL="0" indent="0">
              <a:buNone/>
            </a:pPr>
            <a:r>
              <a:rPr lang="cs-CZ" sz="2400" dirty="0" smtClean="0"/>
              <a:t>Některá mláďata se po narození </a:t>
            </a:r>
            <a:r>
              <a:rPr lang="cs-CZ" sz="2400" b="1" dirty="0" smtClean="0"/>
              <a:t>podobají</a:t>
            </a:r>
            <a:r>
              <a:rPr lang="cs-CZ" sz="2400" dirty="0" smtClean="0"/>
              <a:t> svým rodičům (např. hadi, většina savců), jiná jsou naprosto </a:t>
            </a:r>
            <a:r>
              <a:rPr lang="cs-CZ" sz="2400" b="1" dirty="0" smtClean="0"/>
              <a:t>odlišná </a:t>
            </a:r>
            <a:r>
              <a:rPr lang="cs-CZ" sz="2400" dirty="0" smtClean="0"/>
              <a:t>(např. ptáčata, pulci). </a:t>
            </a:r>
          </a:p>
          <a:p>
            <a:pPr marL="0" indent="0">
              <a:buNone/>
            </a:pPr>
            <a:r>
              <a:rPr lang="cs-CZ" sz="2400" dirty="0" smtClean="0"/>
              <a:t>Mláďata některých živočichů jsou naprosto </a:t>
            </a:r>
            <a:r>
              <a:rPr lang="cs-CZ" sz="2400" b="1" dirty="0" smtClean="0"/>
              <a:t>závislá na matce </a:t>
            </a:r>
            <a:r>
              <a:rPr lang="cs-CZ" sz="2400" dirty="0" smtClean="0"/>
              <a:t>(rodičích) – např. savci, krmivá ptáčata, jiná se po narození musí </a:t>
            </a:r>
            <a:r>
              <a:rPr lang="cs-CZ" sz="2400" b="1" dirty="0" smtClean="0"/>
              <a:t>postarat sama o sebe </a:t>
            </a:r>
            <a:r>
              <a:rPr lang="cs-CZ" sz="2400" dirty="0" smtClean="0"/>
              <a:t>– hmyz, ryby.</a:t>
            </a:r>
          </a:p>
          <a:p>
            <a:pPr marL="0" indent="0">
              <a:buNone/>
            </a:pPr>
            <a:r>
              <a:rPr lang="cs-CZ" sz="2400" b="1" dirty="0" smtClean="0"/>
              <a:t>Vývoj do stadia dospělosti </a:t>
            </a:r>
            <a:r>
              <a:rPr lang="cs-CZ" sz="2400" dirty="0" smtClean="0"/>
              <a:t>je také závislý na druhu živočicha.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7170" name="Picture 2" descr="C:\Users\uživatel\AppData\Local\Microsoft\Windows\Temporary Internet Files\Content.IE5\01737EWH\MP9004069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81128"/>
            <a:ext cx="1518395" cy="189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živatel\AppData\Local\Microsoft\Windows\Temporary Internet Files\Content.IE5\Z4H4DLYH\MP9004447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581127"/>
            <a:ext cx="1447046" cy="189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uživatel\AppData\Local\Microsoft\Windows\Temporary Internet Files\Content.IE5\P2JFCX7E\MP9004483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906456"/>
            <a:ext cx="1871700" cy="12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uživatel\AppData\Local\Microsoft\Windows\Temporary Internet Files\Content.IE5\2QOPBQBM\MP9003139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22456"/>
            <a:ext cx="1519642" cy="141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079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Pro zopakování doplň věty: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Obratlovci jsou živočichové, kteří mají</a:t>
            </a:r>
          </a:p>
          <a:p>
            <a:pPr marL="0" indent="0">
              <a:buNone/>
            </a:pPr>
            <a:r>
              <a:rPr lang="cs-CZ" sz="2000" dirty="0" smtClean="0"/>
              <a:t>Patří sem </a:t>
            </a:r>
          </a:p>
          <a:p>
            <a:pPr marL="0" indent="0">
              <a:buNone/>
            </a:pPr>
            <a:r>
              <a:rPr lang="cs-CZ" sz="2000" dirty="0" smtClean="0"/>
              <a:t>Hmyz jsou živočichové </a:t>
            </a:r>
          </a:p>
          <a:p>
            <a:pPr marL="0" indent="0">
              <a:buNone/>
            </a:pPr>
            <a:r>
              <a:rPr lang="cs-CZ" sz="2000" dirty="0" smtClean="0"/>
              <a:t>Všichni živočichové dýchají </a:t>
            </a:r>
          </a:p>
          <a:p>
            <a:pPr marL="0" indent="0">
              <a:buNone/>
            </a:pPr>
            <a:r>
              <a:rPr lang="cs-CZ" sz="2000" dirty="0" smtClean="0"/>
              <a:t>K dýchání kyslíku používají ryby a pulci obojživelníků </a:t>
            </a:r>
          </a:p>
          <a:p>
            <a:pPr marL="0" indent="0">
              <a:buNone/>
            </a:pPr>
            <a:r>
              <a:rPr lang="cs-CZ" sz="2000" dirty="0" smtClean="0"/>
              <a:t>Živočichové, kteří se živí rostlinnou potravou jsou </a:t>
            </a:r>
          </a:p>
          <a:p>
            <a:pPr marL="0" indent="0">
              <a:buNone/>
            </a:pPr>
            <a:r>
              <a:rPr lang="cs-CZ" sz="2000" dirty="0" smtClean="0"/>
              <a:t>Ti, kdo si loví kořist a jedí její maso jsou </a:t>
            </a:r>
          </a:p>
          <a:p>
            <a:pPr marL="0" indent="0">
              <a:buNone/>
            </a:pPr>
            <a:r>
              <a:rPr lang="cs-CZ" sz="2000" dirty="0" smtClean="0"/>
              <a:t>Prase je </a:t>
            </a:r>
          </a:p>
          <a:p>
            <a:pPr marL="0" indent="0">
              <a:buNone/>
            </a:pPr>
            <a:r>
              <a:rPr lang="cs-CZ" sz="2000" dirty="0" smtClean="0"/>
              <a:t>Mláďata savců jsou po narození zcela odkázána na matku, protože se živí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Aby se z vajíček ptáků vylíhla mláďata, musí je rodiče </a:t>
            </a:r>
          </a:p>
          <a:p>
            <a:pPr marL="0" indent="0">
              <a:buNone/>
            </a:pPr>
            <a:r>
              <a:rPr lang="cs-CZ" sz="2000" dirty="0" smtClean="0"/>
              <a:t>Ptáčata, kterým rodiče nosí potravu se nazývají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8240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 nyní si proveď kontrolu: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Obratlovci jsou živočichové, kteří mají </a:t>
            </a:r>
            <a:r>
              <a:rPr lang="cs-CZ" sz="2000" b="1" dirty="0" smtClean="0">
                <a:solidFill>
                  <a:srgbClr val="C00000"/>
                </a:solidFill>
              </a:rPr>
              <a:t>kostru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Patří sem </a:t>
            </a:r>
            <a:r>
              <a:rPr lang="cs-CZ" sz="2000" b="1" dirty="0" smtClean="0">
                <a:solidFill>
                  <a:srgbClr val="C00000"/>
                </a:solidFill>
              </a:rPr>
              <a:t>savci, ptáci, plazi, obojživelníci a ryby.</a:t>
            </a:r>
          </a:p>
          <a:p>
            <a:pPr marL="0" indent="0">
              <a:buNone/>
            </a:pPr>
            <a:r>
              <a:rPr lang="cs-CZ" sz="2000" dirty="0" smtClean="0"/>
              <a:t>Hmyz jsou živočichové </a:t>
            </a:r>
            <a:r>
              <a:rPr lang="cs-CZ" sz="2000" b="1" dirty="0" smtClean="0">
                <a:solidFill>
                  <a:srgbClr val="C00000"/>
                </a:solidFill>
              </a:rPr>
              <a:t>bezobratlí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Všichni živočichové dýchají </a:t>
            </a:r>
            <a:r>
              <a:rPr lang="cs-CZ" sz="2000" b="1" dirty="0" smtClean="0">
                <a:solidFill>
                  <a:srgbClr val="C00000"/>
                </a:solidFill>
              </a:rPr>
              <a:t>kyslík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K dýchání kyslíku používají ryby a pulci obojživelníků</a:t>
            </a:r>
            <a:r>
              <a:rPr lang="cs-CZ" sz="2000" b="1" dirty="0" smtClean="0">
                <a:solidFill>
                  <a:srgbClr val="C00000"/>
                </a:solidFill>
              </a:rPr>
              <a:t> žábry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Živočichové, kteří se živí rostlinnou potravou jsou </a:t>
            </a:r>
            <a:r>
              <a:rPr lang="cs-CZ" sz="2000" b="1" dirty="0" smtClean="0">
                <a:solidFill>
                  <a:srgbClr val="C00000"/>
                </a:solidFill>
              </a:rPr>
              <a:t>býložravci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Ti, kdo si loví kořist a jedí její maso jsou </a:t>
            </a:r>
            <a:r>
              <a:rPr lang="cs-CZ" sz="2000" b="1" dirty="0" smtClean="0">
                <a:solidFill>
                  <a:srgbClr val="C00000"/>
                </a:solidFill>
              </a:rPr>
              <a:t>masožravci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Prase je </a:t>
            </a:r>
            <a:r>
              <a:rPr lang="cs-CZ" sz="2000" b="1" dirty="0" smtClean="0">
                <a:solidFill>
                  <a:srgbClr val="C00000"/>
                </a:solidFill>
              </a:rPr>
              <a:t>všežravec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Mláďata savců jsou po narození zcela odkázána na matku, protože se živí </a:t>
            </a:r>
            <a:r>
              <a:rPr lang="cs-CZ" sz="2000" b="1" dirty="0" smtClean="0">
                <a:solidFill>
                  <a:srgbClr val="C00000"/>
                </a:solidFill>
              </a:rPr>
              <a:t>mateřským mlékem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Aby se z vajíček ptáků vylíhla mláďata, musí je rodiče </a:t>
            </a:r>
            <a:r>
              <a:rPr lang="cs-CZ" sz="2000" b="1" dirty="0" smtClean="0">
                <a:solidFill>
                  <a:srgbClr val="C00000"/>
                </a:solidFill>
              </a:rPr>
              <a:t>zahřívat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Ptáčata, kterým rodiče nosí potravu se nazývají </a:t>
            </a:r>
            <a:r>
              <a:rPr lang="cs-CZ" sz="2000" b="1" dirty="0" smtClean="0">
                <a:solidFill>
                  <a:srgbClr val="C00000"/>
                </a:solidFill>
              </a:rPr>
              <a:t>krmivá</a:t>
            </a:r>
            <a:r>
              <a:rPr lang="cs-CZ" sz="2000" dirty="0" smtClean="0"/>
              <a:t>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7371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82554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400" dirty="0" smtClean="0"/>
              <a:t>použité zdroje: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pt-BR" sz="1200" dirty="0" smtClean="0"/>
              <a:t>AUTOR NEUVEDEN. manek.webpark.cz/norge/nor... [online]. [cit. 5.3.2013]. Dostupný na WWW: http://obrazky.cz/detail?q=netop%C3%AD%C5%99%C3%AD%20trus&amp;offset=1&amp;limit=20&amp;bUrlPar=filter%3D1&amp;resNum=18&amp;ref=http%3A//obrazky.cz/%3Fq%3Dtrus%26from%3D19&amp;resID=8mPa0toIdCErVSkGKflK7OcGa8dFLPnnK3yUlF3rFIE&amp;imgURL=http%3A//manek.webpark.cz/norge/foto/4079.jpg&amp;pageURL=http%3A//manek.webpark.cz/norge/norsko11.htm&amp;imgX=222&amp;imgY=287&amp;imgSize=24&amp;thURL=http%3A//media5.picsearch.com/is%3F8mPa0toIdCErVSkGKflK7OcGa8dFLPnnK3yUlF3rFIE&amp;thX=99&amp;thY=128&amp;qNoSite=netop%C3%AD%C5%99%C3%AD%2Btrus&amp;siteWWW=&amp;sId=iOeXKxgvw_kr6jbeP5P6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 smtClean="0"/>
              <a:t>AUTOR NEUVEDEN. http://obrazky.cz/detail?q=vaj%C3%AD%C4%8Dka%20v%20hn%C3%ADzd%C4%9B&amp;offset=19&amp;limit=20&amp;bUrlPar=filter%3D1&amp;resNum=32&amp;ref=http%3A//obrazky.cz/%3Fq%3Dvaj%25C3%25AD%25C4%258Dka%2Bv%2Bhn%25C3%25ADzd%25C4%259B%26step%3D20%26filter%3D1%26s%3D%26size%3Dany%26sId%3DiOeXKxgvwMJB4RbtnUbJ%26orientation%3D&amp;resID=kSSoHpQFgGAzytgj100im_cZeA4_94LFq28wZMnnxG8&amp;imgURL=http%3A//www.osel.cz/_obrazky/1216890328.gif&amp;pageURL=http%3A//www.osel.cz/index.php%3Frubrika%3D14&amp;imgX=80&amp;imgY=100&amp;imgSize=10&amp;thURL=http%3A//media1.picsearch.com/is%3FkSSoHpQFgGAzytgj100im_cZeA4_94LFq28wZMnnxG8&amp;thX=80&amp;thY=100&amp;qNoSite=vaj%C3%AD%C4%8Dka%2Bv%2Bhn%C3%ADzd%C4%9B&amp;siteWWW=&amp;sId=iOeXKxgvCdkr4RbVRgvo [online]. [cit. 5.3.2013]. Dostupný na WWW: http://www.osel.cz/_obrazky/1216890328.gif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 smtClean="0"/>
              <a:t>AUTOR NEUVEDEN. http://obrazky.cz/?q=vaj%C3%AD%C4%8Dka+v+hn%C3%ADzd%C4%9B&amp;step=20&amp;filter=1&amp;s=&amp;size=any&amp;sId=iOeXKxgvwMJB4RbtnUbJ&amp;orientation=&amp;from=55 [online]. [cit. 5.3.2013]. Dostupný na WWW: http://www.zs-kl.cz/web2003b/dokumenty/akce/motyli/vajickam.jpg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vlastní zdroj</a:t>
            </a:r>
            <a:br>
              <a:rPr lang="cs-CZ" sz="1200" dirty="0" smtClean="0"/>
            </a:br>
            <a:r>
              <a:rPr lang="cs-CZ" sz="1200" dirty="0" smtClean="0"/>
              <a:t>galerie </a:t>
            </a:r>
            <a:r>
              <a:rPr lang="cs-CZ" sz="1200" dirty="0" err="1" smtClean="0"/>
              <a:t>Microsof</a:t>
            </a:r>
            <a:r>
              <a:rPr lang="cs-CZ" sz="1200" dirty="0" smtClean="0"/>
              <a:t> Office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42716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603</Words>
  <Application>Microsoft Office PowerPoint</Application>
  <PresentationFormat>Předvádění na obrazovce (4:3)</PresentationFormat>
  <Paragraphs>110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Anotace:</vt:lpstr>
      <vt:lpstr>Živočichové </vt:lpstr>
      <vt:lpstr>Stavba těla</vt:lpstr>
      <vt:lpstr>Dýchání živočichů</vt:lpstr>
      <vt:lpstr>Přijímání vody a potravy</vt:lpstr>
      <vt:lpstr>Vylučování odpadních látek</vt:lpstr>
      <vt:lpstr>Rozmnožování </vt:lpstr>
      <vt:lpstr>Růst a vývoj</vt:lpstr>
      <vt:lpstr>Pro zopakování doplň věty:</vt:lpstr>
      <vt:lpstr>A nyní si proveď kontrolu:</vt:lpstr>
      <vt:lpstr> použité zdroje:  AUTOR NEUVEDEN. manek.webpark.cz/norge/nor... [online]. [cit. 5.3.2013]. Dostupný na WWW: http://obrazky.cz/detail?q=netop%C3%AD%C5%99%C3%AD%20trus&amp;offset=1&amp;limit=20&amp;bUrlPar=filter%3D1&amp;resNum=18&amp;ref=http%3A//obrazky.cz/%3Fq%3Dtrus%26from%3D19&amp;resID=8mPa0toIdCErVSkGKflK7OcGa8dFLPnnK3yUlF3rFIE&amp;imgURL=http%3A//manek.webpark.cz/norge/foto/4079.jpg&amp;pageURL=http%3A//manek.webpark.cz/norge/norsko11.htm&amp;imgX=222&amp;imgY=287&amp;imgSize=24&amp;thURL=http%3A//media5.picsearch.com/is%3F8mPa0toIdCErVSkGKflK7OcGa8dFLPnnK3yUlF3rFIE&amp;thX=99&amp;thY=128&amp;qNoSite=netop%C3%AD%C5%99%C3%AD%2Btrus&amp;siteWWW=&amp;sId=iOeXKxgvw_kr6jbeP5P6  AUTOR NEUVEDEN. http://obrazky.cz/detail?q=vaj%C3%AD%C4%8Dka%20v%20hn%C3%ADzd%C4%9B&amp;offset=19&amp;limit=20&amp;bUrlPar=filter%3D1&amp;resNum=32&amp;ref=http%3A//obrazky.cz/%3Fq%3Dvaj%25C3%25AD%25C4%258Dka%2Bv%2Bhn%25C3%25ADzd%25C4%259B%26step%3D20%26filter%3D1%26s%3D%26size%3Dany%26sId%3DiOeXKxgvwMJB4RbtnUbJ%26orientation%3D&amp;resID=kSSoHpQFgGAzytgj100im_cZeA4_94LFq28wZMnnxG8&amp;imgURL=http%3A//www.osel.cz/_obrazky/1216890328.gif&amp;pageURL=http%3A//www.osel.cz/index.php%3Frubrika%3D14&amp;imgX=80&amp;imgY=100&amp;imgSize=10&amp;thURL=http%3A//media1.picsearch.com/is%3FkSSoHpQFgGAzytgj100im_cZeA4_94LFq28wZMnnxG8&amp;thX=80&amp;thY=100&amp;qNoSite=vaj%C3%AD%C4%8Dka%2Bv%2Bhn%C3%ADzd%C4%9B&amp;siteWWW=&amp;sId=iOeXKxgvCdkr4RbVRgvo [online]. [cit. 5.3.2013]. Dostupný na WWW: http://www.osel.cz/_obrazky/1216890328.gif  AUTOR NEUVEDEN. http://obrazky.cz/?q=vaj%C3%AD%C4%8Dka+v+hn%C3%ADzd%C4%9B&amp;step=20&amp;filter=1&amp;s=&amp;size=any&amp;sId=iOeXKxgvwMJB4RbtnUbJ&amp;orientation=&amp;from=55 [online]. [cit. 5.3.2013]. Dostupný na WWW: http://www.zs-kl.cz/web2003b/dokumenty/akce/motyli/vajickam.jpg  vlastní zdroj galerie Microsof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13</cp:revision>
  <dcterms:created xsi:type="dcterms:W3CDTF">2013-03-05T09:00:51Z</dcterms:created>
  <dcterms:modified xsi:type="dcterms:W3CDTF">2013-03-05T12:17:45Z</dcterms:modified>
</cp:coreProperties>
</file>