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56" r:id="rId3"/>
    <p:sldId id="262" r:id="rId4"/>
    <p:sldId id="257" r:id="rId5"/>
    <p:sldId id="259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38F859-CB5F-4240-BE40-80B302DE06E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83A6D00-43A6-4722-8191-561DA2D844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556792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937" y="5517231"/>
            <a:ext cx="5773737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28" y="548680"/>
            <a:ext cx="8928992" cy="4968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094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Zdravá svačina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6400800" cy="1752600"/>
          </a:xfrm>
        </p:spPr>
        <p:txBody>
          <a:bodyPr/>
          <a:lstStyle/>
          <a:p>
            <a:pPr algn="ctr"/>
            <a:r>
              <a:rPr lang="cs-CZ" dirty="0" smtClean="0"/>
              <a:t>Aby tělo správně fungovalo, potřebuje pravidelně přijímat potraviny.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353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3219" y="1052736"/>
            <a:ext cx="68275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Kolikrát bychom měli denně jíst?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1988840"/>
            <a:ext cx="23150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Správná odpověď je: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267744" y="3068646"/>
            <a:ext cx="1728192" cy="1443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411760" y="4221088"/>
            <a:ext cx="1234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svačina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275856" y="3356992"/>
            <a:ext cx="1008112" cy="9919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46697" y="5253648"/>
            <a:ext cx="1710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oběd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283968" y="3356992"/>
            <a:ext cx="0" cy="18966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702724" y="4288022"/>
            <a:ext cx="1510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svačina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4501709" y="3356992"/>
            <a:ext cx="53748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5798820" y="3140811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večeře</a:t>
            </a:r>
            <a:endParaRPr lang="cs-CZ" sz="2400" dirty="0">
              <a:solidFill>
                <a:srgbClr val="C00000"/>
              </a:solidFill>
            </a:endParaRPr>
          </a:p>
        </p:txBody>
      </p:sp>
      <p:cxnSp>
        <p:nvCxnSpPr>
          <p:cNvPr id="24" name="Přímá spojnice se šipkou 23"/>
          <p:cNvCxnSpPr>
            <a:endCxn id="22" idx="1"/>
          </p:cNvCxnSpPr>
          <p:nvPr/>
        </p:nvCxnSpPr>
        <p:spPr>
          <a:xfrm>
            <a:off x="4770451" y="3140811"/>
            <a:ext cx="1028369" cy="2308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01281" y="2329982"/>
            <a:ext cx="18028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C00000"/>
                </a:solidFill>
              </a:rPr>
              <a:t>5x</a:t>
            </a:r>
            <a:endParaRPr lang="cs-CZ" sz="72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04992" y="306864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snídaně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78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10" grpId="0"/>
      <p:bldP spid="15" grpId="0"/>
      <p:bldP spid="22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2314600" cy="752496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Ráno se nasnídáme….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973" y="1322721"/>
            <a:ext cx="1428750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04" y="1412776"/>
            <a:ext cx="142875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285896"/>
            <a:ext cx="1428750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2628921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 poledne naobědváme….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142875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174" y="3212975"/>
            <a:ext cx="142875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435" y="3225017"/>
            <a:ext cx="142875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1956" y="4469050"/>
            <a:ext cx="32273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Nezapomeneme na večeři….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53" y="5085184"/>
            <a:ext cx="942975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813" y="5085184"/>
            <a:ext cx="142875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9334" y="5085184"/>
            <a:ext cx="125730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339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33400"/>
            <a:ext cx="4032448" cy="879376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Mezi hlavní jídla patří svačiny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755576" y="1412776"/>
            <a:ext cx="6552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Podívej se na tabulku, ve které  je uvedený nákup odpolední svačiny pro rodiny se třemi dětmi.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97427"/>
              </p:ext>
            </p:extLst>
          </p:nvPr>
        </p:nvGraphicFramePr>
        <p:xfrm>
          <a:off x="323528" y="2276872"/>
          <a:ext cx="8496942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2314"/>
                <a:gridCol w="2832314"/>
                <a:gridCol w="2832314"/>
              </a:tblGrid>
              <a:tr h="792088">
                <a:tc>
                  <a:txBody>
                    <a:bodyPr/>
                    <a:lstStyle/>
                    <a:p>
                      <a:r>
                        <a:rPr lang="cs-CZ" dirty="0" smtClean="0"/>
                        <a:t>Rodina Skřivánkova kupuje pro své děti: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Rodina Novákova kupuje pro své děti: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Rodina Procházkova kupuje pro své děti:</a:t>
                      </a:r>
                      <a:endParaRPr lang="cs-CZ" dirty="0"/>
                    </a:p>
                  </a:txBody>
                  <a:tcPr/>
                </a:tc>
              </a:tr>
              <a:tr h="521446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1</a:t>
                      </a:r>
                      <a:r>
                        <a:rPr lang="cs-CZ" dirty="0" smtClean="0"/>
                        <a:t>bílý jogurt</a:t>
                      </a:r>
                    </a:p>
                    <a:p>
                      <a:r>
                        <a:rPr lang="cs-CZ" dirty="0" smtClean="0"/>
                        <a:t>2 ovocné jogurty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ovocný jogurt</a:t>
                      </a:r>
                    </a:p>
                    <a:p>
                      <a:r>
                        <a:rPr lang="cs-CZ" dirty="0" smtClean="0"/>
                        <a:t>2 smetanové jogurty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ovocný jogurt</a:t>
                      </a:r>
                    </a:p>
                    <a:p>
                      <a:r>
                        <a:rPr lang="cs-CZ" dirty="0" smtClean="0"/>
                        <a:t>2 bílé jogurty</a:t>
                      </a:r>
                      <a:endParaRPr lang="cs-CZ" dirty="0"/>
                    </a:p>
                  </a:txBody>
                  <a:tcPr/>
                </a:tc>
              </a:tr>
              <a:tr h="447000">
                <a:tc>
                  <a:txBody>
                    <a:bodyPr/>
                    <a:lstStyle/>
                    <a:p>
                      <a:r>
                        <a:rPr lang="cs-CZ" dirty="0" smtClean="0"/>
                        <a:t>1 neperlivou vodu</a:t>
                      </a:r>
                    </a:p>
                    <a:p>
                      <a:r>
                        <a:rPr lang="cs-CZ" dirty="0" smtClean="0"/>
                        <a:t>2 džusy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jemně perlivé vody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neperlivé vody</a:t>
                      </a:r>
                    </a:p>
                    <a:p>
                      <a:r>
                        <a:rPr lang="cs-CZ" dirty="0" smtClean="0"/>
                        <a:t>1 džus</a:t>
                      </a:r>
                      <a:endParaRPr lang="cs-CZ" dirty="0"/>
                    </a:p>
                  </a:txBody>
                  <a:tcPr/>
                </a:tc>
              </a:tr>
              <a:tr h="630680">
                <a:tc>
                  <a:txBody>
                    <a:bodyPr/>
                    <a:lstStyle/>
                    <a:p>
                      <a:r>
                        <a:rPr lang="cs-CZ" dirty="0" smtClean="0"/>
                        <a:t>1 rohlík</a:t>
                      </a:r>
                    </a:p>
                    <a:p>
                      <a:r>
                        <a:rPr lang="cs-CZ" dirty="0" smtClean="0"/>
                        <a:t>1šáteček</a:t>
                      </a:r>
                    </a:p>
                    <a:p>
                      <a:r>
                        <a:rPr lang="cs-CZ" dirty="0" smtClean="0"/>
                        <a:t>1 celozrnné pečivo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rohlíky</a:t>
                      </a:r>
                    </a:p>
                    <a:p>
                      <a:r>
                        <a:rPr lang="cs-CZ" dirty="0" smtClean="0"/>
                        <a:t>1 celozrnné pečivo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šátečky</a:t>
                      </a:r>
                    </a:p>
                    <a:p>
                      <a:r>
                        <a:rPr lang="cs-CZ" dirty="0" smtClean="0"/>
                        <a:t>1 celozrnné pečivo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3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3384376" cy="990600"/>
          </a:xfrm>
        </p:spPr>
        <p:txBody>
          <a:bodyPr/>
          <a:lstStyle/>
          <a:p>
            <a:r>
              <a:rPr lang="cs-CZ" dirty="0" smtClean="0"/>
              <a:t>Ceník potravin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219163"/>
              </p:ext>
            </p:extLst>
          </p:nvPr>
        </p:nvGraphicFramePr>
        <p:xfrm>
          <a:off x="827584" y="1772816"/>
          <a:ext cx="7704855" cy="3708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880320"/>
                <a:gridCol w="2304255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Pečivo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Jogurty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Nápoje </a:t>
                      </a:r>
                      <a:endParaRPr lang="cs-CZ" dirty="0"/>
                    </a:p>
                  </a:txBody>
                  <a:tcPr/>
                </a:tc>
              </a:tr>
              <a:tr h="1044116">
                <a:tc>
                  <a:txBody>
                    <a:bodyPr/>
                    <a:lstStyle/>
                    <a:p>
                      <a:r>
                        <a:rPr lang="cs-CZ" dirty="0" smtClean="0"/>
                        <a:t>rohlík          </a:t>
                      </a:r>
                      <a:r>
                        <a:rPr lang="cs-CZ" sz="3200" dirty="0" smtClean="0"/>
                        <a:t>2,- Kč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bílý</a:t>
                      </a:r>
                      <a:r>
                        <a:rPr lang="cs-CZ" baseline="0" dirty="0" smtClean="0"/>
                        <a:t> jogurt        </a:t>
                      </a:r>
                      <a:r>
                        <a:rPr lang="cs-CZ" sz="3200" baseline="0" dirty="0" smtClean="0"/>
                        <a:t>5,- Kč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neperlivá</a:t>
                      </a:r>
                    </a:p>
                    <a:p>
                      <a:r>
                        <a:rPr lang="cs-CZ" dirty="0" smtClean="0"/>
                        <a:t> voda       </a:t>
                      </a:r>
                      <a:r>
                        <a:rPr lang="cs-CZ" sz="3200" dirty="0" smtClean="0"/>
                        <a:t>4,-</a:t>
                      </a:r>
                      <a:r>
                        <a:rPr lang="cs-CZ" sz="3200" baseline="0" dirty="0" smtClean="0"/>
                        <a:t> Kč</a:t>
                      </a:r>
                      <a:endParaRPr lang="cs-CZ" sz="3200" dirty="0"/>
                    </a:p>
                  </a:txBody>
                  <a:tcPr/>
                </a:tc>
              </a:tr>
              <a:tr h="1044116">
                <a:tc>
                  <a:txBody>
                    <a:bodyPr/>
                    <a:lstStyle/>
                    <a:p>
                      <a:r>
                        <a:rPr lang="cs-CZ" dirty="0" smtClean="0"/>
                        <a:t>celozrnné   </a:t>
                      </a:r>
                      <a:r>
                        <a:rPr lang="cs-CZ" sz="3200" dirty="0" smtClean="0"/>
                        <a:t>3,-</a:t>
                      </a:r>
                      <a:r>
                        <a:rPr lang="cs-CZ" sz="3200" baseline="0" dirty="0" smtClean="0"/>
                        <a:t> Kč</a:t>
                      </a:r>
                      <a:endParaRPr lang="cs-CZ" sz="3200" dirty="0" smtClean="0"/>
                    </a:p>
                    <a:p>
                      <a:r>
                        <a:rPr lang="cs-CZ" dirty="0" smtClean="0"/>
                        <a:t>pečivo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ovocný jogurt  </a:t>
                      </a:r>
                      <a:r>
                        <a:rPr lang="cs-CZ" sz="3200" dirty="0" smtClean="0"/>
                        <a:t>8,-</a:t>
                      </a:r>
                      <a:r>
                        <a:rPr lang="cs-CZ" sz="3200" baseline="0" dirty="0" smtClean="0"/>
                        <a:t> Kč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džus        </a:t>
                      </a:r>
                      <a:r>
                        <a:rPr lang="cs-CZ" sz="3200" dirty="0" smtClean="0"/>
                        <a:t>8,- Kč</a:t>
                      </a:r>
                      <a:endParaRPr lang="cs-CZ" sz="3200" dirty="0"/>
                    </a:p>
                  </a:txBody>
                  <a:tcPr/>
                </a:tc>
              </a:tr>
              <a:tr h="1044116">
                <a:tc>
                  <a:txBody>
                    <a:bodyPr/>
                    <a:lstStyle/>
                    <a:p>
                      <a:r>
                        <a:rPr lang="cs-CZ" dirty="0" smtClean="0"/>
                        <a:t>šáteček       </a:t>
                      </a:r>
                      <a:r>
                        <a:rPr lang="cs-CZ" sz="3200" dirty="0" smtClean="0"/>
                        <a:t>5,- Kč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smetanový </a:t>
                      </a:r>
                    </a:p>
                    <a:p>
                      <a:r>
                        <a:rPr lang="cs-CZ" dirty="0" smtClean="0"/>
                        <a:t>krém             </a:t>
                      </a:r>
                      <a:r>
                        <a:rPr lang="cs-CZ" sz="3200" dirty="0" smtClean="0"/>
                        <a:t>11,-</a:t>
                      </a:r>
                      <a:r>
                        <a:rPr lang="cs-CZ" sz="3200" baseline="0" dirty="0" smtClean="0"/>
                        <a:t> Kč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jemně perlivá</a:t>
                      </a:r>
                    </a:p>
                    <a:p>
                      <a:r>
                        <a:rPr lang="cs-CZ" dirty="0" smtClean="0"/>
                        <a:t> voda       </a:t>
                      </a:r>
                      <a:r>
                        <a:rPr lang="cs-CZ" sz="3200" dirty="0" smtClean="0"/>
                        <a:t>9,- Kč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3840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5963387"/>
              </p:ext>
            </p:extLst>
          </p:nvPr>
        </p:nvGraphicFramePr>
        <p:xfrm>
          <a:off x="2483768" y="2132856"/>
          <a:ext cx="1800200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1098122">
                <a:tc>
                  <a:txBody>
                    <a:bodyPr/>
                    <a:lstStyle/>
                    <a:p>
                      <a:r>
                        <a:rPr lang="cs-CZ" dirty="0" smtClean="0"/>
                        <a:t>Skřivánkovi</a:t>
                      </a:r>
                      <a:endParaRPr lang="cs-CZ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nápoje 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20,- Kč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pečivo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 </a:t>
                      </a:r>
                      <a:r>
                        <a:rPr lang="cs-CZ" sz="3200" dirty="0" smtClean="0">
                          <a:solidFill>
                            <a:srgbClr val="92D050"/>
                          </a:solidFill>
                        </a:rPr>
                        <a:t>10,- Kč</a:t>
                      </a:r>
                      <a:endParaRPr lang="cs-CZ" sz="32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jogurty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21,-Kč</a:t>
                      </a:r>
                      <a:endParaRPr lang="cs-CZ" sz="3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477651"/>
              </p:ext>
            </p:extLst>
          </p:nvPr>
        </p:nvGraphicFramePr>
        <p:xfrm>
          <a:off x="4644008" y="2132856"/>
          <a:ext cx="1800200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1098122">
                <a:tc>
                  <a:txBody>
                    <a:bodyPr/>
                    <a:lstStyle/>
                    <a:p>
                      <a:r>
                        <a:rPr lang="cs-CZ" dirty="0" smtClean="0"/>
                        <a:t>Novákovi</a:t>
                      </a:r>
                      <a:endParaRPr lang="cs-CZ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nápoje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27,-</a:t>
                      </a:r>
                      <a:r>
                        <a:rPr lang="cs-CZ" sz="3200" baseline="0" dirty="0" smtClean="0">
                          <a:solidFill>
                            <a:schemeClr val="tx2"/>
                          </a:solidFill>
                        </a:rPr>
                        <a:t> Kč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pečivo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92D050"/>
                          </a:solidFill>
                        </a:rPr>
                        <a:t>7,-Kč</a:t>
                      </a:r>
                      <a:endParaRPr lang="cs-CZ" sz="32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jogurty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30,- Kč</a:t>
                      </a:r>
                      <a:endParaRPr lang="cs-CZ" sz="3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639209"/>
              </p:ext>
            </p:extLst>
          </p:nvPr>
        </p:nvGraphicFramePr>
        <p:xfrm>
          <a:off x="6876256" y="2132856"/>
          <a:ext cx="1800200" cy="439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</a:tblGrid>
              <a:tr h="1098122">
                <a:tc>
                  <a:txBody>
                    <a:bodyPr/>
                    <a:lstStyle/>
                    <a:p>
                      <a:r>
                        <a:rPr lang="cs-CZ" dirty="0" smtClean="0"/>
                        <a:t>Procházkovi</a:t>
                      </a:r>
                      <a:endParaRPr lang="cs-CZ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/>
                          </a:solidFill>
                        </a:rPr>
                        <a:t>nápoje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2"/>
                          </a:solidFill>
                        </a:rPr>
                        <a:t>16,- Kč</a:t>
                      </a:r>
                      <a:endParaRPr lang="cs-CZ" sz="32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92D050"/>
                          </a:solidFill>
                        </a:rPr>
                        <a:t>pečivo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92D050"/>
                          </a:solidFill>
                        </a:rPr>
                        <a:t>13,- Kč</a:t>
                      </a:r>
                      <a:endParaRPr lang="cs-CZ" sz="3200" dirty="0">
                        <a:solidFill>
                          <a:srgbClr val="92D050"/>
                        </a:solidFill>
                      </a:endParaRPr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jogurty</a:t>
                      </a:r>
                    </a:p>
                    <a:p>
                      <a:pPr algn="ctr"/>
                      <a:r>
                        <a:rPr lang="cs-CZ" sz="3200" dirty="0" smtClean="0">
                          <a:solidFill>
                            <a:srgbClr val="0070C0"/>
                          </a:solidFill>
                          <a:latin typeface="+mn-lt"/>
                          <a:cs typeface="Times New Roman" pitchFamily="18" charset="0"/>
                        </a:rPr>
                        <a:t>18,- Kč</a:t>
                      </a:r>
                      <a:endParaRPr lang="cs-CZ" sz="3200" dirty="0">
                        <a:solidFill>
                          <a:srgbClr val="0070C0"/>
                        </a:solidFill>
                        <a:latin typeface="+mn-lt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692696"/>
            <a:ext cx="2736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Která rodina utratila: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nejvíce za </a:t>
            </a:r>
            <a:r>
              <a:rPr lang="cs-CZ" dirty="0" smtClean="0">
                <a:solidFill>
                  <a:srgbClr val="C00000"/>
                </a:solidFill>
              </a:rPr>
              <a:t>nápoje,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dirty="0" smtClean="0"/>
              <a:t>nejméně za </a:t>
            </a:r>
            <a:r>
              <a:rPr lang="cs-CZ" dirty="0" smtClean="0">
                <a:solidFill>
                  <a:srgbClr val="92D050"/>
                </a:solidFill>
              </a:rPr>
              <a:t>pečivo,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 nejméně za </a:t>
            </a:r>
            <a:r>
              <a:rPr lang="cs-CZ" dirty="0" smtClean="0">
                <a:solidFill>
                  <a:srgbClr val="0070C0"/>
                </a:solidFill>
              </a:rPr>
              <a:t>jogurty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880801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rodina Novákova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1250133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rodina Novákova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63888" y="162345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rodina Procházkova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30772" y="877362"/>
            <a:ext cx="1944216" cy="37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27,- Kč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30772" y="1222254"/>
            <a:ext cx="84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7, - Kč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5197" y="159158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18,- Kč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70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3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557" y="1048560"/>
            <a:ext cx="80648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http://www.freedigitalphotos.net/images/Breads_Cakes_and_Coo_g268-Bread_With_Sauce_p63524.html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4980" y="1325559"/>
            <a:ext cx="77353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http://www.freedigitalphotos.net/images/Meals_g270-Breakfast_p14479.html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7769" y="1648672"/>
            <a:ext cx="802333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http://www.freedigitalphotos.net/images/Hot_drinks_g184-Cup_Of_Fruit_Tea_p45919.html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4980" y="1925671"/>
            <a:ext cx="748440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http://www.freedigitalphotos.net/images/Meals_g270-Pasta_With_Tomato_Sauce_p65350.html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4980" y="2202670"/>
            <a:ext cx="71592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http://www.freedigitalphotos.net/images/Meals_g270-Cream_Soup__p32470.html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7769" y="2479669"/>
            <a:ext cx="69432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http://www.freedigitalphotos.net/images/Fast_Food__TakeOut___g131-Bread_Roll_p68955.html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7769" y="2774741"/>
            <a:ext cx="60304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http://www.freedigitalphotos.net/images/Other_Food_g134-Foods_p3976.html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0557" y="658571"/>
            <a:ext cx="4098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02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179</TotalTime>
  <Words>283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Zdravá svačina</vt:lpstr>
      <vt:lpstr>Prezentace aplikace PowerPoint</vt:lpstr>
      <vt:lpstr>Ráno se nasnídáme….</vt:lpstr>
      <vt:lpstr>Mezi hlavní jídla patří svačiny</vt:lpstr>
      <vt:lpstr>Ceník potravin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Zdravá svačina</dc:title>
  <dc:creator>horka</dc:creator>
  <cp:lastModifiedBy>horka</cp:lastModifiedBy>
  <cp:revision>21</cp:revision>
  <dcterms:created xsi:type="dcterms:W3CDTF">2012-03-10T07:24:02Z</dcterms:created>
  <dcterms:modified xsi:type="dcterms:W3CDTF">2012-03-12T12:15:02Z</dcterms:modified>
</cp:coreProperties>
</file>