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56" r:id="rId4"/>
    <p:sldId id="260" r:id="rId5"/>
    <p:sldId id="261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C4118"/>
    <a:srgbClr val="FDFD77"/>
    <a:srgbClr val="F0D50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DE24CC-BDD2-499C-8EA2-8479249E51E6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A65E28-4557-4119-B9B1-91ECE1BFB1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4813507"/>
      </p:ext>
    </p:extLst>
  </p:cSld>
  <p:clrMapOvr>
    <a:masterClrMapping/>
  </p:clrMapOvr>
  <p:transition spd="slow">
    <p:cover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DE24CC-BDD2-499C-8EA2-8479249E51E6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A65E28-4557-4119-B9B1-91ECE1BFB1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6991203"/>
      </p:ext>
    </p:extLst>
  </p:cSld>
  <p:clrMapOvr>
    <a:masterClrMapping/>
  </p:clrMapOvr>
  <p:transition spd="slow">
    <p:cover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DE24CC-BDD2-499C-8EA2-8479249E51E6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A65E28-4557-4119-B9B1-91ECE1BFB1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8312367"/>
      </p:ext>
    </p:extLst>
  </p:cSld>
  <p:clrMapOvr>
    <a:masterClrMapping/>
  </p:clrMapOvr>
  <p:transition spd="slow">
    <p:cover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DE24CC-BDD2-499C-8EA2-8479249E51E6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A65E28-4557-4119-B9B1-91ECE1BFB1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472588"/>
      </p:ext>
    </p:extLst>
  </p:cSld>
  <p:clrMapOvr>
    <a:masterClrMapping/>
  </p:clrMapOvr>
  <p:transition spd="slow">
    <p:cover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DE24CC-BDD2-499C-8EA2-8479249E51E6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A65E28-4557-4119-B9B1-91ECE1BFB1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907688"/>
      </p:ext>
    </p:extLst>
  </p:cSld>
  <p:clrMapOvr>
    <a:masterClrMapping/>
  </p:clrMapOvr>
  <p:transition spd="slow">
    <p:cover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DE24CC-BDD2-499C-8EA2-8479249E51E6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A65E28-4557-4119-B9B1-91ECE1BFB1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9405562"/>
      </p:ext>
    </p:extLst>
  </p:cSld>
  <p:clrMapOvr>
    <a:masterClrMapping/>
  </p:clrMapOvr>
  <p:transition spd="slow">
    <p:cover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DE24CC-BDD2-499C-8EA2-8479249E51E6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A65E28-4557-4119-B9B1-91ECE1BFB1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9849893"/>
      </p:ext>
    </p:extLst>
  </p:cSld>
  <p:clrMapOvr>
    <a:masterClrMapping/>
  </p:clrMapOvr>
  <p:transition spd="slow">
    <p:cover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DE24CC-BDD2-499C-8EA2-8479249E51E6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A65E28-4557-4119-B9B1-91ECE1BFB1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4723633"/>
      </p:ext>
    </p:extLst>
  </p:cSld>
  <p:clrMapOvr>
    <a:masterClrMapping/>
  </p:clrMapOvr>
  <p:transition spd="slow">
    <p:cover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DE24CC-BDD2-499C-8EA2-8479249E51E6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A65E28-4557-4119-B9B1-91ECE1BFB1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7001624"/>
      </p:ext>
    </p:extLst>
  </p:cSld>
  <p:clrMapOvr>
    <a:masterClrMapping/>
  </p:clrMapOvr>
  <p:transition spd="slow">
    <p:cover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DE24CC-BDD2-499C-8EA2-8479249E51E6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A65E28-4557-4119-B9B1-91ECE1BFB1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3040845"/>
      </p:ext>
    </p:extLst>
  </p:cSld>
  <p:clrMapOvr>
    <a:masterClrMapping/>
  </p:clrMapOvr>
  <p:transition spd="slow">
    <p:cover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DE24CC-BDD2-499C-8EA2-8479249E51E6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A65E28-4557-4119-B9B1-91ECE1BFB1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7268451"/>
      </p:ext>
    </p:extLst>
  </p:cSld>
  <p:clrMapOvr>
    <a:masterClrMapping/>
  </p:clrMapOvr>
  <p:transition spd="slow">
    <p:cover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DE24CC-BDD2-499C-8EA2-8479249E51E6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A65E28-4557-4119-B9B1-91ECE1BFB1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372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cover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e/e2/1000oz.silver.bullion.bar.underneath.jpg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5" Type="http://schemas.microsoft.com/office/2007/relationships/hdphoto" Target="../media/hdphoto1.wdp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5" Type="http://schemas.microsoft.com/office/2007/relationships/hdphoto" Target="../media/hdphoto2.wdp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M%C4%9B%C4%8F" TargetMode="External"/><Relationship Id="rId2" Type="http://schemas.openxmlformats.org/officeDocument/2006/relationships/hyperlink" Target="http://cs.wikipedia.org/wiki/St%C5%99%C3%ADbro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s.wikipedia.org/wiki/Zlato" TargetMode="External"/><Relationship Id="rId4" Type="http://schemas.openxmlformats.org/officeDocument/2006/relationships/hyperlink" Target="http://cs.wikipedia.org/wiki/Rtu%C5%A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 fontScale="850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Prvky a směsi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M. Vejražková</a:t>
            </a:r>
          </a:p>
          <a:p>
            <a:endParaRPr lang="cs-CZ" dirty="0" smtClean="0"/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VY_32_INOVACE_15_Ušlechtilé kovy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5045464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268760"/>
            <a:ext cx="7632848" cy="52322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  <a:p>
            <a:endParaRPr lang="cs-CZ" dirty="0" smtClean="0"/>
          </a:p>
          <a:p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p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odle hustoty </a:t>
            </a:r>
          </a:p>
          <a:p>
            <a:endParaRPr lang="cs-CZ" sz="2000" dirty="0" smtClean="0"/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lehké: Na, Mg,  AL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/>
              <a:t>t</a:t>
            </a:r>
            <a:r>
              <a:rPr lang="cs-CZ" dirty="0" smtClean="0"/>
              <a:t>ěžké : </a:t>
            </a:r>
            <a:r>
              <a:rPr lang="cs-CZ" dirty="0" err="1" smtClean="0"/>
              <a:t>Fe</a:t>
            </a:r>
            <a:r>
              <a:rPr lang="cs-CZ" dirty="0" smtClean="0"/>
              <a:t>, </a:t>
            </a:r>
            <a:r>
              <a:rPr lang="cs-CZ" dirty="0" err="1" smtClean="0"/>
              <a:t>Pb</a:t>
            </a:r>
            <a:r>
              <a:rPr lang="cs-CZ" dirty="0" smtClean="0"/>
              <a:t>, </a:t>
            </a:r>
            <a:r>
              <a:rPr lang="cs-CZ" dirty="0" err="1" smtClean="0"/>
              <a:t>Cu</a:t>
            </a:r>
            <a:endParaRPr lang="cs-CZ" dirty="0"/>
          </a:p>
          <a:p>
            <a:endParaRPr lang="cs-CZ" sz="2000" dirty="0"/>
          </a:p>
          <a:p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p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odle stálosti na vzduchu</a:t>
            </a:r>
          </a:p>
          <a:p>
            <a:pPr marL="285750" indent="-285750">
              <a:buFont typeface="Wingdings" pitchFamily="2" charset="2"/>
              <a:buChar char="§"/>
            </a:pPr>
            <a:endParaRPr lang="cs-CZ" dirty="0" smtClean="0"/>
          </a:p>
          <a:p>
            <a:pPr marL="285750" indent="-285750">
              <a:buFont typeface="Wingdings" pitchFamily="2" charset="2"/>
              <a:buChar char="§"/>
            </a:pPr>
            <a:r>
              <a:rPr lang="cs-CZ" dirty="0"/>
              <a:t>u</a:t>
            </a:r>
            <a:r>
              <a:rPr lang="cs-CZ" dirty="0" smtClean="0"/>
              <a:t>šlechtilé : </a:t>
            </a:r>
            <a:r>
              <a:rPr lang="cs-CZ" dirty="0" err="1" smtClean="0"/>
              <a:t>Cu</a:t>
            </a:r>
            <a:r>
              <a:rPr lang="cs-CZ" dirty="0" smtClean="0"/>
              <a:t>, </a:t>
            </a:r>
            <a:r>
              <a:rPr lang="cs-CZ" dirty="0" err="1" smtClean="0"/>
              <a:t>Ag</a:t>
            </a:r>
            <a:r>
              <a:rPr lang="cs-CZ" dirty="0" smtClean="0"/>
              <a:t>, Au, 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/>
              <a:t>n</a:t>
            </a:r>
            <a:r>
              <a:rPr lang="cs-CZ" dirty="0" smtClean="0"/>
              <a:t>eušlechtilé: </a:t>
            </a:r>
            <a:r>
              <a:rPr lang="cs-CZ" dirty="0" err="1" smtClean="0"/>
              <a:t>Fe</a:t>
            </a:r>
            <a:r>
              <a:rPr lang="cs-CZ" dirty="0" smtClean="0"/>
              <a:t>, </a:t>
            </a:r>
            <a:r>
              <a:rPr lang="cs-CZ" dirty="0" err="1" smtClean="0"/>
              <a:t>Zn</a:t>
            </a:r>
            <a:r>
              <a:rPr lang="cs-CZ" dirty="0" smtClean="0"/>
              <a:t>, K, </a:t>
            </a:r>
            <a:r>
              <a:rPr lang="cs-CZ" dirty="0" err="1" smtClean="0"/>
              <a:t>Sn</a:t>
            </a:r>
            <a:endParaRPr lang="cs-CZ" dirty="0" smtClean="0"/>
          </a:p>
          <a:p>
            <a:pPr marL="285750" indent="-285750">
              <a:buFont typeface="Wingdings" pitchFamily="2" charset="2"/>
              <a:buChar char="§"/>
            </a:pPr>
            <a:endParaRPr lang="cs-CZ" sz="2400" dirty="0"/>
          </a:p>
          <a:p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p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odle dostupnosti a ceny</a:t>
            </a:r>
          </a:p>
          <a:p>
            <a:endParaRPr lang="cs-CZ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/>
              <a:t>d</a:t>
            </a:r>
            <a:r>
              <a:rPr lang="cs-CZ" dirty="0" smtClean="0"/>
              <a:t>rahé: Au, </a:t>
            </a:r>
            <a:r>
              <a:rPr lang="cs-CZ" dirty="0" err="1" smtClean="0"/>
              <a:t>Pt</a:t>
            </a:r>
            <a:r>
              <a:rPr lang="cs-CZ" dirty="0" smtClean="0"/>
              <a:t>, </a:t>
            </a:r>
            <a:r>
              <a:rPr lang="cs-CZ" dirty="0" err="1" smtClean="0"/>
              <a:t>Ag</a:t>
            </a:r>
            <a:endParaRPr lang="cs-CZ" dirty="0" smtClean="0"/>
          </a:p>
          <a:p>
            <a:pPr marL="285750" indent="-285750">
              <a:buFont typeface="Wingdings" pitchFamily="2" charset="2"/>
              <a:buChar char="§"/>
            </a:pPr>
            <a:r>
              <a:rPr lang="cs-CZ" dirty="0"/>
              <a:t>o</a:t>
            </a:r>
            <a:r>
              <a:rPr lang="cs-CZ" dirty="0" smtClean="0"/>
              <a:t>statní: </a:t>
            </a:r>
            <a:r>
              <a:rPr lang="cs-CZ" dirty="0" err="1" smtClean="0"/>
              <a:t>Fe</a:t>
            </a:r>
            <a:r>
              <a:rPr lang="cs-CZ" dirty="0" smtClean="0"/>
              <a:t>, </a:t>
            </a:r>
            <a:r>
              <a:rPr lang="cs-CZ" dirty="0" err="1" smtClean="0"/>
              <a:t>Zn</a:t>
            </a:r>
            <a:r>
              <a:rPr lang="cs-CZ" dirty="0" smtClean="0"/>
              <a:t>, </a:t>
            </a:r>
            <a:r>
              <a:rPr lang="cs-CZ" dirty="0" err="1" smtClean="0"/>
              <a:t>Pb</a:t>
            </a:r>
            <a:endParaRPr lang="cs-CZ" dirty="0" smtClean="0"/>
          </a:p>
          <a:p>
            <a:pPr marL="285750" indent="-285750">
              <a:buFont typeface="Wingdings" pitchFamily="2" charset="2"/>
              <a:buChar char="§"/>
            </a:pP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59632" y="404664"/>
            <a:ext cx="67687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Rozdělení kovů</a:t>
            </a:r>
          </a:p>
          <a:p>
            <a:pPr algn="ctr"/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55367629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6B19C">
                <a:lumMod val="87000"/>
                <a:alpha val="69000"/>
              </a:srgbClr>
            </a:gs>
            <a:gs pos="30000">
              <a:srgbClr val="D49E6C"/>
            </a:gs>
            <a:gs pos="70000">
              <a:srgbClr val="A65528"/>
            </a:gs>
            <a:gs pos="100000">
              <a:srgbClr val="8C4118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3509" y="370898"/>
            <a:ext cx="7772400" cy="1470025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Měď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2204864"/>
            <a:ext cx="7160840" cy="3960440"/>
          </a:xfrm>
        </p:spPr>
        <p:txBody>
          <a:bodyPr>
            <a:noAutofit/>
          </a:bodyPr>
          <a:lstStyle/>
          <a:p>
            <a:pPr marL="342900" indent="-342900" algn="l">
              <a:buClr>
                <a:srgbClr val="800000"/>
              </a:buClr>
              <a:buFont typeface="Wingdings" pitchFamily="2" charset="2"/>
              <a:buChar char="§"/>
            </a:pPr>
            <a:r>
              <a:rPr lang="cs-CZ" sz="2000" dirty="0" smtClean="0">
                <a:solidFill>
                  <a:schemeClr val="tx1"/>
                </a:solidFill>
              </a:rPr>
              <a:t>latinsky </a:t>
            </a:r>
            <a:r>
              <a:rPr lang="la-Latn" sz="2000" i="1" dirty="0" smtClean="0">
                <a:solidFill>
                  <a:schemeClr val="tx1"/>
                </a:solidFill>
              </a:rPr>
              <a:t>Cuprum</a:t>
            </a:r>
            <a:r>
              <a:rPr lang="cs-CZ" sz="2000" dirty="0">
                <a:solidFill>
                  <a:schemeClr val="tx1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chemická značka </a:t>
            </a:r>
            <a:r>
              <a:rPr lang="cs-CZ" sz="2800" b="1" i="1" dirty="0" err="1" smtClean="0">
                <a:solidFill>
                  <a:srgbClr val="C00000"/>
                </a:solidFill>
              </a:rPr>
              <a:t>Cu</a:t>
            </a:r>
            <a:endParaRPr lang="cs-CZ" sz="2000" dirty="0" smtClean="0">
              <a:solidFill>
                <a:schemeClr val="tx1"/>
              </a:solidFill>
            </a:endParaRPr>
          </a:p>
          <a:p>
            <a:pPr marL="342900" indent="-342900" algn="l">
              <a:buClr>
                <a:srgbClr val="800000"/>
              </a:buClr>
              <a:buFont typeface="Wingdings" pitchFamily="2" charset="2"/>
              <a:buChar char="§"/>
            </a:pPr>
            <a:r>
              <a:rPr lang="cs-CZ" sz="2000" dirty="0" smtClean="0">
                <a:solidFill>
                  <a:schemeClr val="tx1"/>
                </a:solidFill>
              </a:rPr>
              <a:t> ušlechtilý kovový prvek načervenalé barvy</a:t>
            </a:r>
          </a:p>
          <a:p>
            <a:pPr marL="342900" indent="-342900" algn="l">
              <a:buClr>
                <a:srgbClr val="800000"/>
              </a:buClr>
              <a:buFont typeface="Wingdings" pitchFamily="2" charset="2"/>
              <a:buChar char="§"/>
            </a:pPr>
            <a:r>
              <a:rPr lang="cs-CZ" sz="2000" dirty="0" smtClean="0">
                <a:solidFill>
                  <a:schemeClr val="tx1"/>
                </a:solidFill>
              </a:rPr>
              <a:t> používaný člověkem již od starověku</a:t>
            </a:r>
          </a:p>
          <a:p>
            <a:pPr marL="342900" indent="-342900" algn="l">
              <a:buClr>
                <a:srgbClr val="800000"/>
              </a:buClr>
              <a:buFont typeface="Wingdings" pitchFamily="2" charset="2"/>
              <a:buChar char="§"/>
            </a:pPr>
            <a:r>
              <a:rPr lang="cs-CZ" sz="2000" dirty="0" smtClean="0">
                <a:solidFill>
                  <a:schemeClr val="tx1"/>
                </a:solidFill>
              </a:rPr>
              <a:t>vyznačuje se velmi dobrou tepelnou a elektrickou vodivostí</a:t>
            </a:r>
          </a:p>
          <a:p>
            <a:pPr marL="342900" indent="-342900" algn="l">
              <a:buClr>
                <a:srgbClr val="800000"/>
              </a:buClr>
              <a:buFont typeface="Wingdings" pitchFamily="2" charset="2"/>
              <a:buChar char="§"/>
            </a:pPr>
            <a:r>
              <a:rPr lang="cs-CZ" sz="2000" dirty="0" smtClean="0">
                <a:solidFill>
                  <a:schemeClr val="tx1"/>
                </a:solidFill>
              </a:rPr>
              <a:t> dobře se mechanicky zpracovává a velkou hustotu</a:t>
            </a:r>
          </a:p>
          <a:p>
            <a:pPr marL="342900" indent="-342900" algn="l">
              <a:buClr>
                <a:srgbClr val="800000"/>
              </a:buClr>
              <a:buFont typeface="Wingdings" pitchFamily="2" charset="2"/>
              <a:buChar char="§"/>
            </a:pPr>
            <a:r>
              <a:rPr lang="cs-CZ" sz="2000" dirty="0" smtClean="0">
                <a:solidFill>
                  <a:schemeClr val="tx1"/>
                </a:solidFill>
              </a:rPr>
              <a:t> je odolný proti  korozi. </a:t>
            </a:r>
          </a:p>
          <a:p>
            <a:pPr marL="342900" indent="-342900" algn="l">
              <a:buClr>
                <a:srgbClr val="800000"/>
              </a:buClr>
              <a:buFont typeface="Wingdings" pitchFamily="2" charset="2"/>
              <a:buChar char="§"/>
            </a:pPr>
            <a:r>
              <a:rPr lang="cs-CZ" sz="2000" dirty="0" smtClean="0">
                <a:solidFill>
                  <a:schemeClr val="tx1"/>
                </a:solidFill>
              </a:rPr>
              <a:t>je základní součástí řady velmi důležitých slitin</a:t>
            </a:r>
          </a:p>
          <a:p>
            <a:pPr algn="l">
              <a:buClr>
                <a:srgbClr val="800000"/>
              </a:buClr>
            </a:pPr>
            <a:r>
              <a:rPr lang="cs-CZ" sz="2000" dirty="0">
                <a:solidFill>
                  <a:schemeClr val="tx1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      </a:t>
            </a:r>
            <a:r>
              <a:rPr lang="cs-CZ" sz="2000" dirty="0" err="1" smtClean="0">
                <a:solidFill>
                  <a:schemeClr val="tx1"/>
                </a:solidFill>
              </a:rPr>
              <a:t>Cu</a:t>
            </a:r>
            <a:r>
              <a:rPr lang="cs-CZ" sz="2000" dirty="0" smtClean="0">
                <a:solidFill>
                  <a:schemeClr val="tx1"/>
                </a:solidFill>
              </a:rPr>
              <a:t> + </a:t>
            </a:r>
            <a:r>
              <a:rPr lang="cs-CZ" sz="2000" dirty="0" err="1" smtClean="0">
                <a:solidFill>
                  <a:schemeClr val="tx1"/>
                </a:solidFill>
              </a:rPr>
              <a:t>Zn</a:t>
            </a:r>
            <a:r>
              <a:rPr lang="cs-CZ" sz="2000" dirty="0" smtClean="0">
                <a:solidFill>
                  <a:schemeClr val="tx1"/>
                </a:solidFill>
              </a:rPr>
              <a:t> = </a:t>
            </a:r>
            <a:r>
              <a:rPr lang="cs-CZ" sz="20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mosaz</a:t>
            </a:r>
            <a:r>
              <a:rPr lang="cs-CZ" sz="2000" dirty="0" smtClean="0">
                <a:solidFill>
                  <a:schemeClr val="tx1"/>
                </a:solidFill>
              </a:rPr>
              <a:t>     </a:t>
            </a:r>
            <a:r>
              <a:rPr lang="cs-CZ" sz="2000" dirty="0" err="1" smtClean="0">
                <a:solidFill>
                  <a:schemeClr val="tx1"/>
                </a:solidFill>
              </a:rPr>
              <a:t>Cu</a:t>
            </a:r>
            <a:r>
              <a:rPr lang="cs-CZ" sz="2000" dirty="0" smtClean="0">
                <a:solidFill>
                  <a:schemeClr val="tx1"/>
                </a:solidFill>
              </a:rPr>
              <a:t> + </a:t>
            </a:r>
            <a:r>
              <a:rPr lang="cs-CZ" sz="2000" dirty="0" err="1" smtClean="0">
                <a:solidFill>
                  <a:schemeClr val="tx1"/>
                </a:solidFill>
              </a:rPr>
              <a:t>Sn</a:t>
            </a:r>
            <a:r>
              <a:rPr lang="cs-CZ" sz="2000" dirty="0" smtClean="0">
                <a:solidFill>
                  <a:schemeClr val="tx1"/>
                </a:solidFill>
              </a:rPr>
              <a:t> = </a:t>
            </a:r>
            <a:r>
              <a:rPr lang="cs-CZ" sz="20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bronz</a:t>
            </a:r>
          </a:p>
          <a:p>
            <a:pPr marL="342900" indent="-342900" algn="l">
              <a:buClr>
                <a:srgbClr val="800000"/>
              </a:buClr>
              <a:buFont typeface="Wingdings" pitchFamily="2" charset="2"/>
              <a:buChar char="§"/>
            </a:pPr>
            <a:r>
              <a:rPr lang="cs-CZ" sz="2000" dirty="0" smtClean="0">
                <a:solidFill>
                  <a:schemeClr val="tx1"/>
                </a:solidFill>
              </a:rPr>
              <a:t>mimořádně důležitý pro elektrotechniku</a:t>
            </a:r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Monika\AppData\Local\Microsoft\Windows\Temporary Internet Files\Content.IE5\CJ3AK4W8\MP90028990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0080" y="116632"/>
            <a:ext cx="243205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309791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Stříbro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043608" y="1988840"/>
            <a:ext cx="6811188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latinsky 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Argentum</a:t>
            </a:r>
            <a:r>
              <a:rPr lang="cs-CZ" sz="2000" dirty="0" smtClean="0"/>
              <a:t>, chemická značka </a:t>
            </a:r>
            <a:r>
              <a:rPr lang="cs-CZ" sz="2800" i="1" dirty="0" err="1" smtClean="0"/>
              <a:t>Ag</a:t>
            </a:r>
            <a:endParaRPr lang="cs-CZ" sz="2000" dirty="0" smtClean="0"/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je ušlechtilý kov bílé barvy, používaný člověkem již od starověku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vyznačuje se nejlepší elektrickou a tepelnou vodivostí ze všech známých kovů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slouží jako součást různých slitin pro použití v elektronickém průmyslu, výrobě CD i DVD nosičů a šperkařství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jeho sloučeniny jsou nezbytné pro fotografický průmysl.</a:t>
            </a:r>
            <a:endParaRPr lang="cs-CZ" sz="2000" dirty="0"/>
          </a:p>
        </p:txBody>
      </p:sp>
      <p:pic>
        <p:nvPicPr>
          <p:cNvPr id="2050" name="Picture 2" descr="C:\Users\Monika\AppData\Local\Microsoft\Windows\Temporary Internet Files\Content.IE5\K3M70BP3\MP900434078[1].jp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000300"/>
              </a:clrFrom>
              <a:clrTo>
                <a:srgbClr val="0003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2140" y="692696"/>
            <a:ext cx="2881860" cy="1916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Soubor:1000oz.silver.bullion.bar.underneath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789" b="100000" l="0" r="99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6548" y="4941167"/>
            <a:ext cx="2975092" cy="1885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349728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Rtuť</a:t>
            </a:r>
            <a:endParaRPr lang="cs-CZ" b="1" dirty="0"/>
          </a:p>
        </p:txBody>
      </p:sp>
      <p:pic>
        <p:nvPicPr>
          <p:cNvPr id="3074" name="Picture 2" descr="http://upload.wikimedia.org/wikipedia/commons/9/99/Pouring_liquid_mercury_bionerd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77" t="8498" r="15657" b="6357"/>
          <a:stretch/>
        </p:blipFill>
        <p:spPr bwMode="auto">
          <a:xfrm>
            <a:off x="6804248" y="3501008"/>
            <a:ext cx="1898074" cy="2729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259632" y="1700808"/>
            <a:ext cx="5382344" cy="261610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latinsky </a:t>
            </a:r>
            <a:r>
              <a:rPr lang="cs-CZ" sz="2000" i="1" dirty="0" err="1" smtClean="0"/>
              <a:t>Hydrargyrum</a:t>
            </a:r>
            <a:r>
              <a:rPr lang="cs-CZ" sz="2000" i="1" dirty="0"/>
              <a:t> </a:t>
            </a:r>
            <a:r>
              <a:rPr lang="cs-CZ" sz="2000" dirty="0" smtClean="0"/>
              <a:t>chemická značka </a:t>
            </a:r>
            <a:r>
              <a:rPr lang="cs-CZ" sz="2400" b="1" i="1" dirty="0" err="1" smtClean="0"/>
              <a:t>Hg</a:t>
            </a:r>
            <a:r>
              <a:rPr lang="cs-CZ" sz="2000" b="1" i="1" dirty="0" smtClean="0"/>
              <a:t>, </a:t>
            </a:r>
            <a:endParaRPr lang="cs-CZ" sz="2000" dirty="0" smtClean="0"/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kapalný kovový prvek stříbřitě bílé barvy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těžký, toxický kovový prvek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nápadně těžká a dobře vede elektrický proud 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slouží jako součást slitin (amalgámů) 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 jako náplň různých přístrojů (teploměry, barometry) 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92975750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4AE"/>
            </a:gs>
            <a:gs pos="0">
              <a:srgbClr val="BD922A"/>
            </a:gs>
            <a:gs pos="98000">
              <a:srgbClr val="BD922A"/>
            </a:gs>
            <a:gs pos="63000">
              <a:srgbClr val="FBE4AE"/>
            </a:gs>
            <a:gs pos="100000">
              <a:srgbClr val="FAE3B7"/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471143"/>
            <a:ext cx="7795034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latinsky </a:t>
            </a:r>
            <a:r>
              <a:rPr lang="cs-CZ" sz="2000" i="1" dirty="0" err="1" smtClean="0"/>
              <a:t>Aurum</a:t>
            </a:r>
            <a:r>
              <a:rPr lang="cs-CZ" sz="2000" dirty="0" smtClean="0"/>
              <a:t>, chemická značka prvku </a:t>
            </a:r>
            <a:r>
              <a:rPr lang="cs-CZ" sz="2400" b="1" i="1" dirty="0" smtClean="0">
                <a:solidFill>
                  <a:srgbClr val="8C4118"/>
                </a:solidFill>
              </a:rPr>
              <a:t>Au</a:t>
            </a:r>
          </a:p>
          <a:p>
            <a:endParaRPr lang="cs-CZ" sz="2000" dirty="0" smtClean="0"/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 je chemicky odolný, velmi dobře tepelně i elektricky vodivý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poměrně měkký drahý kov žluté barvy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již od dávnověku byl používán pro výrobu dekorativních předmětů a šperků a jako měnová záruka při emisích bankovek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V současné době je navíc důležitým materiálem v elektronice </a:t>
            </a:r>
          </a:p>
          <a:p>
            <a:r>
              <a:rPr lang="cs-CZ" sz="2000" dirty="0" smtClean="0"/>
              <a:t>     kde je ceněna jeho vynikající elektrická vodivost a odolnost proti korozi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 v přírodě se vyskytuje zejména ryzí.</a:t>
            </a:r>
            <a:endParaRPr lang="cs-CZ" sz="2000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rgbClr val="8C4118"/>
                </a:solidFill>
              </a:rPr>
              <a:t> Zlato</a:t>
            </a:r>
            <a:endParaRPr lang="cs-CZ" b="1" dirty="0">
              <a:solidFill>
                <a:srgbClr val="8C4118"/>
              </a:solidFill>
            </a:endParaRPr>
          </a:p>
        </p:txBody>
      </p:sp>
      <p:pic>
        <p:nvPicPr>
          <p:cNvPr id="4099" name="Picture 3" descr="C:\Users\Monika\AppData\Local\Microsoft\Windows\Temporary Internet Files\Content.IE5\UXKAHQD9\MP90043925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97152"/>
            <a:ext cx="165618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Monika\AppData\Local\Microsoft\Windows\Temporary Internet Files\Content.IE5\PM7VMPJS\MP90040117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293096"/>
            <a:ext cx="1296144" cy="1621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Monika\AppData\Local\Microsoft\Windows\Temporary Internet Files\Content.IE5\4QWHL7KA\MP900398811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867" b="69600" l="34476" r="8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3586" t="9423" r="16276" b="29819"/>
          <a:stretch/>
        </p:blipFill>
        <p:spPr bwMode="auto">
          <a:xfrm>
            <a:off x="4560919" y="5436791"/>
            <a:ext cx="1559460" cy="1349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507229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6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2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1700808"/>
            <a:ext cx="7560840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Zdroj </a:t>
            </a:r>
            <a:r>
              <a:rPr lang="cs-CZ" dirty="0" smtClean="0"/>
              <a:t> textů a obrázků :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dirty="0" smtClean="0"/>
              <a:t> galerie </a:t>
            </a:r>
            <a:r>
              <a:rPr lang="cs-CZ" smtClean="0"/>
              <a:t>Microsoft Office</a:t>
            </a:r>
            <a:endParaRPr lang="cs-CZ" dirty="0" smtClean="0"/>
          </a:p>
          <a:p>
            <a:r>
              <a:rPr lang="cs-CZ" dirty="0" smtClean="0">
                <a:hlinkClick r:id="rId2"/>
              </a:rPr>
              <a:t>http://cs.wikipedia.org/wiki/St%C5%99%C3%ADbro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http://cs.wikipedia.org/wiki/M%C4%9B%C4%8F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http://cs.wikipedia.org/wiki/Rtu%C5%A5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http://cs.wikipedia.org/wiki/Zlato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Vytvořeno jako DUM do předmětu </a:t>
            </a:r>
            <a:r>
              <a:rPr lang="cs-CZ" dirty="0" smtClean="0"/>
              <a:t>chemie </a:t>
            </a:r>
            <a:r>
              <a:rPr lang="cs-CZ" dirty="0"/>
              <a:t>na ZŠ  </a:t>
            </a:r>
            <a:r>
              <a:rPr lang="en-GB" dirty="0"/>
              <a:t>17.listopadu 1325, </a:t>
            </a:r>
            <a:r>
              <a:rPr lang="en-GB" dirty="0" err="1"/>
              <a:t>příspěvková</a:t>
            </a:r>
            <a:r>
              <a:rPr lang="en-GB" dirty="0"/>
              <a:t> </a:t>
            </a:r>
            <a:r>
              <a:rPr lang="en-GB" dirty="0" err="1" smtClean="0"/>
              <a:t>organizace</a:t>
            </a:r>
            <a:r>
              <a:rPr lang="cs-CZ" dirty="0" smtClean="0"/>
              <a:t> </a:t>
            </a:r>
            <a:r>
              <a:rPr lang="cs-CZ" dirty="0"/>
              <a:t>, Mladá Boleslav pro </a:t>
            </a:r>
            <a:r>
              <a:rPr lang="cs-CZ" dirty="0" smtClean="0"/>
              <a:t>osmý ročník </a:t>
            </a:r>
            <a:r>
              <a:rPr lang="cs-CZ" dirty="0"/>
              <a:t>základní školy.</a:t>
            </a:r>
          </a:p>
          <a:p>
            <a:endParaRPr lang="cs-CZ" dirty="0"/>
          </a:p>
          <a:p>
            <a:r>
              <a:rPr lang="cs-CZ" dirty="0"/>
              <a:t>Materiál slouží k </a:t>
            </a:r>
            <a:r>
              <a:rPr lang="cs-CZ" dirty="0" smtClean="0"/>
              <a:t>výkladu učiva o kovech.</a:t>
            </a:r>
          </a:p>
          <a:p>
            <a:r>
              <a:rPr lang="cs-CZ" dirty="0" smtClean="0"/>
              <a:t>Materiál </a:t>
            </a:r>
            <a:r>
              <a:rPr lang="cs-CZ" dirty="0"/>
              <a:t>doporučuji prezentovat pomocí dataprojektoru.</a:t>
            </a:r>
          </a:p>
          <a:p>
            <a:r>
              <a:rPr lang="cs-CZ" dirty="0"/>
              <a:t>Materiál byl vytvořen a pilotován ve I. pololetí školního roku </a:t>
            </a:r>
            <a:r>
              <a:rPr lang="cs-CZ" dirty="0" smtClean="0"/>
              <a:t>2012/2013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885778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271</TotalTime>
  <Words>395</Words>
  <Application>Microsoft Office PowerPoint</Application>
  <PresentationFormat>Předvádění na obrazovce (4:3)</PresentationFormat>
  <Paragraphs>74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     </vt:lpstr>
      <vt:lpstr>Prezentace aplikace PowerPoint</vt:lpstr>
      <vt:lpstr>Měď</vt:lpstr>
      <vt:lpstr>Stříbro</vt:lpstr>
      <vt:lpstr>Rtuť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Monika</dc:creator>
  <cp:lastModifiedBy>Monika</cp:lastModifiedBy>
  <cp:revision>14</cp:revision>
  <dcterms:created xsi:type="dcterms:W3CDTF">2012-11-19T17:57:10Z</dcterms:created>
  <dcterms:modified xsi:type="dcterms:W3CDTF">2013-01-17T18:51:09Z</dcterms:modified>
</cp:coreProperties>
</file>