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0" r:id="rId3"/>
    <p:sldId id="261" r:id="rId4"/>
    <p:sldId id="265" r:id="rId5"/>
    <p:sldId id="256" r:id="rId6"/>
    <p:sldId id="257" r:id="rId7"/>
    <p:sldId id="259" r:id="rId8"/>
    <p:sldId id="266" r:id="rId9"/>
    <p:sldId id="267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7777"/>
    <a:srgbClr val="008000"/>
    <a:srgbClr val="F6F23C"/>
    <a:srgbClr val="A0BF61"/>
    <a:srgbClr val="25A757"/>
    <a:srgbClr val="CC82C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100" d="100"/>
          <a:sy n="100" d="100"/>
        </p:scale>
        <p:origin x="222" y="10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10076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722559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57154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24083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455825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559228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954277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180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023019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450917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608613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3">
                <a:lumMod val="60000"/>
                <a:lumOff val="40000"/>
              </a:schemeClr>
            </a:gs>
            <a:gs pos="100000">
              <a:schemeClr val="accent3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BE1C7-053B-4BF8-A779-04653474D18C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3F1A6-0E2B-4E0D-B045-B097A42BCD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898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8/1861._%D0%9F%D0%BE%D1%80%D1%82%D1%80%D0%B5%D1%82_%D0%94.%D0%98._%D0%9C%D0%B5%D0%BD%D0%B4%D0%B5%D0%BB%D0%B5%D0%B5%D0%B2%D0%B0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oukej.cz/tabulka/" TargetMode="External"/><Relationship Id="rId2" Type="http://schemas.openxmlformats.org/officeDocument/2006/relationships/hyperlink" Target="http://upload.wikimedia.org/wikipedia/commons/9/91/Mendeleev_law.jpg?uselang=ru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Chemické sloučeniny</a:t>
            </a:r>
          </a:p>
          <a:p>
            <a:pPr marL="0" indent="0" algn="ctr">
              <a:buNone/>
            </a:pP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VY_32_INOVACE_20_PSP- </a:t>
            </a:r>
            <a:r>
              <a:rPr lang="cs-CZ" dirty="0"/>
              <a:t>význam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49276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9/91/Mendeleev_law.jpg?uselang=r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45024"/>
            <a:ext cx="2016224" cy="2909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1861. Портрет Д.И. Менделеева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2666813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980728"/>
            <a:ext cx="82089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Objevitelem </a:t>
            </a:r>
            <a:r>
              <a:rPr lang="cs-CZ" dirty="0"/>
              <a:t>periodického zákona prvků </a:t>
            </a:r>
            <a:r>
              <a:rPr lang="cs-CZ" dirty="0" smtClean="0"/>
              <a:t>je ruský chemik </a:t>
            </a:r>
            <a:r>
              <a:rPr lang="cs-CZ" b="1" dirty="0" err="1" smtClean="0"/>
              <a:t>Dmitrij</a:t>
            </a:r>
            <a:r>
              <a:rPr lang="cs-CZ" b="1" dirty="0" smtClean="0"/>
              <a:t> </a:t>
            </a:r>
            <a:r>
              <a:rPr lang="cs-CZ" b="1" dirty="0" err="1"/>
              <a:t>Ivanovič</a:t>
            </a:r>
            <a:r>
              <a:rPr lang="cs-CZ" b="1" dirty="0"/>
              <a:t> Mendělejev</a:t>
            </a:r>
            <a:r>
              <a:rPr lang="cs-CZ" dirty="0" smtClean="0"/>
              <a:t>. </a:t>
            </a:r>
            <a:r>
              <a:rPr lang="cs-CZ" dirty="0"/>
              <a:t>Svou první tabulku prvků publikoval v časopise Ruské chemické společnosti v roce 1869, o rok později pak předložil tabulku přesnější, doplněnou o další prvky. Práce z roku 1870 měla název </a:t>
            </a:r>
            <a:r>
              <a:rPr lang="cs-CZ" i="1" dirty="0"/>
              <a:t>Přirozená soustava prvků a její použití k udání vlastností prvků dosud neobjevených</a:t>
            </a:r>
            <a:r>
              <a:rPr lang="cs-CZ" dirty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476672"/>
            <a:ext cx="2679260" cy="523220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Periodický zákon</a:t>
            </a:r>
            <a:endParaRPr lang="cs-CZ" sz="28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4955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40768"/>
            <a:ext cx="8568952" cy="369332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b="1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Periodický zákon</a:t>
            </a:r>
            <a:r>
              <a:rPr lang="cs-CZ" dirty="0">
                <a:solidFill>
                  <a:srgbClr val="008000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vlastnosti prvků jsou periodicky závislé na protonovém čísle atomů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899592" y="1700808"/>
            <a:ext cx="7200800" cy="1296144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80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Podle  periodického zákona jsou prvky uspořádaný  do periodické tabulky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16 </a:t>
            </a:r>
            <a:r>
              <a:rPr lang="cs-CZ" sz="180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svislých sloupců – </a:t>
            </a:r>
            <a:r>
              <a:rPr lang="cs-CZ" sz="1800" b="1" dirty="0" smtClean="0">
                <a:solidFill>
                  <a:srgbClr val="777777"/>
                </a:solidFill>
                <a:latin typeface="Calibri" pitchFamily="34" charset="0"/>
                <a:cs typeface="Calibri" pitchFamily="34" charset="0"/>
              </a:rPr>
              <a:t>skupiny </a:t>
            </a:r>
            <a:r>
              <a:rPr lang="cs-CZ" sz="180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(I</a:t>
            </a:r>
            <a:r>
              <a:rPr lang="cs-CZ" sz="180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. – VIII.)</a:t>
            </a:r>
          </a:p>
          <a:p>
            <a:pPr marL="0" indent="0">
              <a:buNone/>
            </a:pPr>
            <a:r>
              <a:rPr lang="cs-CZ" sz="180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7 vodorovných řad –</a:t>
            </a:r>
            <a:r>
              <a:rPr lang="cs-CZ" sz="18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b="1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periody</a:t>
            </a:r>
            <a:r>
              <a:rPr lang="cs-CZ" sz="1800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1800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(1. – 7</a:t>
            </a:r>
            <a:r>
              <a:rPr lang="cs-CZ" sz="1800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.)</a:t>
            </a:r>
            <a:endParaRPr lang="cs-CZ" sz="1800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548680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3600" b="1" dirty="0" smtClean="0">
                <a:solidFill>
                  <a:srgbClr val="008000"/>
                </a:solidFill>
              </a:rPr>
              <a:t>Periodická soustava prvků  PSP</a:t>
            </a:r>
            <a:endParaRPr lang="cs-CZ" sz="3600" b="1" dirty="0">
              <a:solidFill>
                <a:srgbClr val="008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4385070"/>
              </p:ext>
            </p:extLst>
          </p:nvPr>
        </p:nvGraphicFramePr>
        <p:xfrm>
          <a:off x="1979712" y="2780928"/>
          <a:ext cx="4536497" cy="3312364"/>
        </p:xfrm>
        <a:graphic>
          <a:graphicData uri="http://schemas.openxmlformats.org/drawingml/2006/table">
            <a:tbl>
              <a:tblPr/>
              <a:tblGrid>
                <a:gridCol w="238763"/>
                <a:gridCol w="238763"/>
                <a:gridCol w="238763"/>
                <a:gridCol w="219815"/>
                <a:gridCol w="257711"/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44818"/>
                <a:gridCol w="232708"/>
                <a:gridCol w="238763"/>
                <a:gridCol w="238763"/>
                <a:gridCol w="238763"/>
                <a:gridCol w="238763"/>
              </a:tblGrid>
              <a:tr h="301124"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IV.B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III.A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IV.A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 smtClean="0">
                          <a:effectLst/>
                          <a:latin typeface="Arial CE"/>
                        </a:rPr>
                        <a:t>1</a:t>
                      </a:r>
                      <a:endParaRPr lang="cs-CZ" sz="500" b="1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2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1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3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4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5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6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 smtClean="0">
                          <a:effectLst/>
                          <a:latin typeface="Arial CE"/>
                        </a:rPr>
                        <a:t> 7</a:t>
                      </a:r>
                      <a:endParaRPr lang="cs-CZ" sz="400" b="1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1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8329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041405"/>
              </p:ext>
            </p:extLst>
          </p:nvPr>
        </p:nvGraphicFramePr>
        <p:xfrm>
          <a:off x="2195736" y="2924944"/>
          <a:ext cx="4536497" cy="3312364"/>
        </p:xfrm>
        <a:graphic>
          <a:graphicData uri="http://schemas.openxmlformats.org/drawingml/2006/table">
            <a:tbl>
              <a:tblPr/>
              <a:tblGrid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38763"/>
                <a:gridCol w="244818"/>
                <a:gridCol w="232708"/>
                <a:gridCol w="238763"/>
                <a:gridCol w="238763"/>
                <a:gridCol w="238763"/>
                <a:gridCol w="238763"/>
              </a:tblGrid>
              <a:tr h="301124"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IV.B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II.B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III.A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IV.A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VIII.A</a:t>
                      </a:r>
                    </a:p>
                  </a:txBody>
                  <a:tcPr marL="3084" marR="3084" marT="308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 smtClean="0">
                          <a:effectLst/>
                          <a:latin typeface="Arial CE"/>
                        </a:rPr>
                        <a:t>1</a:t>
                      </a:r>
                      <a:endParaRPr lang="cs-CZ" sz="500" b="1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2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1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3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4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5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 dirty="0">
                          <a:effectLst/>
                          <a:latin typeface="Arial CE"/>
                        </a:rPr>
                        <a:t>6</a:t>
                      </a: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 dirty="0" smtClean="0">
                          <a:effectLst/>
                          <a:latin typeface="Arial CE"/>
                        </a:rPr>
                        <a:t> 7</a:t>
                      </a:r>
                      <a:endParaRPr lang="cs-CZ" sz="400" b="1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1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 dirty="0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kern="1200" dirty="0">
                        <a:solidFill>
                          <a:schemeClr val="tx1"/>
                        </a:solidFill>
                        <a:effectLst/>
                        <a:latin typeface="Arial CE"/>
                        <a:ea typeface="+mn-ea"/>
                        <a:cs typeface="+mn-cs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124"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kern="1200" dirty="0">
                        <a:solidFill>
                          <a:schemeClr val="tx1"/>
                        </a:solidFill>
                        <a:effectLst/>
                        <a:latin typeface="Arial CE"/>
                        <a:ea typeface="+mn-ea"/>
                        <a:cs typeface="+mn-cs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300" b="0" i="0" u="none" strike="noStrike" dirty="0">
                        <a:effectLst/>
                        <a:latin typeface="Arial CE"/>
                      </a:endParaRPr>
                    </a:p>
                  </a:txBody>
                  <a:tcPr marL="3084" marR="3084" marT="3084" marB="0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115616" y="1556792"/>
            <a:ext cx="7812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skupiny </a:t>
            </a:r>
            <a:r>
              <a:rPr lang="cs-CZ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  <a:cs typeface="Calibri" pitchFamily="34" charset="0"/>
              </a:rPr>
              <a:t>A</a:t>
            </a:r>
            <a:r>
              <a:rPr lang="cs-CZ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 – hlavní skupiny</a:t>
            </a:r>
          </a:p>
          <a:p>
            <a:r>
              <a:rPr lang="cs-CZ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skupiny –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B</a:t>
            </a:r>
            <a:r>
              <a:rPr lang="cs-CZ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 – vedlejší skupiny</a:t>
            </a:r>
          </a:p>
          <a:p>
            <a:r>
              <a:rPr lang="cs-CZ" dirty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do skupin – prvky podobných </a:t>
            </a:r>
            <a:r>
              <a:rPr lang="cs-CZ" dirty="0" smtClean="0">
                <a:solidFill>
                  <a:srgbClr val="000000"/>
                </a:solidFill>
                <a:latin typeface="Calibri" pitchFamily="34" charset="0"/>
                <a:cs typeface="Calibri" pitchFamily="34" charset="0"/>
              </a:rPr>
              <a:t>vlastností</a:t>
            </a:r>
            <a:endParaRPr lang="cs-CZ" dirty="0">
              <a:solidFill>
                <a:srgbClr val="0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3717032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4221088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548680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3600" b="1" dirty="0" smtClean="0">
                <a:solidFill>
                  <a:srgbClr val="008000"/>
                </a:solidFill>
              </a:rPr>
              <a:t>Periodická soustava prvků  PSP</a:t>
            </a:r>
            <a:endParaRPr lang="cs-CZ" sz="36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9237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4172951"/>
              </p:ext>
            </p:extLst>
          </p:nvPr>
        </p:nvGraphicFramePr>
        <p:xfrm>
          <a:off x="251520" y="332656"/>
          <a:ext cx="8712969" cy="4590778"/>
        </p:xfrm>
        <a:graphic>
          <a:graphicData uri="http://schemas.openxmlformats.org/drawingml/2006/table">
            <a:tbl>
              <a:tblPr/>
              <a:tblGrid>
                <a:gridCol w="72005"/>
                <a:gridCol w="477972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  <a:gridCol w="480176"/>
              </a:tblGrid>
              <a:tr h="169168">
                <a:tc>
                  <a:txBody>
                    <a:bodyPr/>
                    <a:lstStyle/>
                    <a:p>
                      <a:pPr algn="ctr" fontAlgn="ctr"/>
                      <a:endParaRPr lang="cs-CZ" sz="6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I.A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II.A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III.B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IV.B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VI.B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VII.B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I.B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II.B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III.A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IV.A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V.A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VI.A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VII.A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VIII.A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04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 </a:t>
                      </a:r>
                    </a:p>
                    <a:p>
                      <a:pPr algn="ctr" fontAlgn="t"/>
                      <a:r>
                        <a:rPr lang="cs-CZ" sz="10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Arial CE"/>
                        </a:rPr>
                        <a:t> H</a:t>
                      </a:r>
                      <a:endParaRPr lang="cs-CZ" sz="1000" b="1" i="0" u="none" strike="noStrike" baseline="0" dirty="0">
                        <a:solidFill>
                          <a:schemeClr val="tx1"/>
                        </a:solidFill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 2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He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3217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 dirty="0">
                          <a:effectLst/>
                          <a:latin typeface="Arial Narrow"/>
                        </a:rPr>
                        <a:t> </a:t>
                      </a:r>
                      <a:r>
                        <a:rPr lang="cs-CZ" sz="500" b="0" i="0" u="none" strike="noStrike" dirty="0" smtClean="0">
                          <a:effectLst/>
                          <a:latin typeface="Arial Narrow"/>
                        </a:rPr>
                        <a:t>K</a:t>
                      </a:r>
                      <a:endParaRPr lang="cs-CZ" sz="5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Vodík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8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800" b="1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800" b="1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8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t"/>
                      <a:endParaRPr lang="cs-CZ" sz="8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Helium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6030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000" b="1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000" b="1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000" b="1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304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3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Li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Be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000" b="0" i="0" u="none" strike="noStrike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5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B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6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C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7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N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8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O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9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F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10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Ne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6268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 dirty="0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Lithium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Beryllium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8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8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8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Bor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Uhlík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Dusík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Kyslík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Fluor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Neon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6916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304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3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11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Na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12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Mg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13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Al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14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Si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15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P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16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S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17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Cl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18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Ar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304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 dirty="0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Sodík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Hořčík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Hliník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Křemík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Fosfor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Síra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Chlor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Argon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6522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304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4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19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K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20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Ca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21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Sc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22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Ti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23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V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24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Cr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25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Mn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26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Fe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27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Co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28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Ni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29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Cu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30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Zn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31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Ga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32  </a:t>
                      </a: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Ge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33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As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34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Se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35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solidFill>
                            <a:srgbClr val="FF0000"/>
                          </a:solidFill>
                          <a:effectLst/>
                          <a:latin typeface="Arial CE"/>
                        </a:rPr>
                        <a:t>Br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36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Kr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304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 dirty="0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Draslík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Vápník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Skandium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Titan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Vanad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Chrom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Mangan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Železo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Kobalt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Nikl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Měď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Zinek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 err="1">
                          <a:effectLst/>
                          <a:latin typeface="Arial Narrow"/>
                        </a:rPr>
                        <a:t>Gallium</a:t>
                      </a:r>
                      <a:endParaRPr lang="cs-CZ" sz="8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Germanium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Arsen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Selen</a:t>
                      </a:r>
                    </a:p>
                  </a:txBody>
                  <a:tcPr marL="0" marR="0" marT="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Brom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b="0" i="0" u="none" strike="noStrike" dirty="0">
                          <a:effectLst/>
                          <a:latin typeface="Arial Narrow"/>
                        </a:rPr>
                        <a:t>Krypton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304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304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37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Rb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38  </a:t>
                      </a: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Sr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39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Y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40  </a:t>
                      </a: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Zr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41  </a:t>
                      </a: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Nb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42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Mo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43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Tc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44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Ru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45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Rh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46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Pd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47  </a:t>
                      </a: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Ag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48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Cd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49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In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50  </a:t>
                      </a: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Sn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51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Sb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52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Te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53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54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Xe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304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 dirty="0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smtClean="0">
                          <a:effectLst/>
                          <a:latin typeface="Arial Narrow"/>
                        </a:rPr>
                        <a:t>Rubidium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Stroncium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Yttrium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Zirkonium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Niob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Molybden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Technecium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Ruthenium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Rhodium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Palladium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Stříbro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Kadmium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Indium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Cín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Antimon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Tellur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Jod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Xenon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2924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304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6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55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kern="1200" dirty="0" err="1">
                          <a:solidFill>
                            <a:schemeClr val="tx1"/>
                          </a:solidFill>
                          <a:effectLst/>
                          <a:latin typeface="Arial Narrow"/>
                          <a:ea typeface="+mn-ea"/>
                          <a:cs typeface="+mn-cs"/>
                        </a:rPr>
                        <a:t>Cs</a:t>
                      </a:r>
                      <a:endParaRPr lang="cs-CZ" sz="1000" b="1" i="0" u="none" strike="noStrike" kern="1200" dirty="0">
                        <a:solidFill>
                          <a:schemeClr val="tx1"/>
                        </a:solidFill>
                        <a:effectLst/>
                        <a:latin typeface="Arial Narrow"/>
                        <a:ea typeface="+mn-ea"/>
                        <a:cs typeface="+mn-cs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56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Ba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57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La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72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Hf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73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Ta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74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W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75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Re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76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Os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77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Ir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78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Pt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79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Au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80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solidFill>
                            <a:srgbClr val="FF0000"/>
                          </a:solidFill>
                          <a:effectLst/>
                          <a:latin typeface="Arial CE"/>
                        </a:rPr>
                        <a:t>Hg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81  </a:t>
                      </a: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Tl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82  </a:t>
                      </a: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Pb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83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Bi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84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Po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85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At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86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Rn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304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 dirty="0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Cesium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Baryum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Lanthan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Hafnium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Tantal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Wolfram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Rhenium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Osmium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Iridium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Platina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Zlato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Rtuť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Thalium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Olovo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Bismut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Polonium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Astat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Radon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304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33044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 dirty="0">
                          <a:effectLst/>
                          <a:latin typeface="Arial CE"/>
                        </a:rPr>
                        <a:t>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87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baseline="0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Fr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88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Ra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89 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Ac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 104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Rf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105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Db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106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Sg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107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Bh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108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Hs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109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Mt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110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Ds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111 </a:t>
                      </a:r>
                      <a:endParaRPr lang="cs-CZ" sz="1000" b="1" i="0" u="none" strike="noStrike" dirty="0" smtClean="0">
                        <a:effectLst/>
                        <a:latin typeface="Arial CE"/>
                      </a:endParaRPr>
                    </a:p>
                    <a:p>
                      <a:pPr algn="ctr" fontAlgn="t"/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Rg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112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Cn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113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Uut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114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  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Uuq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115 </a:t>
                      </a:r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 </a:t>
                      </a:r>
                    </a:p>
                    <a:p>
                      <a:pPr algn="ctr" fontAlgn="t"/>
                      <a:r>
                        <a:rPr lang="cs-CZ" sz="1000" b="1" i="0" u="none" strike="noStrike" dirty="0" smtClean="0">
                          <a:effectLst/>
                          <a:latin typeface="Arial CE"/>
                        </a:rPr>
                        <a:t> </a:t>
                      </a:r>
                      <a:r>
                        <a:rPr lang="cs-CZ" sz="1000" b="1" i="0" u="none" strike="noStrike" dirty="0" err="1" smtClean="0">
                          <a:effectLst/>
                          <a:latin typeface="Arial CE"/>
                        </a:rPr>
                        <a:t>Uup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116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Uuh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117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Uus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i="0" u="none" strike="noStrike" dirty="0">
                          <a:effectLst/>
                          <a:latin typeface="Arial CE"/>
                        </a:rPr>
                        <a:t> 118 </a:t>
                      </a:r>
                      <a:r>
                        <a:rPr lang="cs-CZ" sz="1000" b="1" i="0" u="none" strike="noStrike" dirty="0" err="1">
                          <a:effectLst/>
                          <a:latin typeface="Arial CE"/>
                        </a:rPr>
                        <a:t>Uuo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3049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 dirty="0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Arial Narrow"/>
                          <a:ea typeface="+mn-ea"/>
                          <a:cs typeface="+mn-cs"/>
                        </a:rPr>
                        <a:t>Francium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Radium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Aktinium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Rutherfordium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Dubnium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>
                          <a:effectLst/>
                          <a:latin typeface="Arial Narrow"/>
                        </a:rPr>
                        <a:t>Seaborgium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Bohrium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Hassium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Meitnerium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Darmstadtium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Roentgenium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Copernicium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Ununtrium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Ununquadium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Ununpentium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Ununhexium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Ununseptium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700" b="0" i="0" u="none" strike="noStrike" dirty="0" err="1">
                          <a:effectLst/>
                          <a:latin typeface="Arial Narrow"/>
                        </a:rPr>
                        <a:t>Ununoctium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6522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F6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0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306303"/>
              </p:ext>
            </p:extLst>
          </p:nvPr>
        </p:nvGraphicFramePr>
        <p:xfrm>
          <a:off x="2411760" y="1556792"/>
          <a:ext cx="1296144" cy="755999"/>
        </p:xfrm>
        <a:graphic>
          <a:graphicData uri="http://schemas.openxmlformats.org/drawingml/2006/table">
            <a:tbl>
              <a:tblPr/>
              <a:tblGrid>
                <a:gridCol w="577993"/>
                <a:gridCol w="718151"/>
              </a:tblGrid>
              <a:tr h="261692">
                <a:tc>
                  <a:txBody>
                    <a:bodyPr/>
                    <a:lstStyle/>
                    <a:p>
                      <a:pPr algn="ctr" fontAlgn="t"/>
                      <a:r>
                        <a:rPr lang="cs-CZ" sz="800" b="1" i="0" u="none" strike="noStrike" dirty="0">
                          <a:effectLst/>
                          <a:latin typeface="Arial CE"/>
                        </a:rPr>
                        <a:t>nekovy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b="1" i="0" u="none" strike="noStrike" dirty="0" smtClean="0">
                          <a:effectLst/>
                          <a:latin typeface="Arial CE"/>
                        </a:rPr>
                        <a:t>alkalické kovy</a:t>
                      </a:r>
                    </a:p>
                    <a:p>
                      <a:pPr algn="ctr" fontAlgn="t"/>
                      <a:endParaRPr lang="cs-CZ" sz="800" b="1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232615">
                <a:tc>
                  <a:txBody>
                    <a:bodyPr/>
                    <a:lstStyle/>
                    <a:p>
                      <a:pPr algn="ctr" fontAlgn="t"/>
                      <a:r>
                        <a:rPr lang="cs-CZ" sz="800" b="1" i="0" u="none" strike="noStrike" kern="1200" dirty="0">
                          <a:solidFill>
                            <a:schemeClr val="tx1"/>
                          </a:solidFill>
                          <a:effectLst/>
                          <a:latin typeface="Arial CE"/>
                          <a:ea typeface="+mn-ea"/>
                          <a:cs typeface="+mn-cs"/>
                        </a:rPr>
                        <a:t>polokovy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800" b="1" i="0" u="none" strike="noStrike" dirty="0">
                          <a:effectLst/>
                          <a:latin typeface="Arial Narrow"/>
                        </a:rPr>
                        <a:t>halogeny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261692">
                <a:tc>
                  <a:txBody>
                    <a:bodyPr/>
                    <a:lstStyle/>
                    <a:p>
                      <a:pPr algn="ctr" fontAlgn="t"/>
                      <a:r>
                        <a:rPr lang="cs-CZ" sz="800" b="1" i="0" u="none" strike="noStrike" dirty="0">
                          <a:effectLst/>
                          <a:latin typeface="Arial Narrow"/>
                        </a:rPr>
                        <a:t>kovy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800" b="1" i="0" u="none" strike="noStrike" dirty="0">
                          <a:effectLst/>
                          <a:latin typeface="Arial Narrow"/>
                        </a:rPr>
                        <a:t>vzácné plyny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5428889"/>
              </p:ext>
            </p:extLst>
          </p:nvPr>
        </p:nvGraphicFramePr>
        <p:xfrm>
          <a:off x="1331642" y="5301209"/>
          <a:ext cx="6408710" cy="116881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  <a:gridCol w="457765"/>
              </a:tblGrid>
              <a:tr h="607503"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58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Ce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Cer</a:t>
                      </a:r>
                    </a:p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59 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</a:t>
                      </a:r>
                      <a:r>
                        <a:rPr lang="cs-CZ" sz="1000" b="1" u="none" strike="noStrike" dirty="0" err="1" smtClean="0">
                          <a:effectLst/>
                        </a:rPr>
                        <a:t>Pr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err="1" smtClean="0">
                          <a:effectLst/>
                        </a:rPr>
                        <a:t>Praseodym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 60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Nd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Neodym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61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Pm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600" b="0" u="none" strike="noStrike" dirty="0" smtClean="0">
                          <a:effectLst/>
                        </a:rPr>
                        <a:t>Promethium</a:t>
                      </a:r>
                      <a:endParaRPr lang="cs-CZ" sz="6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62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</a:t>
                      </a:r>
                      <a:r>
                        <a:rPr lang="cs-CZ" sz="1000" b="1" u="none" strike="noStrike" dirty="0" err="1" smtClean="0">
                          <a:effectLst/>
                        </a:rPr>
                        <a:t>Sm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Samarium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63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Eu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Europium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64 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</a:t>
                      </a:r>
                      <a:r>
                        <a:rPr lang="cs-CZ" sz="1000" b="1" u="none" strike="noStrike" dirty="0" err="1" smtClean="0">
                          <a:effectLst/>
                        </a:rPr>
                        <a:t>Gd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Gadolinium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65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Tb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Terbium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66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Dy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Dysprosium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67 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Ho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Holmium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68  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Er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Erbium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69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Tm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Thulium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70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Yb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Ytterbium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71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Lu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Lutecium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</a:tr>
              <a:tr h="561314"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90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Th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Thorium</a:t>
                      </a:r>
                    </a:p>
                    <a:p>
                      <a:pPr algn="ctr" fontAlgn="ctr"/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91  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Pa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600" b="0" u="none" strike="noStrike" dirty="0" smtClean="0">
                          <a:effectLst/>
                        </a:rPr>
                        <a:t>Protaktinium</a:t>
                      </a:r>
                      <a:endParaRPr lang="cs-CZ" sz="6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92  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U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Uran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93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Np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Neptunium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94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Pu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Plutonium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95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Am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Americium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96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Cm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Curium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97 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</a:t>
                      </a:r>
                      <a:r>
                        <a:rPr lang="cs-CZ" sz="1000" b="1" u="none" strike="noStrike" dirty="0" err="1" smtClean="0">
                          <a:effectLst/>
                        </a:rPr>
                        <a:t>Bk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Berkelium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98 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Cf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Kalifornium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 99 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Es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Einsteinium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100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</a:t>
                      </a:r>
                      <a:r>
                        <a:rPr lang="cs-CZ" sz="1000" b="1" u="none" strike="noStrike" dirty="0" err="1" smtClean="0">
                          <a:effectLst/>
                        </a:rPr>
                        <a:t>Fm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Fermium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101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</a:t>
                      </a:r>
                      <a:r>
                        <a:rPr lang="cs-CZ" sz="1000" b="1" u="none" strike="noStrike" dirty="0" err="1" smtClean="0">
                          <a:effectLst/>
                        </a:rPr>
                        <a:t>Md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600" b="0" u="none" strike="noStrike" dirty="0" err="1" smtClean="0">
                          <a:effectLst/>
                        </a:rPr>
                        <a:t>Mendelevium</a:t>
                      </a:r>
                      <a:endParaRPr lang="cs-CZ" sz="6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102</a:t>
                      </a:r>
                    </a:p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No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Nobelium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1000" b="1" u="none" strike="noStrike" dirty="0" smtClean="0">
                          <a:effectLst/>
                        </a:rPr>
                        <a:t> 103 </a:t>
                      </a:r>
                    </a:p>
                    <a:p>
                      <a:pPr algn="ctr" fontAlgn="t"/>
                      <a:r>
                        <a:rPr lang="cs-CZ" sz="1000" b="1" u="none" strike="noStrike" dirty="0" err="1" smtClean="0">
                          <a:effectLst/>
                        </a:rPr>
                        <a:t>Lr</a:t>
                      </a:r>
                      <a:endParaRPr lang="cs-CZ" sz="1000" b="1" i="0" u="none" strike="noStrike" dirty="0">
                        <a:effectLst/>
                        <a:latin typeface="Arial CE"/>
                      </a:endParaRPr>
                    </a:p>
                    <a:p>
                      <a:pPr algn="ctr" fontAlgn="ctr"/>
                      <a:r>
                        <a:rPr lang="cs-CZ" sz="700" b="0" u="none" strike="noStrike" dirty="0" smtClean="0">
                          <a:effectLst/>
                        </a:rPr>
                        <a:t>Lawrencium</a:t>
                      </a:r>
                      <a:endParaRPr lang="cs-CZ" sz="700" b="0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23C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23528" y="5517232"/>
            <a:ext cx="8640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Lanthanoidy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6021288"/>
            <a:ext cx="7920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Aktinoidy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8110092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387217"/>
              </p:ext>
            </p:extLst>
          </p:nvPr>
        </p:nvGraphicFramePr>
        <p:xfrm>
          <a:off x="683568" y="548680"/>
          <a:ext cx="8229596" cy="4385452"/>
        </p:xfrm>
        <a:graphic>
          <a:graphicData uri="http://schemas.openxmlformats.org/drawingml/2006/table">
            <a:tbl>
              <a:tblPr/>
              <a:tblGrid>
                <a:gridCol w="90212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  <a:gridCol w="77808"/>
                <a:gridCol w="374380"/>
              </a:tblGrid>
              <a:tr h="86818">
                <a:tc>
                  <a:txBody>
                    <a:bodyPr/>
                    <a:lstStyle/>
                    <a:p>
                      <a:pPr algn="l" fontAlgn="ctr"/>
                      <a:endParaRPr lang="cs-CZ" sz="600" b="0" i="0" u="none" strike="noStrike" dirty="0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I.A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II.A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III.B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IV.B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VI.B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VII.B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VIII.B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I.B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II.B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III.A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IV.A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V.A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VI.A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VII.A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VIII.A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1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139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1,008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4,00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0,0899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0,1785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638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1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H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2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He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691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2,2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  skupenství při 20°C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 dirty="0">
                          <a:effectLst/>
                          <a:latin typeface="Arial CE"/>
                        </a:rPr>
                        <a:t>nekovy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8F87E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přechodné prv.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alkalické kovy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530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oxidační číslo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6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4,5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6818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Vodík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400" b="0" i="0" u="none" strike="noStrike">
                          <a:effectLst/>
                          <a:latin typeface="Arial"/>
                        </a:rPr>
                        <a:t>pevné  (</a:t>
                      </a:r>
                      <a:r>
                        <a:rPr lang="cs-CZ" sz="400" b="1" i="0" u="none" strike="noStrike">
                          <a:effectLst/>
                          <a:latin typeface="Arial"/>
                        </a:rPr>
                        <a:t>Li</a:t>
                      </a:r>
                      <a:r>
                        <a:rPr lang="cs-CZ" sz="400" b="0" i="0" u="none" strike="noStrike">
                          <a:effectLst/>
                          <a:latin typeface="Arial"/>
                        </a:rPr>
                        <a:t>)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polokovy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4E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halogeny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7F4F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kovy alk. zemin  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8D0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t"/>
                      <a:r>
                        <a:rPr lang="cs-CZ" sz="500" b="0" i="0" u="none" strike="noStrike">
                          <a:effectLst/>
                          <a:latin typeface="Arial"/>
                        </a:rPr>
                        <a:t>elektronové konfigurace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hmotnostní číslo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Helium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6818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Hydrogenium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8F87E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400" b="0" i="0" u="none" strike="noStrike">
                          <a:effectLst/>
                          <a:latin typeface="Arial"/>
                        </a:rPr>
                        <a:t>kapalné  (</a:t>
                      </a:r>
                      <a:r>
                        <a:rPr lang="cs-CZ" sz="400" b="1" i="0" u="none" strike="noStrike">
                          <a:solidFill>
                            <a:srgbClr val="FF0000"/>
                          </a:solidFill>
                          <a:effectLst/>
                          <a:latin typeface="Arial"/>
                        </a:rPr>
                        <a:t>Br</a:t>
                      </a:r>
                      <a:r>
                        <a:rPr lang="cs-CZ" sz="400" b="0" i="0" u="none" strike="noStrike">
                          <a:effectLst/>
                          <a:latin typeface="Arial"/>
                        </a:rPr>
                        <a:t>)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kovy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vzácné plyny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vnitřně př. prvky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5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5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5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6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Helium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86818"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sz="400" b="0" i="0" u="none" strike="noStrike">
                          <a:effectLst/>
                          <a:latin typeface="Arial"/>
                        </a:rPr>
                        <a:t>plynné  (</a:t>
                      </a:r>
                      <a:r>
                        <a:rPr lang="cs-CZ" sz="400" b="1" i="0" u="none" strike="noStrike">
                          <a:solidFill>
                            <a:srgbClr val="3366FF"/>
                          </a:solidFill>
                          <a:effectLst/>
                          <a:latin typeface="Arial"/>
                        </a:rPr>
                        <a:t>H</a:t>
                      </a:r>
                      <a:r>
                        <a:rPr lang="cs-CZ" sz="400" b="0" i="0" u="none" strike="noStrike">
                          <a:effectLst/>
                          <a:latin typeface="Arial"/>
                        </a:rPr>
                        <a:t>)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5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5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5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hustota kg/m3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,-IV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-III,II,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,IV,V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-I,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-II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-I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6818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6,94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9,01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26,98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6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6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10,81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12,01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14,01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16,00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19,00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20,18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6818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534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1 850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2 700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značka prvku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2,46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2 250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1,251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1,429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1,696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0,828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638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3  Li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4  Be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13  Al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6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600" b="0" i="0" u="none" strike="noStrike"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5  B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6  C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7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N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8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O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 9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F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10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Ne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681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L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0,97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1,57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t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     protonové číslo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elektronegativita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2,0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2,5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3,1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3,5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3.98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4,0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3096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Lithium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Beryllium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Hliník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český název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endParaRPr lang="cs-CZ" sz="6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Uhlík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Dusík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Kyslík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Fluor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Neon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6818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Lithium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530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Beryllium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Aluminium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pPr algn="l" fontAlgn="ctr"/>
                      <a:r>
                        <a:rPr lang="cs-CZ" sz="600" b="0" i="0" u="none" strike="noStrike">
                          <a:effectLst/>
                          <a:latin typeface="Arial"/>
                        </a:rPr>
                        <a:t>latinský název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Borum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4E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Carboneum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8F87E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Nitrogenium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8F87E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Oxygenium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8F87E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Fluorum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7F4F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Neon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86818"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6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6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,-IV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,-III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-II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,II,IV,VI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-I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,III,V,VII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139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22,99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24,31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26,98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28,09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30,97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32,06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35,45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39,95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966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1 740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2 700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2 330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1 820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1,96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2,96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1,64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638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3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11  Na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12  Mg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13  Al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14  Si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15  P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16  S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17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Cl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18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Ar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M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1,61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3,9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Sodík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Hořčík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Hliník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Křemík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Fosfor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Síra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Chlor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Argon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Natrium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530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Magnesium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400" b="1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Aluminium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Silicium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4E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Phosphorum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8F87E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Sulphur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8F87E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Chlorum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7F4F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Argon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51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II,III,IV,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,III,IV,VI,VII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,III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-I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139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39,10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40,08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44,96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47,90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50,94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52,00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54,94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55,85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58,93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58,70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63,54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65,38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69,72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72,59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74,92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78,96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79,90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83,80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860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1 550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3 100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4 500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6 110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7 190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7 430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7 870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8 830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8 900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8 960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7 130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5 910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5 350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5 720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4 790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3 130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3,44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638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4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19  K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20  Ca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21  Sc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22  Ti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23  V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24  Cr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25  Mn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26  Fe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27  Co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28  Ni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29  Cu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30  Zn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31  Ga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32  Ge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33  As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34  Se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35  </a:t>
                      </a:r>
                      <a:r>
                        <a:rPr lang="cs-CZ" sz="700" b="1" i="0" u="none" strike="noStrike">
                          <a:solidFill>
                            <a:srgbClr val="FF0000"/>
                          </a:solidFill>
                          <a:effectLst/>
                          <a:latin typeface="Arial CE"/>
                        </a:rPr>
                        <a:t>Br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36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Kr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N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0,91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1,8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2,0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3,6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Draslík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Vápník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Skandium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Titan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Vanad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Chrom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Mangan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Železo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Kobalt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Nikl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Měď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Zinek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Gallium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Germanium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Arsen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Selen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Brom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Krypton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Kalium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530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Calcium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8D0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Scandium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Titanum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Vanadium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Chromum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Manganum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Ferrum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Cobaltum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Niccolum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Cuprum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Zincum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Gallium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Germanium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4E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Arsenium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4E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Selenium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8F87E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Bromum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7F4F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Krypton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51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II,III,IV,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-I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,V,VII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139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85,47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87,62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88,91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91,22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92,91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95,94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97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101,07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102,91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106,42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107,87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112,41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114,82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118,69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121,75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127,60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126,90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131,30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1 530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2 600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4 470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6 510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8 570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10 200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11 500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12 200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12 400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12 000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10 500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8 650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7 310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7 300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6 690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6 240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4 940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5,42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022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37  Rb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38  Sr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39  Y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40  Zr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41  Nb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42  Mo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43  Tc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44  Ru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45  Rh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46  Pd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47  Ag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48  Cd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49  In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50  Sn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51  Sb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52  Te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53  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54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Xe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0,89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0,99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Verdana"/>
                        </a:rPr>
                        <a:t>1,3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Rubidium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Stroncium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Yttrium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Zirkonium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Niob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Molybden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Technecium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Ruthenium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Rhodium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Palladium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Stříbro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Kadmium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Indium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Cín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Antimon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Tellur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Jod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Xenon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Rubidium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530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Strontium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8D0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Yttrium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Zirconium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Niobum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Molybdaenum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Technetium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Ruthenium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Rhodium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Palladium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Argentum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Cadmium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Indium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Stannum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Stibium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4E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Tellurium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E4E7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Iodum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7F4F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Xenon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51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II,III,IV,V,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I,II,IV,VI,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VII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II,III,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,VI,VIII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,IV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,V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-I,</a:t>
                      </a:r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III,V,VII</a:t>
                      </a:r>
                      <a:endParaRPr lang="cs-CZ" sz="4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139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132,91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137,33 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138,91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178,49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180,95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183,85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186,21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190,20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192,22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195,09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196,97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200,59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204,37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207,20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208,98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209,00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210,00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222,00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1 870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3 510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6 170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13 100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16 600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19 300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21 000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22 600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22 400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21 400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19 300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13 500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11 800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11 300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9 800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9 200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8,95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022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6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55  Cs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56  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57  La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72  Hf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73  Ta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74  W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75  Re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76  Os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77  Ir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78  Pt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79  Au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80  </a:t>
                      </a:r>
                      <a:r>
                        <a:rPr lang="cs-CZ" sz="700" b="1" i="0" u="none" strike="noStrike">
                          <a:solidFill>
                            <a:srgbClr val="FF0000"/>
                          </a:solidFill>
                          <a:effectLst/>
                          <a:latin typeface="Arial CE"/>
                        </a:rPr>
                        <a:t>Hg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81  Tl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82  Pb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83  Bi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84  Po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85  At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86  </a:t>
                      </a:r>
                      <a:r>
                        <a:rPr lang="cs-CZ" sz="700" b="1" i="0" u="none" strike="noStrike">
                          <a:solidFill>
                            <a:srgbClr val="0080C0"/>
                          </a:solidFill>
                          <a:effectLst/>
                          <a:latin typeface="Arial CE"/>
                        </a:rPr>
                        <a:t>Rn</a:t>
                      </a:r>
                      <a:endParaRPr lang="cs-CZ" sz="700" b="1" i="0" u="none" strike="noStrike">
                        <a:effectLst/>
                        <a:latin typeface="Arial CE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P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0,86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0,97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1,1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1,2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1,3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1,4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1,5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1,7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1,8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1,9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2,0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Cesium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Baryum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Lanthan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Hafnium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Tantal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Wolfram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Rhenium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Osmium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Iridium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Platina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Zlato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Rtuť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Thalium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Olovo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Bismut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Polonium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Astat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Radon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Cesium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530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Baryum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8D0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Lanthanium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Hafnium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Tantalum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Wolframium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Rhenium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Osmium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Iridium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Platinum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Aurum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Hydrargyrum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Thalium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Plumbum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Bismuthium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Polonium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F8EFD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Astatium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7F4FC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Radon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5113">
                <a:tc>
                  <a:txBody>
                    <a:bodyPr/>
                    <a:lstStyle/>
                    <a:p>
                      <a:pPr algn="l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VIII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III, 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 IV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139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223,00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226,03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227,03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10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261,11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11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[268]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[271]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13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[272]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14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[270]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15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[276]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16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[281]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17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[280]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[285]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[286]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[289]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[289]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[293]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[294]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Verdana"/>
                        </a:rPr>
                        <a:t>[294]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r" fontAlgn="ctr"/>
                      <a:r>
                        <a:rPr lang="cs-CZ" sz="4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1 870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5 000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10 700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23 000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neznámá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3022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87  Fr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88  Ra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89  Ac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104 Rf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105 Db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106 Sg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107 Bh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108 Hs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109 Mt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110 Ds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111 Rg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112 Cn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113 Uut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114 Uuq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115 Uup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116 Uuh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117 Uus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4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118 Uuo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Q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0,86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0,97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1,0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Francium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Radium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Aktinium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Rutherfordium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Dubnium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Seaborgium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Bohrium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Hassium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Meitnerium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Darmstadtium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Roentgenium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Copernicium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Ununtrium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Ununquadium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Ununpentium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Ununhexium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Ununseptium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Ununoctium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Francium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7530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Radium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8D04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Actinium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Rutherfordium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Dubnium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Seaborgium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Bohrium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Hassium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Meitnerium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Darmstadtium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Roentgenium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Copernicium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Ununtrium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Ununquadium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Ununpentium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Ununhexium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Ununseptium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4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 dirty="0" err="1">
                          <a:effectLst/>
                          <a:latin typeface="Arial Narrow"/>
                        </a:rPr>
                        <a:t>Ununoctium</a:t>
                      </a:r>
                      <a:endParaRPr lang="cs-CZ" sz="500" b="0" i="0" u="none" strike="noStrike" dirty="0">
                        <a:effectLst/>
                        <a:latin typeface="Arial Narrow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070584"/>
              </p:ext>
            </p:extLst>
          </p:nvPr>
        </p:nvGraphicFramePr>
        <p:xfrm>
          <a:off x="1331640" y="5085184"/>
          <a:ext cx="6984773" cy="1441305"/>
        </p:xfrm>
        <a:graphic>
          <a:graphicData uri="http://schemas.openxmlformats.org/drawingml/2006/table">
            <a:tbl>
              <a:tblPr/>
              <a:tblGrid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  <a:gridCol w="340171"/>
                <a:gridCol w="70698"/>
              </a:tblGrid>
              <a:tr h="75779"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 dirty="0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,IV</a:t>
                      </a:r>
                      <a:endParaRPr lang="cs-CZ" sz="500" b="1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III,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IV</a:t>
                      </a:r>
                      <a:endParaRPr lang="cs-CZ" sz="5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  <a:endParaRPr lang="cs-CZ" sz="5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  <a:endParaRPr lang="cs-CZ" sz="5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III,</a:t>
                      </a:r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IV</a:t>
                      </a:r>
                      <a:endParaRPr lang="cs-CZ" sz="500" b="1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  <a:endParaRPr lang="cs-CZ" sz="5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  <a:endParaRPr lang="cs-CZ" sz="5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0246"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140.12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140.91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144.24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145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150.4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151.96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157.25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158.93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162.5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164.93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167.26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168.93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173.04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174.97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6 670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21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6 770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7 000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23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24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7 540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25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5 260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25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7 890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26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8 270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27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8 540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8 800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9 050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31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9 330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6 980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9 840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5978">
                <a:tc gridSpan="4">
                  <a:txBody>
                    <a:bodyPr/>
                    <a:lstStyle/>
                    <a:p>
                      <a:pPr algn="r" fontAlgn="t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Lanthanoidy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58  Ce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59  Pr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60  Nd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61 Pm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62 Sm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63  Eu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64  Gd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65  Tb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66  Dy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67  Ho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68  Er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69  Tm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70  Yb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71  Lu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1,1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1,1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1,1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1,1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1,1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1,1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1,1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Cer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Praseodym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Neodym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Promethium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Samarium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Europium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Gadolinium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Terbium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Dysprosium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Holmium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Erbium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Thulium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Ytterbium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Lutecium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Cerium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Praseodym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Neodymium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Promethium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Samarium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Europium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Gadolinium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Terbium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Dysprosium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Holmium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Erbium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Thulium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Ytterbium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Lutecium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IV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IV,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V</a:t>
                      </a:r>
                      <a:endParaRPr lang="cs-CZ" sz="5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III,IV,V,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VI</a:t>
                      </a:r>
                      <a:endParaRPr lang="cs-CZ" sz="5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III,IV,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V</a:t>
                      </a:r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,VI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II,</a:t>
                      </a:r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IV</a:t>
                      </a:r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,V,VI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,IV,V,VI</a:t>
                      </a:r>
                      <a:endParaRPr lang="cs-CZ" sz="500" b="1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 CE"/>
                        </a:rPr>
                        <a:t>III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400" b="1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0246"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10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232.04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231.04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238.03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237.05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244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243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247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254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251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254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257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258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259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600" b="0" i="0" u="none" strike="noStrike">
                          <a:effectLst/>
                          <a:latin typeface="Verdana"/>
                        </a:rPr>
                        <a:t>260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11 700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20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15 400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21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19 000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23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19 500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24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19 800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25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11 700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25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0" i="0" u="none" strike="noStrike">
                          <a:effectLst/>
                          <a:latin typeface="Arial CE"/>
                        </a:rPr>
                        <a:t> 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27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29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30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31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0" i="1" u="none" strike="noStrike">
                          <a:effectLst/>
                          <a:latin typeface="Verdana"/>
                        </a:rPr>
                        <a:t> 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8112">
                <a:tc gridSpan="4">
                  <a:txBody>
                    <a:bodyPr/>
                    <a:lstStyle/>
                    <a:p>
                      <a:pPr algn="r" fontAlgn="t"/>
                      <a:r>
                        <a:rPr lang="cs-CZ" sz="600" b="1" i="0" u="none" strike="noStrike">
                          <a:effectLst/>
                          <a:latin typeface="Arial CE"/>
                        </a:rPr>
                        <a:t>Aktinoidy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90  Th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91  Pa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92  U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93  Np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94  Pu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95 Am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96 Cm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97  Bk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98  Cf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 99  Es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100 Fm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101 Md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>
                          <a:effectLst/>
                          <a:latin typeface="Arial CE"/>
                        </a:rPr>
                        <a:t> 102 No</a:t>
                      </a: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32</a:t>
                      </a:r>
                      <a:br>
                        <a:rPr lang="cs-CZ" sz="500" b="1" i="0" u="none" strike="noStrike">
                          <a:effectLst/>
                          <a:latin typeface="Arial Narrow"/>
                        </a:rPr>
                      </a:br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18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700" b="1" i="0" u="none" strike="noStrike" dirty="0">
                          <a:effectLst/>
                          <a:latin typeface="Arial CE"/>
                        </a:rPr>
                        <a:t> 103 </a:t>
                      </a:r>
                      <a:r>
                        <a:rPr lang="cs-CZ" sz="700" b="1" i="0" u="none" strike="noStrike" dirty="0" err="1">
                          <a:effectLst/>
                          <a:latin typeface="Arial CE"/>
                        </a:rPr>
                        <a:t>Lr</a:t>
                      </a:r>
                      <a:endParaRPr lang="cs-CZ" sz="700" b="1" i="0" u="none" strike="noStrike" dirty="0">
                        <a:effectLst/>
                        <a:latin typeface="Arial CE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1,1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1" i="1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500" b="1" i="1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8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1" i="0" u="none" strike="noStrike">
                          <a:effectLst/>
                          <a:latin typeface="Arial"/>
                        </a:rPr>
                        <a:t>1,2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Thorium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Protaktinium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Uran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Neptunium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Plutonium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Americium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Curium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Berkelium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Kalifornium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Einsteinium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Fermium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Mendelevium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Nobelium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2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Lawrencium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500" b="0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Thorium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Protaktinium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Uranum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Neptunium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Plutonium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Americium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Curium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Berkelium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Californium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Einsteinium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Fermium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Mendelevium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Nobelium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cs-CZ" sz="500" b="1" i="0" u="none" strike="noStrike">
                          <a:effectLst/>
                          <a:latin typeface="Arial Narrow"/>
                        </a:rPr>
                        <a:t> </a:t>
                      </a: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500" b="0" i="0" u="none" strike="noStrike">
                          <a:effectLst/>
                          <a:latin typeface="Arial Narrow"/>
                        </a:rPr>
                        <a:t>Lawrentium</a:t>
                      </a:r>
                    </a:p>
                  </a:txBody>
                  <a:tcPr marL="3631" marR="3631" marT="3631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5779"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400" b="0" i="0" u="none" strike="noStrike">
                        <a:effectLst/>
                        <a:latin typeface="Arial CE"/>
                      </a:endParaRPr>
                    </a:p>
                  </a:txBody>
                  <a:tcPr marL="3631" marR="3631" marT="3631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500" b="1" i="0" u="none" strike="noStrike" dirty="0">
                        <a:effectLst/>
                        <a:latin typeface="Arial Narrow"/>
                      </a:endParaRPr>
                    </a:p>
                  </a:txBody>
                  <a:tcPr marL="3631" marR="3631" marT="363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7150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07504" y="404664"/>
            <a:ext cx="8784976" cy="5976664"/>
            <a:chOff x="0" y="0"/>
            <a:chExt cx="9145513" cy="6427168"/>
          </a:xfrm>
        </p:grpSpPr>
        <p:pic>
          <p:nvPicPr>
            <p:cNvPr id="1026" name="Picture 2" descr="C:\Users\Monika\Pictures\Moje naskenované obrázky\2013-01 (leden)\skenování000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4644000" cy="64142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Monika\Pictures\Moje naskenované obrázky\2013-01 (leden)\skenování0002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52" t="199" r="198" b="-199"/>
            <a:stretch/>
          </p:blipFill>
          <p:spPr bwMode="auto">
            <a:xfrm>
              <a:off x="4717529" y="260648"/>
              <a:ext cx="4427984" cy="61665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" name="Picture 2" descr="C:\Users\Monika\Pictures\Moje naskenované obrázky\2013-01 (leden)\skenování0003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48161" y="2787687"/>
              <a:ext cx="1513894" cy="20080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547606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548680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3600" b="1" dirty="0" smtClean="0">
                <a:solidFill>
                  <a:srgbClr val="008000"/>
                </a:solidFill>
              </a:rPr>
              <a:t>Periodická soustava prvků  PSP</a:t>
            </a:r>
            <a:endParaRPr lang="cs-CZ" sz="3600" b="1" dirty="0">
              <a:solidFill>
                <a:srgbClr val="008000"/>
              </a:solidFill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539552" y="1412776"/>
            <a:ext cx="828092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atomech jsou elektrony uspořádaný do vrstev.  Elektrony postupně zaplňují vrstvy. </a:t>
            </a:r>
          </a:p>
          <a:p>
            <a:r>
              <a:rPr lang="cs-CZ" dirty="0" smtClean="0"/>
              <a:t>Na dané vrstvě může být může být vždy jen daný počet elektronů.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 2  </a:t>
            </a:r>
          </a:p>
          <a:p>
            <a:r>
              <a:rPr lang="cs-CZ" dirty="0" smtClean="0"/>
              <a:t>L 8</a:t>
            </a:r>
          </a:p>
          <a:p>
            <a:r>
              <a:rPr lang="cs-CZ" dirty="0" smtClean="0"/>
              <a:t>M 18</a:t>
            </a:r>
          </a:p>
          <a:p>
            <a:r>
              <a:rPr lang="cs-CZ" dirty="0" smtClean="0"/>
              <a:t>N 32 …</a:t>
            </a:r>
          </a:p>
          <a:p>
            <a:endParaRPr lang="cs-CZ" dirty="0" smtClean="0"/>
          </a:p>
          <a:p>
            <a:r>
              <a:rPr lang="cs-CZ" dirty="0" smtClean="0"/>
              <a:t>Poslední obsazená vrstva  se nazývá valenční.</a:t>
            </a:r>
          </a:p>
          <a:p>
            <a:endParaRPr lang="cs-CZ" dirty="0"/>
          </a:p>
          <a:p>
            <a:r>
              <a:rPr lang="cs-CZ" dirty="0" smtClean="0"/>
              <a:t>Počet valenčních elektronů je shodný s číslem skupiny a počet vrstev s číslem periody.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3575"/>
          <a:stretch/>
        </p:blipFill>
        <p:spPr bwMode="auto">
          <a:xfrm>
            <a:off x="8620125" y="404664"/>
            <a:ext cx="523875" cy="529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00662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3580" y="980728"/>
            <a:ext cx="10965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1</a:t>
            </a:r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077072"/>
            <a:ext cx="8805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8</a:t>
            </a:r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7596" y="2492897"/>
            <a:ext cx="736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6</a:t>
            </a:r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980727"/>
            <a:ext cx="592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7</a:t>
            </a:r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80511" y="3212976"/>
            <a:ext cx="808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aseline="-25000" dirty="0" smtClean="0"/>
              <a:t>17</a:t>
            </a:r>
            <a:r>
              <a:rPr lang="cs-CZ" sz="2800" dirty="0" smtClean="0"/>
              <a:t>Cl</a:t>
            </a:r>
            <a:endParaRPr lang="cs-CZ" sz="28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179512" y="4725144"/>
            <a:ext cx="1074061" cy="879309"/>
            <a:chOff x="5652120" y="2564904"/>
            <a:chExt cx="2314283" cy="2248652"/>
          </a:xfrm>
        </p:grpSpPr>
        <p:pic>
          <p:nvPicPr>
            <p:cNvPr id="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16216" y="328498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78904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00191" y="328498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72200" y="3717032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Ovál 11"/>
            <p:cNvSpPr/>
            <p:nvPr/>
          </p:nvSpPr>
          <p:spPr>
            <a:xfrm>
              <a:off x="6066779" y="2979888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5778747" y="2691856"/>
              <a:ext cx="2016224" cy="201622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04247" y="3645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48263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501007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44206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04247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88223" y="3645025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72199" y="3429001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28184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76256" y="328498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16216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660232" y="3501009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876255" y="364502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660232" y="3356991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48263" y="3429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84168" y="3933056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020271" y="4005063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08304" y="278092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652120" y="3933055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44206" y="256490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092279" y="4437112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596336" y="3501008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724127" y="306896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>
            <a:off x="251520" y="1772816"/>
            <a:ext cx="630681" cy="502406"/>
            <a:chOff x="1043608" y="2348880"/>
            <a:chExt cx="1467576" cy="1368152"/>
          </a:xfrm>
        </p:grpSpPr>
        <p:sp>
          <p:nvSpPr>
            <p:cNvPr id="37" name="Ovál 36"/>
            <p:cNvSpPr/>
            <p:nvPr/>
          </p:nvSpPr>
          <p:spPr>
            <a:xfrm>
              <a:off x="1043608" y="2348880"/>
              <a:ext cx="1368152" cy="13681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1565053" y="2870000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2141117" y="3086024"/>
              <a:ext cx="370067" cy="37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0" name="Skupina 39"/>
          <p:cNvGrpSpPr/>
          <p:nvPr/>
        </p:nvGrpSpPr>
        <p:grpSpPr>
          <a:xfrm>
            <a:off x="179512" y="3068960"/>
            <a:ext cx="994500" cy="858098"/>
            <a:chOff x="3995936" y="2866300"/>
            <a:chExt cx="1476112" cy="1475691"/>
          </a:xfrm>
        </p:grpSpPr>
        <p:pic>
          <p:nvPicPr>
            <p:cNvPr id="4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91172" y="326516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442362" y="326516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Ovál 42"/>
            <p:cNvSpPr/>
            <p:nvPr/>
          </p:nvSpPr>
          <p:spPr>
            <a:xfrm>
              <a:off x="4281575" y="3059995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4083164" y="2866300"/>
              <a:ext cx="1388884" cy="135586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55687" y="336876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99703" y="329675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11670" y="336876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54925" y="3441464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583678" y="3512778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99702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439662" y="344077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55687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727694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293554" y="370098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938392" y="374940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136805" y="292619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3995936" y="370097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045538" y="311989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655687" y="322474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4871710" y="408884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1" name="Skupina 60"/>
          <p:cNvGrpSpPr/>
          <p:nvPr/>
        </p:nvGrpSpPr>
        <p:grpSpPr>
          <a:xfrm>
            <a:off x="4716016" y="1700808"/>
            <a:ext cx="1101381" cy="858098"/>
            <a:chOff x="5580112" y="2852936"/>
            <a:chExt cx="1634753" cy="1475691"/>
          </a:xfrm>
        </p:grpSpPr>
        <p:pic>
          <p:nvPicPr>
            <p:cNvPr id="6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75348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26538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Ovál 63"/>
            <p:cNvSpPr/>
            <p:nvPr/>
          </p:nvSpPr>
          <p:spPr>
            <a:xfrm>
              <a:off x="5865751" y="3046631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5667340" y="2852936"/>
              <a:ext cx="1388884" cy="135586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83879" y="32833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95846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101" y="3428100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67854" y="349941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83878" y="342740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23838" y="34274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311870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877730" y="36876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522568" y="373603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720981" y="291283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580112" y="368761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5629714" y="31065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239863" y="321138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455886" y="40754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959943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176238" y="35798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6095848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5" name="Skupina 84"/>
          <p:cNvGrpSpPr/>
          <p:nvPr/>
        </p:nvGrpSpPr>
        <p:grpSpPr>
          <a:xfrm>
            <a:off x="4716016" y="3717032"/>
            <a:ext cx="1344615" cy="1152128"/>
            <a:chOff x="7103959" y="2504665"/>
            <a:chExt cx="1995779" cy="1981342"/>
          </a:xfrm>
        </p:grpSpPr>
        <p:pic>
          <p:nvPicPr>
            <p:cNvPr id="8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0070C0">
                  <a:tint val="45000"/>
                  <a:satMod val="400000"/>
                </a:srgbClr>
              </a:duotone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03540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4730" y="32518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8" name="Ovál 87"/>
            <p:cNvSpPr/>
            <p:nvPr/>
          </p:nvSpPr>
          <p:spPr>
            <a:xfrm>
              <a:off x="7596336" y="3068960"/>
              <a:ext cx="942457" cy="92005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7395532" y="2852937"/>
              <a:ext cx="1352932" cy="1296144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2071" y="32833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4038" y="33553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293" y="3428100"/>
              <a:ext cx="269975" cy="2680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6" y="349941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2070" y="342740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2030" y="34274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2" y="349941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5922" y="36876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8015" y="3944824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08304" y="368761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357906" y="31065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321138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400102" y="387281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616126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04430" y="3579806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4040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8" name="Ovál 107"/>
            <p:cNvSpPr/>
            <p:nvPr/>
          </p:nvSpPr>
          <p:spPr>
            <a:xfrm>
              <a:off x="7236296" y="2636912"/>
              <a:ext cx="1728192" cy="1728192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8" y="322474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84078" y="344076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4" y="351277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0070C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2" y="329675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39360" y="3367883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1367" y="3223867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111367" y="3583905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352" y="3511899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255384" y="3367881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7352" y="3655914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23335" y="3151859"/>
              <a:ext cx="236050" cy="237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608015" y="279269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1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510306" y="325893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2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896048" y="401683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3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040063" y="2720690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4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544119" y="272068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5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752031" y="2504665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6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103959" y="3368761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7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435731" y="4028602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8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400104" y="4160849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9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7968055" y="4232857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0" name="Picture 2" descr="C:\Users\Monika\AppData\Local\Microsoft\Windows\Temporary Internet Files\Content.IE5\PM7VMPJS\MC900437065[1].pn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000000">
                    <a:alpha val="0"/>
                  </a:srgbClr>
                </a:clrFrom>
                <a:clrTo>
                  <a:srgbClr val="000000">
                    <a:alpha val="0"/>
                  </a:srgbClr>
                </a:clrTo>
              </a:clrChange>
              <a:duotone>
                <a:prstClr val="black"/>
                <a:schemeClr val="accent1">
                  <a:lumMod val="50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334052">
              <a:off x="8844816" y="3656793"/>
              <a:ext cx="254922" cy="253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1" name="TextovéPole 130"/>
          <p:cNvSpPr txBox="1"/>
          <p:nvPr/>
        </p:nvSpPr>
        <p:spPr>
          <a:xfrm>
            <a:off x="1115616" y="1700808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 valenční elektron = I. skupina</a:t>
            </a:r>
            <a:endParaRPr lang="cs-CZ" sz="1400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1115616" y="1988840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 vrstva = 1. perioda</a:t>
            </a:r>
            <a:endParaRPr lang="cs-CZ" sz="1400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1259632" y="3140968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4 valenční elektrony = IV. skupina</a:t>
            </a:r>
            <a:endParaRPr lang="cs-CZ" sz="1400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1259632" y="3429000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 vrstvy = 2. perioda</a:t>
            </a:r>
            <a:endParaRPr lang="cs-CZ" sz="1400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1403648" y="4653136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6 valenčních elektronů = VI. skupina</a:t>
            </a:r>
            <a:endParaRPr lang="cs-CZ" sz="1400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1403648" y="4941168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 vrstvy= 2. perioda</a:t>
            </a:r>
            <a:endParaRPr lang="cs-CZ" sz="1400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5868144" y="1772816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5 valenčních elektronů = V. skupina</a:t>
            </a:r>
            <a:endParaRPr lang="cs-CZ" sz="1400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5868144" y="2060848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 vrstvy = 2. perioda</a:t>
            </a:r>
            <a:endParaRPr lang="cs-CZ" sz="1400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6228184" y="3933056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7 valenčních elektronů =VII. skupina</a:t>
            </a:r>
            <a:endParaRPr lang="cs-CZ" sz="1400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6228184" y="4221088"/>
            <a:ext cx="3024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3 vrstvy = 3. perioda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270175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31" grpId="0"/>
      <p:bldP spid="132" grpId="0"/>
      <p:bldP spid="133" grpId="0"/>
      <p:bldP spid="134" grpId="0"/>
      <p:bldP spid="135" grpId="0"/>
      <p:bldP spid="136" grpId="0"/>
      <p:bldP spid="137" grpId="0"/>
      <p:bldP spid="138" grpId="0"/>
      <p:bldP spid="139" grpId="0"/>
      <p:bldP spid="1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582341"/>
            <a:ext cx="849694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</a:t>
            </a:r>
            <a:r>
              <a:rPr lang="cs-CZ" dirty="0" smtClean="0"/>
              <a:t>Microsoft Office</a:t>
            </a:r>
          </a:p>
          <a:p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upload.wikimedia.org/wikipedia/commons/9/91/Mendeleev_law.jpg?uselang=ru</a:t>
            </a:r>
            <a:r>
              <a:rPr lang="cs-CZ" dirty="0" smtClean="0"/>
              <a:t> </a:t>
            </a:r>
            <a:r>
              <a:rPr lang="cs-CZ" dirty="0">
                <a:hlinkClick r:id="rId3"/>
              </a:rPr>
              <a:t>http://www.broukej.cz/tabulka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err="1" smtClean="0"/>
              <a:t>Scientia</a:t>
            </a:r>
            <a:r>
              <a:rPr lang="cs-CZ" dirty="0" smtClean="0"/>
              <a:t>, s. r. o., pedagogické nakladatelství, Praha 1999 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dirty="0" smtClean="0"/>
              <a:t>Základní škole a Mateřské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učiva </a:t>
            </a:r>
            <a:r>
              <a:rPr lang="cs-CZ" dirty="0"/>
              <a:t> </a:t>
            </a:r>
            <a:r>
              <a:rPr lang="cs-CZ" dirty="0" smtClean="0"/>
              <a:t>Periodická soustava prvků.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1401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1017</TotalTime>
  <Words>2784</Words>
  <Application>Microsoft Office PowerPoint</Application>
  <PresentationFormat>Předvádění na obrazovce (4:3)</PresentationFormat>
  <Paragraphs>2487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62</cp:revision>
  <dcterms:created xsi:type="dcterms:W3CDTF">2013-01-04T21:42:22Z</dcterms:created>
  <dcterms:modified xsi:type="dcterms:W3CDTF">2013-01-20T21:51:19Z</dcterms:modified>
</cp:coreProperties>
</file>