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9" r:id="rId2"/>
    <p:sldId id="282" r:id="rId3"/>
    <p:sldId id="270" r:id="rId4"/>
    <p:sldId id="281" r:id="rId5"/>
    <p:sldId id="266" r:id="rId6"/>
    <p:sldId id="275" r:id="rId7"/>
    <p:sldId id="257" r:id="rId8"/>
    <p:sldId id="256" r:id="rId9"/>
    <p:sldId id="268" r:id="rId10"/>
    <p:sldId id="258" r:id="rId11"/>
    <p:sldId id="274" r:id="rId12"/>
    <p:sldId id="276" r:id="rId13"/>
    <p:sldId id="271" r:id="rId14"/>
    <p:sldId id="259" r:id="rId15"/>
    <p:sldId id="261" r:id="rId16"/>
    <p:sldId id="265" r:id="rId17"/>
    <p:sldId id="262" r:id="rId18"/>
    <p:sldId id="260" r:id="rId19"/>
    <p:sldId id="273" r:id="rId20"/>
    <p:sldId id="280" r:id="rId21"/>
    <p:sldId id="264" r:id="rId22"/>
    <p:sldId id="278" r:id="rId23"/>
    <p:sldId id="272" r:id="rId24"/>
    <p:sldId id="283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2" autoAdjust="0"/>
    <p:restoredTop sz="94660"/>
  </p:normalViewPr>
  <p:slideViewPr>
    <p:cSldViewPr>
      <p:cViewPr>
        <p:scale>
          <a:sx n="80" d="100"/>
          <a:sy n="80" d="100"/>
        </p:scale>
        <p:origin x="-52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183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53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079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076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25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42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50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466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59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72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29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55A9F-EF6A-44FD-8AE7-B666D31E25EA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004B14-6E22-43FA-AA95-7F8D84A1AB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484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9/9b/Karwina_herb.sv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file:///C:\Users\Karko&#353;kov&#225;\Desktop\P1020876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6/Karwina_1445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file:///C:\Users\Karko&#353;kov&#225;\Desktop\P1020897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0/07/L%C3%A1ze%C5%88sk%C3%BD_park_Karvin%C3%A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4" Type="http://schemas.openxmlformats.org/officeDocument/2006/relationships/hyperlink" Target="//upload.wikimedia.org/wikipedia/commons/f/fe/Lion_from_small_coat_of_arms_of_the_Czech_Republic.sv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wmf"/><Relationship Id="rId2" Type="http://schemas.openxmlformats.org/officeDocument/2006/relationships/hyperlink" Target="//upload.wikimedia.org/wikipedia/commons/5/5c/Karvin%C3%A1,_Fry%C5%A1t%C3%A1tsk%C3%A1_40_(2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1.png"/><Relationship Id="rId4" Type="http://schemas.openxmlformats.org/officeDocument/2006/relationships/hyperlink" Target="//upload.wikimedia.org/wikipedia/commons/f/fe/Lion_from_small_coat_of_arms_of_the_Czech_Republic.sv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2/28/Namesti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a/a2/Karvin%C3%A1,_n%C3%A1m%C4%9Bst%C3%AD,_ka%C5%A1na_(2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1.png"/><Relationship Id="rId4" Type="http://schemas.openxmlformats.org/officeDocument/2006/relationships/hyperlink" Target="//upload.wikimedia.org/wikipedia/commons/f/fe/Lion_from_small_coat_of_arms_of_the_Czech_Republic.sv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//upload.wikimedia.org/wikipedia/commons/6/69/Z%C3%A1mek_Fry%C5%A1t%C3%A1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11.png"/><Relationship Id="rId4" Type="http://schemas.openxmlformats.org/officeDocument/2006/relationships/hyperlink" Target="//upload.wikimedia.org/wikipedia/commons/f/fe/Lion_from_small_coat_of_arms_of_the_Czech_Republic.sv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//upload.wikimedia.org/wikipedia/commons/0/0a/T._G._Masaryk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3/35/Karvin%C3%A1,_Fry%C5%A1t%C3%A1t,_knihovna_(1)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file:///C:\Users\Karko&#353;kov&#225;\Desktop\P1020883.JPG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//upload.wikimedia.org/wikipedia/commons/b/b8/Most_Darkov_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11.png"/><Relationship Id="rId4" Type="http://schemas.openxmlformats.org/officeDocument/2006/relationships/hyperlink" Target="//upload.wikimedia.org/wikipedia/commons/f/fe/Lion_from_small_coat_of_arms_of_the_Czech_Republic.sv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//upload.wikimedia.org/wikipedia/commons/0/08/M%C4%9Bstsk%C3%BD_d%C5%AFm_kultury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//upload.wikimedia.org/wikipedia/commons/1/1d/P%C5%99%C3%ADrodov%C4%9Bdn%C3%A1_stanice_-_Karvin%C3%A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//upload.wikimedia.org/wikipedia/commons/d/d7/Indi%C3%A1nsk%C3%A9_h%C5%99i%C5%A1t%C4%9B_-_Karvin%C3%A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//upload.wikimedia.org/wikipedia/commons/e/e5/Karvinsk%C3%A1_nemocnic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//upload.wikimedia.org/wikipedia/commons/c/c3/Karvin%C3%A1,_N%C3%A1dra%C5%BE%C3%AD_-_vlakov%C3%A9_i_autobusov%C3%A9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hyperlink" Target="//upload.wikimedia.org/wikipedia/commons/a/ae/Zimn%C3%AD_stadion_Karvin%C3%A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hyperlink" Target="//upload.wikimedia.org/wikipedia/commons/b/be/Obchodn%C3%AD_centrum_Karvin%C3%A1_(01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w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13" Type="http://schemas.openxmlformats.org/officeDocument/2006/relationships/image" Target="../media/image49.jpeg"/><Relationship Id="rId3" Type="http://schemas.openxmlformats.org/officeDocument/2006/relationships/image" Target="file:///C:\Users\Karko&#353;kov&#225;\Desktop\foto%20dum\P1030656.JPG" TargetMode="External"/><Relationship Id="rId7" Type="http://schemas.openxmlformats.org/officeDocument/2006/relationships/image" Target="file:///C:\Users\Karko&#353;kov&#225;\Desktop\foto%20dum\P1030652.JPG" TargetMode="External"/><Relationship Id="rId12" Type="http://schemas.openxmlformats.org/officeDocument/2006/relationships/hyperlink" Target="//upload.wikimedia.org/wikipedia/commons/4/41/Praha,_Sm%C3%ADchov,_And%C4%9Bl,_Farm%C3%A1%C5%99sk%C3%A9_trhy,_s%C3%BDry.jpg" TargetMode="External"/><Relationship Id="rId17" Type="http://schemas.openxmlformats.org/officeDocument/2006/relationships/image" Target="../media/image52.wmf"/><Relationship Id="rId2" Type="http://schemas.openxmlformats.org/officeDocument/2006/relationships/image" Target="../media/image44.jpeg"/><Relationship Id="rId16" Type="http://schemas.openxmlformats.org/officeDocument/2006/relationships/image" Target="../media/image5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11" Type="http://schemas.openxmlformats.org/officeDocument/2006/relationships/image" Target="../media/image48.jpeg"/><Relationship Id="rId5" Type="http://schemas.openxmlformats.org/officeDocument/2006/relationships/image" Target="file:///C:\Users\Karko&#353;kov&#225;\Desktop\foto%20dum\P1030657.JPG" TargetMode="External"/><Relationship Id="rId15" Type="http://schemas.openxmlformats.org/officeDocument/2006/relationships/image" Target="file:///C:\Users\Karko&#353;kov&#225;\Desktop\foto%20dum\P1030659.JPG" TargetMode="External"/><Relationship Id="rId10" Type="http://schemas.openxmlformats.org/officeDocument/2006/relationships/hyperlink" Target="//upload.wikimedia.org/wikipedia/commons/3/3f/HK_Wan_Chai_North_%E7%81%A3%E4%BB%94%E5%8C%97_HKCEC_%E9%A6%99%E6%B8%AF%E6%9C%83%E5%B1%95_Bakery_breads_n_Cakes_May-2012.JPG" TargetMode="External"/><Relationship Id="rId4" Type="http://schemas.openxmlformats.org/officeDocument/2006/relationships/image" Target="../media/image45.jpeg"/><Relationship Id="rId9" Type="http://schemas.openxmlformats.org/officeDocument/2006/relationships/image" Target="file:///C:\Users\Karko&#353;kov&#225;\Desktop\foto%20dum\P1030661.JPG" TargetMode="External"/><Relationship Id="rId14" Type="http://schemas.openxmlformats.org/officeDocument/2006/relationships/image" Target="../media/image50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36566" y="260648"/>
            <a:ext cx="5061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Střední škola, Základní škola a  Mateřská škola, Karviná, příspěvková organizace</a:t>
            </a:r>
          </a:p>
          <a:p>
            <a:pPr algn="ctr"/>
            <a:r>
              <a:rPr lang="cs-CZ" sz="1200" dirty="0" smtClean="0"/>
              <a:t>Jana </a:t>
            </a:r>
            <a:r>
              <a:rPr lang="cs-CZ" sz="1200" dirty="0" err="1" smtClean="0"/>
              <a:t>Karkošková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99132" y="1412776"/>
            <a:ext cx="2877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Naše město</a:t>
            </a:r>
            <a:endParaRPr lang="cs-CZ" sz="4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35747" y="3459707"/>
            <a:ext cx="76460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vycházkách poznáváme své město, všímáme si důležitých a významných míst</a:t>
            </a:r>
          </a:p>
          <a:p>
            <a:r>
              <a:rPr lang="cs-CZ" dirty="0"/>
              <a:t>i</a:t>
            </a:r>
            <a:r>
              <a:rPr lang="cs-CZ" dirty="0" smtClean="0"/>
              <a:t> budov.  Snažíme se orientovat ve svém nejbližším okolí.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4365104"/>
            <a:ext cx="421339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se jmenuje město, ve kterém žiješ?  </a:t>
            </a:r>
          </a:p>
          <a:p>
            <a:r>
              <a:rPr lang="cs-CZ" dirty="0" smtClean="0"/>
              <a:t>Která řeka protéká naším městem?</a:t>
            </a:r>
          </a:p>
          <a:p>
            <a:r>
              <a:rPr lang="cs-CZ" dirty="0" smtClean="0"/>
              <a:t>Co se v našem městě nejvíce líbí turistům? </a:t>
            </a:r>
            <a:endParaRPr lang="cs-CZ" dirty="0" smtClean="0"/>
          </a:p>
          <a:p>
            <a:r>
              <a:rPr lang="cs-CZ" dirty="0" smtClean="0"/>
              <a:t>Která </a:t>
            </a:r>
            <a:r>
              <a:rPr lang="cs-CZ" dirty="0" smtClean="0"/>
              <a:t>místa máš nejraději </a:t>
            </a:r>
            <a:r>
              <a:rPr lang="cs-CZ" dirty="0" smtClean="0"/>
              <a:t>ty?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Karkošková\AppData\Local\Microsoft\Windows\Temporary Internet Files\Content.IE5\4R9H0248\MC900371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5151" y="5249179"/>
            <a:ext cx="919858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61096" y="5861179"/>
            <a:ext cx="5547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odpověďmi na otázky ti pomůžou následující </a:t>
            </a:r>
            <a:r>
              <a:rPr lang="cs-CZ" dirty="0" smtClean="0"/>
              <a:t>fotografie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98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Karwina herb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9602" y="2060848"/>
            <a:ext cx="3102360" cy="37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70622" y="578745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KARVINÁ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313903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1999" y="1276311"/>
            <a:ext cx="6720000" cy="5040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49513" y="446378"/>
            <a:ext cx="26449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NAŠE  ŠKOLA</a:t>
            </a:r>
            <a:endParaRPr lang="cs-CZ" sz="3600" dirty="0"/>
          </a:p>
        </p:txBody>
      </p:sp>
      <p:pic>
        <p:nvPicPr>
          <p:cNvPr id="1026" name="Picture 2" descr="C:\Users\Karkošková\AppData\Local\Microsoft\Windows\Temporary Internet Files\Content.IE5\YSU45LQ0\MC9000887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388479"/>
            <a:ext cx="1441094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14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File:Karwina 144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589" y="1295466"/>
            <a:ext cx="6624000" cy="49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90505" y="376947"/>
            <a:ext cx="6188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ZÁKLADNÍ ŠKOLA KOMENSKÉHO</a:t>
            </a:r>
            <a:endParaRPr lang="cs-CZ" sz="3600" dirty="0"/>
          </a:p>
        </p:txBody>
      </p:sp>
      <p:pic>
        <p:nvPicPr>
          <p:cNvPr id="5" name="Picture 3" descr="C:\Users\Karkošková\AppData\Local\Microsoft\Windows\Temporary Internet Files\Content.IE5\IV3E14YV\MC9002152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474" y="5307042"/>
            <a:ext cx="831499" cy="100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Karkošková\AppData\Local\Microsoft\Windows\Temporary Internet Files\Content.IE5\MYVUE2IF\MC9004357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033" y="3789350"/>
            <a:ext cx="1081255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075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1998" y="1302474"/>
            <a:ext cx="6720000" cy="5040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038853" y="336179"/>
            <a:ext cx="30662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LÁZNĚ DARKOV</a:t>
            </a:r>
            <a:endParaRPr lang="cs-CZ" sz="3600" dirty="0"/>
          </a:p>
        </p:txBody>
      </p:sp>
      <p:pic>
        <p:nvPicPr>
          <p:cNvPr id="2055" name="Picture 7" descr="C:\Users\Karkošková\AppData\Local\Microsoft\Windows\Temporary Internet Files\Content.IE5\00384BIB\MC900404187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D9D9D9"/>
              </a:clrFrom>
              <a:clrTo>
                <a:srgbClr val="D9D9D9">
                  <a:alpha val="0"/>
                </a:srgbClr>
              </a:clrTo>
            </a:clrChang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796474"/>
            <a:ext cx="1384653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5390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9" presetClass="path" presetSubtype="0" accel="50000" decel="5000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3.88889E-6 -1.76688E-6 L 0.25503 0.21531 " pathEditMode="relative" rAng="0" ptsTypes="AA">
                                      <p:cBhvr>
                                        <p:cTn id="10" dur="4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43" y="107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250"/>
                            </p:stCondLst>
                            <p:childTnLst>
                              <p:par>
                                <p:cTn id="1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78728" y="318215"/>
            <a:ext cx="31306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LÁZEŇSKÝ PARK</a:t>
            </a:r>
            <a:endParaRPr lang="cs-CZ" sz="3600" dirty="0"/>
          </a:p>
        </p:txBody>
      </p:sp>
      <p:pic>
        <p:nvPicPr>
          <p:cNvPr id="2050" name="Picture 2" descr="Soubor:Lázeňský park Karviná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File:Lion from small coat of arms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54679"/>
            <a:ext cx="110764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483" y="1977225"/>
            <a:ext cx="16677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KULTURNÍ PAMÁTKA</a:t>
            </a:r>
            <a:endParaRPr lang="cs-CZ" sz="1400" dirty="0"/>
          </a:p>
        </p:txBody>
      </p:sp>
      <p:pic>
        <p:nvPicPr>
          <p:cNvPr id="2052" name="Picture 4" descr="C:\Users\Karkošková\AppData\Local\Microsoft\Windows\Temporary Internet Files\Content.IE5\FNVWUMXO\MC9003435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754" y="4354649"/>
            <a:ext cx="3594677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937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Karviná, Fryštátská 40 (2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13" y="1242324"/>
            <a:ext cx="6963728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File:Lion from small coat of arms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54679"/>
            <a:ext cx="110764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71800" y="310348"/>
            <a:ext cx="3615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FRYŠTÁTSKÁ ULICE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3531" y="1986140"/>
            <a:ext cx="17078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KULTURNÍ PAMÁTKA </a:t>
            </a:r>
          </a:p>
          <a:p>
            <a:r>
              <a:rPr lang="cs-CZ" sz="1400" dirty="0" smtClean="0"/>
              <a:t>DŮM č. 40</a:t>
            </a:r>
            <a:endParaRPr lang="cs-CZ" sz="1400" dirty="0"/>
          </a:p>
        </p:txBody>
      </p:sp>
      <p:pic>
        <p:nvPicPr>
          <p:cNvPr id="6147" name="Picture 3" descr="C:\Users\Karkošková\AppData\Local\Microsoft\Windows\Temporary Internet Files\Content.IE5\MYVUE2IF\MC9004241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912" y="4401427"/>
            <a:ext cx="539500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Karkošková\AppData\Local\Microsoft\Windows\Temporary Internet Files\Content.IE5\FNVWUMXO\MC9003449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303" y="4313682"/>
            <a:ext cx="1375704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5935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6.93802E-7 L -0.62535 0.09944 " pathEditMode="relative" rAng="0" ptsTypes="AA">
                                      <p:cBhvr>
                                        <p:cTn id="14" dur="5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67" y="4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750"/>
                            </p:stCondLst>
                            <p:childTnLst>
                              <p:par>
                                <p:cTn id="1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0.01457 L 0.00034 0.0821 C 0.00173 0.11286 0.10138 0.14269 0.18142 0.13622 L 0.36059 0.12165 " pathEditMode="relative" rAng="-209455" ptsTypes="FfFF">
                                      <p:cBhvr>
                                        <p:cTn id="20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60" y="53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80271" y="318947"/>
            <a:ext cx="5151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NÁMĚSTÍ  T. G. MASARYKA</a:t>
            </a:r>
            <a:endParaRPr lang="cs-CZ" sz="3600" dirty="0"/>
          </a:p>
        </p:txBody>
      </p:sp>
      <p:pic>
        <p:nvPicPr>
          <p:cNvPr id="2050" name="Picture 2" descr="Soubor:Namesti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945" y="1401880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Karkošková\AppData\Local\Microsoft\Windows\Temporary Internet Files\Content.IE5\U9OG1CAU\MC900292074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D8E0E8"/>
              </a:clrFrom>
              <a:clrTo>
                <a:srgbClr val="D8E0E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76" y="4797152"/>
            <a:ext cx="1335938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4887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89454E-6 L 0.70781 0.01433 " pathEditMode="relative" rAng="0" ptsTypes="AA">
                                      <p:cBhvr>
                                        <p:cTn id="10" dur="7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382" y="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8000"/>
                            </p:stCondLst>
                            <p:childTnLst>
                              <p:par>
                                <p:cTn id="1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Karviná, náměstí, kašna (2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074" y="1279179"/>
            <a:ext cx="35112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Lion from small coat of arms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95179"/>
            <a:ext cx="110764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06224" y="284719"/>
            <a:ext cx="33329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LITINOVÁ KAŠNA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986140"/>
            <a:ext cx="16677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KULTURNÍ PAMÁTKA</a:t>
            </a:r>
            <a:endParaRPr lang="cs-CZ" sz="1400" dirty="0"/>
          </a:p>
        </p:txBody>
      </p:sp>
      <p:pic>
        <p:nvPicPr>
          <p:cNvPr id="1029" name="Picture 5" descr="C:\Users\Karkošková\AppData\Local\Microsoft\Windows\Temporary Internet Files\Content.IE5\MYVUE2IF\MC9002373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10892"/>
            <a:ext cx="1443528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420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Zámek Fryštá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00" y="1484784"/>
            <a:ext cx="8191999" cy="46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08456" y="350625"/>
            <a:ext cx="15270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ZÁMEK</a:t>
            </a:r>
            <a:endParaRPr lang="cs-CZ" sz="3600" dirty="0"/>
          </a:p>
        </p:txBody>
      </p:sp>
      <p:pic>
        <p:nvPicPr>
          <p:cNvPr id="7" name="Picture 4" descr="File:Lion from small coat of arms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33" y="464251"/>
            <a:ext cx="110764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76000" y="1832251"/>
            <a:ext cx="16677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KULTURNÍ PAMÁTKA</a:t>
            </a:r>
            <a:endParaRPr lang="cs-CZ" sz="1400" dirty="0"/>
          </a:p>
        </p:txBody>
      </p:sp>
      <p:pic>
        <p:nvPicPr>
          <p:cNvPr id="10242" name="Picture 2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69470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811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T. G. Masary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Karkošková\AppData\Local\Microsoft\Windows\Temporary Internet Files\Content.IE5\U9OG1CAU\MC900292074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D8E0E8"/>
              </a:clrFrom>
              <a:clrTo>
                <a:srgbClr val="D8E0E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11919"/>
            <a:ext cx="1335938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33071" y="356865"/>
            <a:ext cx="57573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SOCHA  T. G. MASARYKA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1530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8.14061E-7 L 0.26562 -0.00694 " pathEditMode="relative" rAng="0" ptsTypes="AA">
                                      <p:cBhvr>
                                        <p:cTn id="10" dur="4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81" y="-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750"/>
                            </p:stCondLst>
                            <p:childTnLst>
                              <p:par>
                                <p:cTn id="1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Karviná, Fryštát, knihovna (1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33085"/>
            <a:ext cx="62412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arkošková\AppData\Local\Microsoft\Windows\Temporary Internet Files\Content.IE5\IV3E14YV\MC9000889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045" y="4365104"/>
            <a:ext cx="1226058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Karkošková\AppData\Local\Microsoft\Windows\Temporary Internet Files\Content.IE5\FNVWUMXO\MC900292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953" y="4797085"/>
            <a:ext cx="1355903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44755" y="392564"/>
            <a:ext cx="22549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KNIHOVNA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3388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2267" y="280592"/>
            <a:ext cx="48195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PARK BOŽENY NĚMCOVÉ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029" y="1268760"/>
            <a:ext cx="6720000" cy="5040000"/>
          </a:xfrm>
          <a:prstGeom prst="rect">
            <a:avLst/>
          </a:prstGeom>
        </p:spPr>
      </p:pic>
      <p:pic>
        <p:nvPicPr>
          <p:cNvPr id="3074" name="Picture 2" descr="C:\Users\Karkošková\AppData\Local\Microsoft\Windows\Temporary Internet Files\Content.IE5\DXM6WS0X\MC9000552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83632"/>
            <a:ext cx="1161861" cy="197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412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7 L 0.23576 0.04954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88" y="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250"/>
                            </p:stCondLst>
                            <p:childTnLst>
                              <p:par>
                                <p:cTn id="1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Most Darkov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525" y="1268760"/>
            <a:ext cx="7578943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File:Lion from small coat of arms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76" y="584760"/>
            <a:ext cx="110764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85884" y="5660328"/>
            <a:ext cx="1135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OLŠE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4" name="Picture 6" descr="C:\Users\Karkošková\AppData\Local\Microsoft\Windows\Temporary Internet Files\Content.IE5\U9OG1CAU\MC9002129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451" y="4970407"/>
            <a:ext cx="1665749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52227" y="324116"/>
            <a:ext cx="60395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MOST SOKOLOVSKÝCH HRDINŮ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952760"/>
            <a:ext cx="16677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KULTURNÍ PAMÁTKA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19006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6 L 0.58281 3.7037E-6 " pathEditMode="relative" rAng="0" ptsTypes="AA">
                                      <p:cBhvr>
                                        <p:cTn id="10" dur="1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32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4250"/>
                            </p:stCondLst>
                            <p:childTnLst>
                              <p:par>
                                <p:cTn id="1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Městský dům kultur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0" y="1287639"/>
            <a:ext cx="7347729" cy="433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Karkošková\AppData\Local\Microsoft\Windows\Temporary Internet Files\Content.IE5\QZSH9YMM\MC9000890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23988"/>
            <a:ext cx="1792224" cy="156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03282" y="332653"/>
            <a:ext cx="3140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KULTURNÍ DŮM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2887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Přírodovědná stanice - Karviná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86" y="1308654"/>
            <a:ext cx="7456660" cy="49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04109"/>
            <a:ext cx="1574864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49887" y="344677"/>
            <a:ext cx="49202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PŘÍRODOVĚDNÁ STANICE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3967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Indiánské hřiště - Karviná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000" y="1196752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41178" y="324118"/>
            <a:ext cx="36616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INDIÁNSKÉ HŘIŠTĚ</a:t>
            </a:r>
            <a:endParaRPr lang="cs-CZ" sz="3600" dirty="0"/>
          </a:p>
        </p:txBody>
      </p:sp>
      <p:pic>
        <p:nvPicPr>
          <p:cNvPr id="6157" name="Picture 13" descr="C:\Users\Karkošková\AppData\Local\Microsoft\Windows\Temporary Internet Files\Content.IE5\LM3DTX2L\MC900232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069" y="4221088"/>
            <a:ext cx="1486277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310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1" dur="2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spd="-100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7" dur="2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0" dur="2000" spd="-100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arvinská nemocn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762" y="1243577"/>
            <a:ext cx="6776475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99856" y="332656"/>
            <a:ext cx="25442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NEMOCNICE</a:t>
            </a:r>
            <a:endParaRPr lang="cs-CZ" sz="3600" dirty="0"/>
          </a:p>
        </p:txBody>
      </p:sp>
      <p:pic>
        <p:nvPicPr>
          <p:cNvPr id="8196" name="Picture 4" descr="C:\Users\Karkošková\AppData\Local\Microsoft\Windows\Temporary Internet Files\Content.IE5\AHPO0SX1\MC9003590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693" y="4339577"/>
            <a:ext cx="2133897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706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Karviná, Nádraží - vlakové i autobusové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673122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55910" y="330347"/>
            <a:ext cx="33946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HLAVNÍ NÁDRAŽÍ</a:t>
            </a:r>
            <a:endParaRPr lang="cs-CZ" sz="3600" dirty="0"/>
          </a:p>
        </p:txBody>
      </p:sp>
      <p:pic>
        <p:nvPicPr>
          <p:cNvPr id="7170" name="Picture 2" descr="C:\Users\Karkošková\AppData\Local\Microsoft\Windows\Temporary Internet Files\Content.IE5\IV3E14YV\MC9001977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26803" y="4478892"/>
            <a:ext cx="375254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3514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6503E-6 L 0.30868 -0.000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34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xit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5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Zimní stadion Karviná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70" b="8730"/>
          <a:stretch/>
        </p:blipFill>
        <p:spPr bwMode="auto">
          <a:xfrm>
            <a:off x="693333" y="1346169"/>
            <a:ext cx="7744485" cy="42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14895" y="330346"/>
            <a:ext cx="3101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ZIMNÍ STADION</a:t>
            </a:r>
            <a:endParaRPr lang="cs-CZ" sz="3600" dirty="0"/>
          </a:p>
        </p:txBody>
      </p:sp>
      <p:pic>
        <p:nvPicPr>
          <p:cNvPr id="19470" name="Picture 14" descr="C:\Users\Karkošková\AppData\Local\Microsoft\Windows\Temporary Internet Files\Content.IE5\AHPO0SX1\MC9003982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97151"/>
            <a:ext cx="1828800" cy="1666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914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ile:Obchodní centrum Karviná (01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015" y="1268760"/>
            <a:ext cx="7200800" cy="471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Karkošková\AppData\Local\Microsoft\Windows\Temporary Internet Files\Content.IE5\TLXDXX9X\MC900295988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E6EBFF"/>
              </a:clrFrom>
              <a:clrTo>
                <a:srgbClr val="E6EB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05285"/>
            <a:ext cx="2718137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73595" y="360054"/>
            <a:ext cx="39756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NÁKUPNÍ CENTRUM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53850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675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675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674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856" y="836712"/>
            <a:ext cx="1890000" cy="252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r:link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7359" y="398087"/>
            <a:ext cx="2976331" cy="22322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r:link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7592" y="378812"/>
            <a:ext cx="1890000" cy="252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r:link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253" y="4639491"/>
            <a:ext cx="2640000" cy="1980000"/>
          </a:xfrm>
          <a:prstGeom prst="rect">
            <a:avLst/>
          </a:prstGeom>
        </p:spPr>
      </p:pic>
      <p:pic>
        <p:nvPicPr>
          <p:cNvPr id="13318" name="Picture 6" descr="File:HK Wan Chai North 灣仔北 HKCEC 香港會展 Bakery breads n Cakes May-201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639491"/>
            <a:ext cx="264000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File:Praha, Smíchov, Anděl, Farmářské trhy, sýry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423" y="2695771"/>
            <a:ext cx="270168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4" r:link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511" y="1916832"/>
            <a:ext cx="2640000" cy="1980000"/>
          </a:xfrm>
          <a:prstGeom prst="rect">
            <a:avLst/>
          </a:prstGeom>
        </p:spPr>
      </p:pic>
      <p:pic>
        <p:nvPicPr>
          <p:cNvPr id="13321" name="Picture 9" descr="C:\Users\Karkošková\AppData\Local\Microsoft\Windows\Temporary Internet Files\Content.IE5\MYVUE2IF\MC90043441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45" y="4136931"/>
            <a:ext cx="1056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Karkošková\AppData\Local\Microsoft\Windows\Temporary Internet Files\Content.IE5\FNVWUMXO\MC900290939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73" y="4639491"/>
            <a:ext cx="2015544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2830" y="3976451"/>
            <a:ext cx="4407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zboží s maminkou</a:t>
            </a:r>
            <a:r>
              <a:rPr lang="cs-CZ" dirty="0"/>
              <a:t> nejčastěji</a:t>
            </a:r>
            <a:r>
              <a:rPr lang="cs-CZ" dirty="0" smtClean="0"/>
              <a:t> nakupuješ?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736" y="378812"/>
            <a:ext cx="4628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všechno můžeme koupit v nákupním centru.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103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46"/>
            <a:ext cx="8640960" cy="6857853"/>
          </a:xfrm>
        </p:spPr>
        <p:txBody>
          <a:bodyPr>
            <a:normAutofit fontScale="90000"/>
          </a:bodyPr>
          <a:lstStyle/>
          <a:p>
            <a:pPr lvl="0" algn="l">
              <a:spcBef>
                <a:spcPts val="0"/>
              </a:spcBef>
            </a:pPr>
            <a:r>
              <a:rPr lang="cs-CZ" sz="1400" dirty="0" smtClean="0"/>
              <a:t>POUŽITÉ ZDROJE:</a:t>
            </a:r>
            <a:br>
              <a:rPr lang="cs-CZ" sz="1400" dirty="0" smtClean="0"/>
            </a:br>
            <a:r>
              <a:rPr lang="cs-CZ" sz="1200" dirty="0" err="1" smtClean="0"/>
              <a:t>Tedmek</a:t>
            </a:r>
            <a:r>
              <a:rPr lang="cs-CZ" sz="1200" dirty="0" smtClean="0"/>
              <a:t>: </a:t>
            </a:r>
            <a:r>
              <a:rPr lang="cs-CZ" sz="1200" dirty="0" err="1" smtClean="0"/>
              <a:t>Namesti</a:t>
            </a:r>
            <a:r>
              <a:rPr lang="cs-CZ" sz="1200" dirty="0" smtClean="0"/>
              <a:t>.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2013-03-07]. Dostupné z: http://</a:t>
            </a:r>
            <a:r>
              <a:rPr lang="cs-CZ" sz="1200" dirty="0" smtClean="0"/>
              <a:t>cs.wikipedia.org/wiki/Soubor:Namesti1.JPG</a:t>
            </a:r>
            <a:br>
              <a:rPr lang="cs-CZ" sz="1200" dirty="0" smtClean="0"/>
            </a:br>
            <a:r>
              <a:rPr lang="cs-CZ" sz="1200" dirty="0" smtClean="0"/>
              <a:t>Žváček: T. G Masaryk.</a:t>
            </a:r>
            <a:r>
              <a:rPr lang="en-US" sz="1200" i="1" dirty="0" smtClean="0"/>
              <a:t>Wikipedia</a:t>
            </a:r>
            <a:r>
              <a:rPr lang="en-US" sz="1200" i="1" dirty="0"/>
              <a:t>: the free encyclopedia</a:t>
            </a:r>
            <a:r>
              <a:rPr lang="en-US" sz="1200" dirty="0"/>
              <a:t> [online]. San Francisco (CA): Wikimedia Foundation, 2001- [cit. 2013-03-07]. </a:t>
            </a:r>
            <a:r>
              <a:rPr lang="en-US" sz="1200" dirty="0" err="1"/>
              <a:t>Dostupné</a:t>
            </a:r>
            <a:r>
              <a:rPr lang="en-US" sz="1200" dirty="0"/>
              <a:t> z: http://commons.wikimedia.org/wiki/File:T._G._</a:t>
            </a:r>
            <a:r>
              <a:rPr lang="en-US" sz="1200" dirty="0" smtClean="0"/>
              <a:t>Masaryk.jpg?uselang=cs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err="1" smtClean="0"/>
              <a:t>Podzemnik</a:t>
            </a:r>
            <a:r>
              <a:rPr lang="cs-CZ" sz="1200" dirty="0" smtClean="0"/>
              <a:t>: Karviná</a:t>
            </a:r>
            <a:r>
              <a:rPr lang="cs-CZ" sz="1200" dirty="0"/>
              <a:t>, náměstí, kašna.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2013-03-08]. Dostupné z: http://cs.wikipedia.org/wiki/Soubor:Karvin%C3%A1,_n%C3%A1m%C4%9Bst%C3%AD,_ka%C5%A1na_(2).</a:t>
            </a:r>
            <a:r>
              <a:rPr lang="cs-CZ" sz="1200" dirty="0" smtClean="0"/>
              <a:t>JPG</a:t>
            </a:r>
            <a:br>
              <a:rPr lang="cs-CZ" sz="1200" dirty="0" smtClean="0"/>
            </a:br>
            <a:r>
              <a:rPr lang="cs-CZ" sz="1200" dirty="0" err="1" smtClean="0"/>
              <a:t>Hellooo:Přírodovědná</a:t>
            </a:r>
            <a:r>
              <a:rPr lang="cs-CZ" sz="1200" dirty="0" smtClean="0"/>
              <a:t> </a:t>
            </a:r>
            <a:r>
              <a:rPr lang="cs-CZ" sz="1200" dirty="0"/>
              <a:t>stanice - Karviná.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2013-03-07]. Dostupné z: http://commons.wikimedia.org/wiki/File:P%C5%99%C3%ADrodov%C4%9Bdn%C3%A1_stanice_-_</a:t>
            </a:r>
            <a:r>
              <a:rPr lang="cs-CZ" sz="1200" dirty="0" smtClean="0"/>
              <a:t>Karvin%C3%A1.JPG?uselang=cs</a:t>
            </a:r>
            <a:br>
              <a:rPr lang="cs-CZ" sz="1200" dirty="0" smtClean="0"/>
            </a:br>
            <a:r>
              <a:rPr lang="cs-CZ" sz="1200" dirty="0" err="1" smtClean="0"/>
              <a:t>Hellooo</a:t>
            </a:r>
            <a:r>
              <a:rPr lang="cs-CZ" sz="1200" dirty="0" smtClean="0"/>
              <a:t>: Lázeňský </a:t>
            </a:r>
            <a:r>
              <a:rPr lang="cs-CZ" sz="1200" dirty="0"/>
              <a:t>park Karviná.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2013-03-08]. Dostupné z: http://</a:t>
            </a:r>
            <a:r>
              <a:rPr lang="cs-CZ" sz="1200" dirty="0" smtClean="0"/>
              <a:t>cs.wikipedia.org/wiki/Soubor:L%C3%A1ze%C5%88sk%C3%BD_park_Karvin%C3%A1.JPG</a:t>
            </a:r>
            <a:br>
              <a:rPr lang="cs-CZ" sz="1200" dirty="0" smtClean="0"/>
            </a:br>
            <a:r>
              <a:rPr lang="cs-CZ" sz="1200" dirty="0" smtClean="0"/>
              <a:t>Jiří Louda: </a:t>
            </a:r>
            <a:r>
              <a:rPr lang="en-US" sz="1200" dirty="0" smtClean="0"/>
              <a:t>Lion </a:t>
            </a:r>
            <a:r>
              <a:rPr lang="en-US" sz="1200" dirty="0"/>
              <a:t>from small coat of arms of the Czech Republic. In: </a:t>
            </a:r>
            <a:r>
              <a:rPr lang="en-US" sz="1200" i="1" dirty="0"/>
              <a:t>Wikipedia: the free encyclopedia</a:t>
            </a:r>
            <a:r>
              <a:rPr lang="en-US" sz="1200" dirty="0"/>
              <a:t> [online]. San Francisco (CA): Wikimedia Foundation, 2001- [cit. 2013-03-08]. </a:t>
            </a:r>
            <a:r>
              <a:rPr lang="en-US" sz="1200" dirty="0" err="1"/>
              <a:t>Dostupné</a:t>
            </a:r>
            <a:r>
              <a:rPr lang="en-US" sz="1200" dirty="0"/>
              <a:t> </a:t>
            </a:r>
            <a:r>
              <a:rPr lang="en-US" sz="1200" dirty="0" smtClean="0"/>
              <a:t>z: http</a:t>
            </a:r>
            <a:r>
              <a:rPr lang="en-US" sz="1200" dirty="0"/>
              <a:t>://</a:t>
            </a:r>
            <a:r>
              <a:rPr lang="en-US" sz="1200" dirty="0" smtClean="0"/>
              <a:t>commons.wikimedia.org/wiki/File:Lion_from_small_coat_of_arms_of_the_Czech_Republic.svg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/>
            </a:r>
            <a:b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</a:br>
            <a: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ŠTEFEK Petr. </a:t>
            </a:r>
            <a:r>
              <a:rPr lang="cs-CZ" sz="1200" dirty="0" err="1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Wikipedia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, otevřená encyklopedie [online], 7. 4. 2008, 21:57 [cit.2012/05/19], Soubor: Most přes Olši v Karviné-</a:t>
            </a:r>
            <a:r>
              <a:rPr lang="cs-CZ" sz="1200" dirty="0" err="1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Darkově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.</a:t>
            </a:r>
            <a:b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</a:br>
            <a: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Dostupné z http://cs.wikipedia.org/wiki/Soubor:Most_Darkov_2.jpg</a:t>
            </a:r>
            <a:b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</a:br>
            <a:r>
              <a:rPr lang="cs-CZ" sz="1200" dirty="0" err="1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Hellooo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. </a:t>
            </a:r>
            <a:r>
              <a:rPr lang="cs-CZ" sz="1200" dirty="0" err="1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Wikipedia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, otevřená encyklopedie [online], 13. 6. 2010, 13:32 [cit.2012/05/19], Soubor:  Indiánské hřiště - Karviná.</a:t>
            </a:r>
            <a:b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</a:br>
            <a: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  <a:t>Dostupné z http://upload.wikimedia.org/wikipedia/commons/d/d7/Indi%C3%A1nsk%C3%A9_h%C5%99i%C5%A1t%C4%9B_-_Karvin%C3%A1.JPG</a:t>
            </a:r>
            <a:br>
              <a:rPr lang="cs-CZ" sz="1200" dirty="0" smtClean="0">
                <a:solidFill>
                  <a:prstClr val="black"/>
                </a:solidFill>
                <a:latin typeface="Book Antiqua"/>
                <a:ea typeface="+mn-ea"/>
                <a:cs typeface="+mn-cs"/>
              </a:rPr>
            </a:br>
            <a:r>
              <a:rPr lang="cs-CZ" sz="1200" dirty="0" err="1" smtClean="0">
                <a:solidFill>
                  <a:prstClr val="black"/>
                </a:solidFill>
                <a:latin typeface="Book Antiqua"/>
              </a:rPr>
              <a:t>Hellooo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. </a:t>
            </a:r>
            <a:r>
              <a:rPr lang="cs-CZ" sz="1200" dirty="0" err="1" smtClean="0">
                <a:solidFill>
                  <a:prstClr val="black"/>
                </a:solidFill>
                <a:latin typeface="Book Antiqua"/>
              </a:rPr>
              <a:t>Wikipedia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, otevřená encyklopedie [online], 20. 6. 2010, 8:34 [cit.2012/05/19], Soubor</a:t>
            </a:r>
            <a:r>
              <a:rPr lang="cs-CZ" sz="1200" dirty="0">
                <a:solidFill>
                  <a:prstClr val="black"/>
                </a:solidFill>
                <a:latin typeface="Book Antiqua"/>
              </a:rPr>
              <a:t>: Karvinská 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nemocnice.</a:t>
            </a:r>
            <a:r>
              <a:rPr lang="cs-CZ" sz="1200" dirty="0">
                <a:solidFill>
                  <a:prstClr val="black"/>
                </a:solidFill>
                <a:latin typeface="Book Antiqua"/>
              </a:rPr>
              <a:t/>
            </a:r>
            <a:br>
              <a:rPr lang="cs-CZ" sz="1200" dirty="0">
                <a:solidFill>
                  <a:prstClr val="black"/>
                </a:solidFill>
                <a:latin typeface="Book Antiqua"/>
              </a:rPr>
            </a:b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Dostupné </a:t>
            </a:r>
            <a:r>
              <a:rPr lang="cs-CZ" sz="1200" dirty="0">
                <a:solidFill>
                  <a:prstClr val="black"/>
                </a:solidFill>
                <a:latin typeface="Book Antiqua"/>
              </a:rPr>
              <a:t>z http://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upload.wikimedia.org/wikipedia/commons/e/e5/Karvinsk%C3%A1_nemocnice.JPG</a:t>
            </a:r>
            <a:br>
              <a:rPr lang="cs-CZ" sz="1200" dirty="0" smtClean="0">
                <a:solidFill>
                  <a:prstClr val="black"/>
                </a:solidFill>
                <a:latin typeface="Book Antiqua"/>
              </a:rPr>
            </a:b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Mojmír</a:t>
            </a:r>
            <a:r>
              <a:rPr lang="cs-CZ" sz="1200" dirty="0">
                <a:solidFill>
                  <a:prstClr val="black"/>
                </a:solidFill>
                <a:latin typeface="Book Antiqua"/>
              </a:rPr>
              <a:t>, otevřená encyklopedie [online], 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28. </a:t>
            </a:r>
            <a:r>
              <a:rPr lang="cs-CZ" sz="1200" dirty="0">
                <a:solidFill>
                  <a:prstClr val="black"/>
                </a:solidFill>
                <a:latin typeface="Book Antiqua"/>
              </a:rPr>
              <a:t>6. 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2007, 17:59 </a:t>
            </a:r>
            <a:r>
              <a:rPr lang="cs-CZ" sz="1200" dirty="0">
                <a:solidFill>
                  <a:prstClr val="black"/>
                </a:solidFill>
                <a:latin typeface="Book Antiqua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cit.2013/03/06], </a:t>
            </a:r>
            <a:r>
              <a:rPr lang="cs-CZ" sz="1200" dirty="0">
                <a:solidFill>
                  <a:prstClr val="black"/>
                </a:solidFill>
                <a:latin typeface="Book Antiqua"/>
              </a:rPr>
              <a:t>Soubor: </a:t>
            </a:r>
            <a:r>
              <a:rPr lang="cs-CZ" sz="1200" dirty="0"/>
              <a:t>Karviná, Nádraží - vlakové i autobusové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.</a:t>
            </a:r>
            <a:r>
              <a:rPr lang="cs-CZ" sz="1200" dirty="0">
                <a:solidFill>
                  <a:prstClr val="black"/>
                </a:solidFill>
                <a:latin typeface="Book Antiqua"/>
              </a:rPr>
              <a:t/>
            </a:r>
            <a:br>
              <a:rPr lang="cs-CZ" sz="1200" dirty="0">
                <a:solidFill>
                  <a:prstClr val="black"/>
                </a:solidFill>
                <a:latin typeface="Book Antiqua"/>
              </a:rPr>
            </a:br>
            <a:r>
              <a:rPr lang="cs-CZ" sz="1200" dirty="0">
                <a:solidFill>
                  <a:prstClr val="black"/>
                </a:solidFill>
                <a:latin typeface="Book Antiqua"/>
              </a:rPr>
              <a:t>Dostupné 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z http</a:t>
            </a:r>
            <a:r>
              <a:rPr lang="cs-CZ" sz="1200" dirty="0">
                <a:solidFill>
                  <a:prstClr val="black"/>
                </a:solidFill>
                <a:latin typeface="Book Antiqua"/>
              </a:rPr>
              <a:t>://upload.wikimedia.org/wikipedia/commons/c/c3/Karvin%C3%A1%2C_N%C3%A1dra%C5%BE%C3%AD_-_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>vlakov%C3%A9_i_autobusov%C3%A9.JPG</a:t>
            </a:r>
            <a:br>
              <a:rPr lang="cs-CZ" sz="1200" dirty="0" smtClean="0">
                <a:solidFill>
                  <a:prstClr val="black"/>
                </a:solidFill>
                <a:latin typeface="Book Antiqua"/>
              </a:rPr>
            </a:br>
            <a:r>
              <a:rPr lang="cs-CZ" sz="1200" dirty="0" err="1"/>
              <a:t>Podzemnik</a:t>
            </a:r>
            <a:r>
              <a:rPr lang="cs-CZ" sz="1200" dirty="0"/>
              <a:t>: Knihovna.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2013-03-08]. Dostupné z: http://commons.wikimedia.org/wiki/File:Karvin%C3%A1,_Fry%C5%A1t%C3%A1t,_knihovna_(1).</a:t>
            </a:r>
            <a:r>
              <a:rPr lang="cs-CZ" sz="1200" dirty="0" smtClean="0"/>
              <a:t>JPG?uselang=cs</a:t>
            </a:r>
            <a:r>
              <a:rPr lang="cs-CZ" sz="1200" dirty="0" smtClean="0">
                <a:solidFill>
                  <a:prstClr val="black"/>
                </a:solidFill>
                <a:latin typeface="Book Antiqua"/>
              </a:rPr>
              <a:t/>
            </a:r>
            <a:br>
              <a:rPr lang="cs-CZ" sz="1200" dirty="0" smtClean="0">
                <a:solidFill>
                  <a:prstClr val="black"/>
                </a:solidFill>
                <a:latin typeface="Book Antiqua"/>
              </a:rPr>
            </a:br>
            <a:r>
              <a:rPr lang="cs-CZ" sz="1200" dirty="0" err="1"/>
              <a:t>Podzemnik</a:t>
            </a:r>
            <a:r>
              <a:rPr lang="cs-CZ" sz="1200" dirty="0"/>
              <a:t>: Dům č. 40.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2013-03-08]. Dostupné z: http://commons.wikimedia.org/wiki/File:Karvin%C3%A1,_Fry%C5%A1t%C3%A1tsk%C3%A1_40_(2).</a:t>
            </a:r>
            <a:r>
              <a:rPr lang="cs-CZ" sz="1200" dirty="0" smtClean="0"/>
              <a:t>JPG?uselang=cs</a:t>
            </a:r>
            <a:br>
              <a:rPr lang="cs-CZ" sz="1200" dirty="0" smtClean="0"/>
            </a:br>
            <a:r>
              <a:rPr lang="cs-CZ" sz="1200" dirty="0" err="1"/>
              <a:t>Sunbeamprowce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2013-03-08]. Dostupné z: http://commons.wikimedia.org/wiki/File:HK_Wan_Chai_North_%E7%81%A3%E4%BB%94%E5%8C%97_HKCEC_%</a:t>
            </a:r>
            <a:r>
              <a:rPr lang="cs-CZ" sz="1200" dirty="0" smtClean="0"/>
              <a:t>E9%A6%99%E6%B8%AF%E6%9C%83%E5%B1%95_Bakery_breads_n_Cakes_May-2012.JPG?uselang=cs</a:t>
            </a:r>
            <a:br>
              <a:rPr lang="cs-CZ" sz="1200" dirty="0" smtClean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9085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/>
          </a:bodyPr>
          <a:lstStyle/>
          <a:p>
            <a:r>
              <a:rPr lang="cs-CZ" sz="1100" dirty="0" err="1">
                <a:solidFill>
                  <a:srgbClr val="292934"/>
                </a:solidFill>
              </a:rPr>
              <a:t>Aktron</a:t>
            </a:r>
            <a:r>
              <a:rPr lang="cs-CZ" sz="1100" dirty="0">
                <a:solidFill>
                  <a:srgbClr val="292934"/>
                </a:solidFill>
              </a:rPr>
              <a:t>: Sýry. In: </a:t>
            </a:r>
            <a:r>
              <a:rPr lang="cs-CZ" sz="1100" i="1" dirty="0" err="1">
                <a:solidFill>
                  <a:srgbClr val="292934"/>
                </a:solidFill>
              </a:rPr>
              <a:t>Wikipedia</a:t>
            </a:r>
            <a:r>
              <a:rPr lang="cs-CZ" sz="1100" i="1" dirty="0">
                <a:solidFill>
                  <a:srgbClr val="292934"/>
                </a:solidFill>
              </a:rPr>
              <a:t>: </a:t>
            </a:r>
            <a:r>
              <a:rPr lang="cs-CZ" sz="1100" i="1" dirty="0" err="1">
                <a:solidFill>
                  <a:srgbClr val="292934"/>
                </a:solidFill>
              </a:rPr>
              <a:t>the</a:t>
            </a:r>
            <a:r>
              <a:rPr lang="cs-CZ" sz="1100" i="1" dirty="0">
                <a:solidFill>
                  <a:srgbClr val="292934"/>
                </a:solidFill>
              </a:rPr>
              <a:t> free </a:t>
            </a:r>
            <a:r>
              <a:rPr lang="cs-CZ" sz="1100" i="1" dirty="0" err="1">
                <a:solidFill>
                  <a:srgbClr val="292934"/>
                </a:solidFill>
              </a:rPr>
              <a:t>encyclopedia</a:t>
            </a:r>
            <a:r>
              <a:rPr lang="cs-CZ" sz="1100" dirty="0">
                <a:solidFill>
                  <a:srgbClr val="292934"/>
                </a:solidFill>
              </a:rPr>
              <a:t> [online]. San Francisco (CA): </a:t>
            </a:r>
            <a:r>
              <a:rPr lang="cs-CZ" sz="1100" dirty="0" err="1">
                <a:solidFill>
                  <a:srgbClr val="292934"/>
                </a:solidFill>
              </a:rPr>
              <a:t>Wikimedia</a:t>
            </a:r>
            <a:r>
              <a:rPr lang="cs-CZ" sz="1100" dirty="0">
                <a:solidFill>
                  <a:srgbClr val="292934"/>
                </a:solidFill>
              </a:rPr>
              <a:t> </a:t>
            </a:r>
            <a:r>
              <a:rPr lang="cs-CZ" sz="1100" dirty="0" err="1">
                <a:solidFill>
                  <a:srgbClr val="292934"/>
                </a:solidFill>
              </a:rPr>
              <a:t>Foundation</a:t>
            </a:r>
            <a:r>
              <a:rPr lang="cs-CZ" sz="1100" dirty="0">
                <a:solidFill>
                  <a:srgbClr val="292934"/>
                </a:solidFill>
              </a:rPr>
              <a:t>, 2001- [cit. 2013-03-08]. Dostupné z: http://commons.wikimedia.org/wiki/File:Praha,_Sm%C3%ADchov,_And%C4%9Bl,_Farm%C3%A1%C5%99sk%C3%A9_trhy,_s%C3%BDry.jpg</a:t>
            </a:r>
            <a:br>
              <a:rPr lang="cs-CZ" sz="1100" dirty="0">
                <a:solidFill>
                  <a:srgbClr val="292934"/>
                </a:solidFill>
              </a:rPr>
            </a:br>
            <a:r>
              <a:rPr lang="en-US" sz="1100" dirty="0" err="1">
                <a:solidFill>
                  <a:srgbClr val="292934"/>
                </a:solidFill>
              </a:rPr>
              <a:t>Hellooo</a:t>
            </a:r>
            <a:r>
              <a:rPr lang="en-US" sz="1100" dirty="0">
                <a:solidFill>
                  <a:srgbClr val="292934"/>
                </a:solidFill>
              </a:rPr>
              <a:t>. In: </a:t>
            </a:r>
            <a:r>
              <a:rPr lang="en-US" sz="1100" i="1" dirty="0">
                <a:solidFill>
                  <a:srgbClr val="292934"/>
                </a:solidFill>
              </a:rPr>
              <a:t>Wikipedia: the free encyclopedia</a:t>
            </a:r>
            <a:r>
              <a:rPr lang="en-US" sz="1100" dirty="0">
                <a:solidFill>
                  <a:srgbClr val="292934"/>
                </a:solidFill>
              </a:rPr>
              <a:t> [online]. San Francisco (CA): Wikimedia Foundation, 2001- [cit. 2013-03-08]. </a:t>
            </a:r>
            <a:r>
              <a:rPr lang="en-US" sz="1100" dirty="0" err="1">
                <a:solidFill>
                  <a:srgbClr val="292934"/>
                </a:solidFill>
              </a:rPr>
              <a:t>Dostupné</a:t>
            </a:r>
            <a:r>
              <a:rPr lang="en-US" sz="1100" dirty="0">
                <a:solidFill>
                  <a:srgbClr val="292934"/>
                </a:solidFill>
              </a:rPr>
              <a:t> z: http://commons.wikimedia.org/wiki/File:Zimn%C3%AD_stadion_Karvin%C3%A1.JPG?uselang=cs</a:t>
            </a:r>
            <a:r>
              <a:rPr lang="cs-CZ" sz="1100" dirty="0">
                <a:solidFill>
                  <a:srgbClr val="292934"/>
                </a:solidFill>
              </a:rPr>
              <a:t/>
            </a:r>
            <a:br>
              <a:rPr lang="cs-CZ" sz="1100" dirty="0">
                <a:solidFill>
                  <a:srgbClr val="292934"/>
                </a:solidFill>
              </a:rPr>
            </a:br>
            <a:r>
              <a:rPr lang="cs-CZ" sz="1100" dirty="0" err="1">
                <a:solidFill>
                  <a:srgbClr val="292934"/>
                </a:solidFill>
              </a:rPr>
              <a:t>Darwinek</a:t>
            </a:r>
            <a:r>
              <a:rPr lang="cs-CZ" sz="1100" dirty="0">
                <a:solidFill>
                  <a:srgbClr val="292934"/>
                </a:solidFill>
              </a:rPr>
              <a:t>. In: </a:t>
            </a:r>
            <a:r>
              <a:rPr lang="cs-CZ" sz="1100" i="1" dirty="0" err="1">
                <a:solidFill>
                  <a:srgbClr val="292934"/>
                </a:solidFill>
              </a:rPr>
              <a:t>Wikipedia</a:t>
            </a:r>
            <a:r>
              <a:rPr lang="cs-CZ" sz="1100" i="1" dirty="0">
                <a:solidFill>
                  <a:srgbClr val="292934"/>
                </a:solidFill>
              </a:rPr>
              <a:t>: </a:t>
            </a:r>
            <a:r>
              <a:rPr lang="cs-CZ" sz="1100" i="1" dirty="0" err="1">
                <a:solidFill>
                  <a:srgbClr val="292934"/>
                </a:solidFill>
              </a:rPr>
              <a:t>the</a:t>
            </a:r>
            <a:r>
              <a:rPr lang="cs-CZ" sz="1100" i="1" dirty="0">
                <a:solidFill>
                  <a:srgbClr val="292934"/>
                </a:solidFill>
              </a:rPr>
              <a:t> free </a:t>
            </a:r>
            <a:r>
              <a:rPr lang="cs-CZ" sz="1100" i="1" dirty="0" err="1">
                <a:solidFill>
                  <a:srgbClr val="292934"/>
                </a:solidFill>
              </a:rPr>
              <a:t>encyclopedia</a:t>
            </a:r>
            <a:r>
              <a:rPr lang="cs-CZ" sz="1100" dirty="0">
                <a:solidFill>
                  <a:srgbClr val="292934"/>
                </a:solidFill>
              </a:rPr>
              <a:t> [online]. San Francisco (CA): </a:t>
            </a:r>
            <a:r>
              <a:rPr lang="cs-CZ" sz="1100" dirty="0" err="1">
                <a:solidFill>
                  <a:srgbClr val="292934"/>
                </a:solidFill>
              </a:rPr>
              <a:t>Wikimedia</a:t>
            </a:r>
            <a:r>
              <a:rPr lang="cs-CZ" sz="1100" dirty="0">
                <a:solidFill>
                  <a:srgbClr val="292934"/>
                </a:solidFill>
              </a:rPr>
              <a:t> </a:t>
            </a:r>
            <a:r>
              <a:rPr lang="cs-CZ" sz="1100" dirty="0" err="1">
                <a:solidFill>
                  <a:srgbClr val="292934"/>
                </a:solidFill>
              </a:rPr>
              <a:t>Foundation</a:t>
            </a:r>
            <a:r>
              <a:rPr lang="cs-CZ" sz="1100" dirty="0">
                <a:solidFill>
                  <a:srgbClr val="292934"/>
                </a:solidFill>
              </a:rPr>
              <a:t>, 2001- [cit. 2013-03-08]. Dostupné z: http://commons.wikimedia.org/wiki/File:Karwina_1445.jpg?uselang=cs</a:t>
            </a:r>
            <a:br>
              <a:rPr lang="cs-CZ" sz="1100" dirty="0">
                <a:solidFill>
                  <a:srgbClr val="292934"/>
                </a:solidFill>
              </a:rPr>
            </a:br>
            <a:r>
              <a:rPr lang="cs-CZ" sz="1000" dirty="0" err="1">
                <a:solidFill>
                  <a:srgbClr val="292934"/>
                </a:solidFill>
              </a:rPr>
              <a:t>Darwinek</a:t>
            </a:r>
            <a:r>
              <a:rPr lang="cs-CZ" sz="1000" dirty="0">
                <a:solidFill>
                  <a:srgbClr val="292934"/>
                </a:solidFill>
              </a:rPr>
              <a:t>: Znak města. In: </a:t>
            </a:r>
            <a:r>
              <a:rPr lang="cs-CZ" sz="1000" i="1" dirty="0" err="1">
                <a:solidFill>
                  <a:srgbClr val="292934"/>
                </a:solidFill>
              </a:rPr>
              <a:t>Wikipedia</a:t>
            </a:r>
            <a:r>
              <a:rPr lang="cs-CZ" sz="1000" i="1" dirty="0">
                <a:solidFill>
                  <a:srgbClr val="292934"/>
                </a:solidFill>
              </a:rPr>
              <a:t>: </a:t>
            </a:r>
            <a:r>
              <a:rPr lang="cs-CZ" sz="1000" i="1" dirty="0" err="1">
                <a:solidFill>
                  <a:srgbClr val="292934"/>
                </a:solidFill>
              </a:rPr>
              <a:t>the</a:t>
            </a:r>
            <a:r>
              <a:rPr lang="cs-CZ" sz="1000" i="1" dirty="0">
                <a:solidFill>
                  <a:srgbClr val="292934"/>
                </a:solidFill>
              </a:rPr>
              <a:t> free </a:t>
            </a:r>
            <a:r>
              <a:rPr lang="cs-CZ" sz="1000" i="1" dirty="0" err="1">
                <a:solidFill>
                  <a:srgbClr val="292934"/>
                </a:solidFill>
              </a:rPr>
              <a:t>encyclopedia</a:t>
            </a:r>
            <a:r>
              <a:rPr lang="cs-CZ" sz="1000" dirty="0">
                <a:solidFill>
                  <a:srgbClr val="292934"/>
                </a:solidFill>
              </a:rPr>
              <a:t> [online]. San Francisco (CA): </a:t>
            </a:r>
            <a:r>
              <a:rPr lang="cs-CZ" sz="1000" dirty="0" err="1">
                <a:solidFill>
                  <a:srgbClr val="292934"/>
                </a:solidFill>
              </a:rPr>
              <a:t>Wikimedia</a:t>
            </a:r>
            <a:r>
              <a:rPr lang="cs-CZ" sz="1000" dirty="0">
                <a:solidFill>
                  <a:srgbClr val="292934"/>
                </a:solidFill>
              </a:rPr>
              <a:t> </a:t>
            </a:r>
            <a:r>
              <a:rPr lang="cs-CZ" sz="1000" dirty="0" err="1">
                <a:solidFill>
                  <a:srgbClr val="292934"/>
                </a:solidFill>
              </a:rPr>
              <a:t>Foundation</a:t>
            </a:r>
            <a:r>
              <a:rPr lang="cs-CZ" sz="1000" dirty="0">
                <a:solidFill>
                  <a:srgbClr val="292934"/>
                </a:solidFill>
              </a:rPr>
              <a:t>, 2001- [cit. 2013-03-09]. Dostupné z: http://</a:t>
            </a:r>
            <a:r>
              <a:rPr lang="cs-CZ" sz="1000" dirty="0" smtClean="0">
                <a:solidFill>
                  <a:srgbClr val="292934"/>
                </a:solidFill>
              </a:rPr>
              <a:t>cs.wikipedia.org/wiki/Soubor:Karwina_herb.svg</a:t>
            </a:r>
            <a:br>
              <a:rPr lang="cs-CZ" sz="1000" dirty="0" smtClean="0">
                <a:solidFill>
                  <a:srgbClr val="292934"/>
                </a:solidFill>
              </a:rPr>
            </a:br>
            <a:r>
              <a:rPr lang="cs-CZ" sz="1000" dirty="0" smtClean="0">
                <a:solidFill>
                  <a:srgbClr val="292934"/>
                </a:solidFill>
              </a:rPr>
              <a:t>Kliparty z galerie Office.com.</a:t>
            </a:r>
            <a:br>
              <a:rPr lang="cs-CZ" sz="1000" dirty="0" smtClean="0">
                <a:solidFill>
                  <a:srgbClr val="292934"/>
                </a:solidFill>
              </a:rPr>
            </a:br>
            <a:r>
              <a:rPr lang="cs-CZ" sz="1000" dirty="0" smtClean="0">
                <a:solidFill>
                  <a:srgbClr val="292934"/>
                </a:solidFill>
              </a:rPr>
              <a:t>Ostatní fotografie dílo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60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863</TotalTime>
  <Words>201</Words>
  <Application>Microsoft Office PowerPoint</Application>
  <PresentationFormat>Předvádění na obrazovce (4:3)</PresentationFormat>
  <Paragraphs>41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Tedmek: Namesti. Wikipedia: the free encyclopedia [online]. San Francisco (CA): Wikimedia Foundation, 2001- [cit. 2013-03-07]. Dostupné z: http://cs.wikipedia.org/wiki/Soubor:Namesti1.JPG Žváček: T. G Masaryk.Wikipedia: the free encyclopedia [online]. San Francisco (CA): Wikimedia Foundation, 2001- [cit. 2013-03-07]. Dostupné z: http://commons.wikimedia.org/wiki/File:T._G._Masaryk.jpg?uselang=cs Podzemnik: Karviná, náměstí, kašna. In: Wikipedia: the free encyclopedia [online]. San Francisco (CA): Wikimedia Foundation, 2001- [cit. 2013-03-08]. Dostupné z: http://cs.wikipedia.org/wiki/Soubor:Karvin%C3%A1,_n%C3%A1m%C4%9Bst%C3%AD,_ka%C5%A1na_(2).JPG Hellooo:Přírodovědná stanice - Karviná. In: Wikipedia: the free encyclopedia [online]. San Francisco (CA): Wikimedia Foundation, 2001- [cit. 2013-03-07]. Dostupné z: http://commons.wikimedia.org/wiki/File:P%C5%99%C3%ADrodov%C4%9Bdn%C3%A1_stanice_-_Karvin%C3%A1.JPG?uselang=cs Hellooo: Lázeňský park Karviná. In: Wikipedia: the free encyclopedia [online]. San Francisco (CA): Wikimedia Foundation, 2001- [cit. 2013-03-08]. Dostupné z: http://cs.wikipedia.org/wiki/Soubor:L%C3%A1ze%C5%88sk%C3%BD_park_Karvin%C3%A1.JPG Jiří Louda: Lion from small coat of arms of the Czech Republic. In: Wikipedia: the free encyclopedia [online]. San Francisco (CA): Wikimedia Foundation, 2001- [cit. 2013-03-08]. Dostupné z: http://commons.wikimedia.org/wiki/File:Lion_from_small_coat_of_arms_of_the_Czech_Republic.svg ŠTEFEK Petr. Wikipedia, otevřená encyklopedie [online], 7. 4. 2008, 21:57 [cit.2012/05/19], Soubor: Most přes Olši v Karviné-Darkově. Dostupné z http://cs.wikipedia.org/wiki/Soubor:Most_Darkov_2.jpg Hellooo. Wikipedia, otevřená encyklopedie [online], 13. 6. 2010, 13:32 [cit.2012/05/19], Soubor:  Indiánské hřiště - Karviná. Dostupné z http://upload.wikimedia.org/wikipedia/commons/d/d7/Indi%C3%A1nsk%C3%A9_h%C5%99i%C5%A1t%C4%9B_-_Karvin%C3%A1.JPG Hellooo. Wikipedia, otevřená encyklopedie [online], 20. 6. 2010, 8:34 [cit.2012/05/19], Soubor: Karvinská nemocnice. Dostupné z http://upload.wikimedia.org/wikipedia/commons/e/e5/Karvinsk%C3%A1_nemocnice.JPG Mojmír, otevřená encyklopedie [online], 28. 6. 2007, 17:59 [cit.2013/03/06], Soubor: Karviná, Nádraží - vlakové i autobusové. Dostupné z http://upload.wikimedia.org/wikipedia/commons/c/c3/Karvin%C3%A1%2C_N%C3%A1dra%C5%BE%C3%AD_-_vlakov%C3%A9_i_autobusov%C3%A9.JPG Podzemnik: Knihovna. In: Wikipedia: the free encyclopedia [online]. San Francisco (CA): Wikimedia Foundation, 2001- [cit. 2013-03-08]. Dostupné z: http://commons.wikimedia.org/wiki/File:Karvin%C3%A1,_Fry%C5%A1t%C3%A1t,_knihovna_(1).JPG?uselang=cs Podzemnik: Dům č. 40. In: Wikipedia: the free encyclopedia [online]. San Francisco (CA): Wikimedia Foundation, 2001- [cit. 2013-03-08]. Dostupné z: http://commons.wikimedia.org/wiki/File:Karvin%C3%A1,_Fry%C5%A1t%C3%A1tsk%C3%A1_40_(2).JPG?uselang=cs Sunbeamprowce. In: Wikipedia: the free encyclopedia [online]. San Francisco (CA): Wikimedia Foundation, 2001- [cit. 2013-03-08]. Dostupné z: http://commons.wikimedia.org/wiki/File:HK_Wan_Chai_North_%E7%81%A3%E4%BB%94%E5%8C%97_HKCEC_%E9%A6%99%E6%B8%AF%E6%9C%83%E5%B1%95_Bakery_breads_n_Cakes_May-2012.JPG?uselang=cs </vt:lpstr>
      <vt:lpstr>Aktron: Sýry. In: Wikipedia: the free encyclopedia [online]. San Francisco (CA): Wikimedia Foundation, 2001- [cit. 2013-03-08]. Dostupné z: http://commons.wikimedia.org/wiki/File:Praha,_Sm%C3%ADchov,_And%C4%9Bl,_Farm%C3%A1%C5%99sk%C3%A9_trhy,_s%C3%BDry.jpg Hellooo. In: Wikipedia: the free encyclopedia [online]. San Francisco (CA): Wikimedia Foundation, 2001- [cit. 2013-03-08]. Dostupné z: http://commons.wikimedia.org/wiki/File:Zimn%C3%AD_stadion_Karvin%C3%A1.JPG?uselang=cs Darwinek. In: Wikipedia: the free encyclopedia [online]. San Francisco (CA): Wikimedia Foundation, 2001- [cit. 2013-03-08]. Dostupné z: http://commons.wikimedia.org/wiki/File:Karwina_1445.jpg?uselang=cs Darwinek: Znak města. In: Wikipedia: the free encyclopedia [online]. San Francisco (CA): Wikimedia Foundation, 2001- [cit. 2013-03-09]. Dostupné z: http://cs.wikipedia.org/wiki/Soubor:Karwina_herb.svg Kliparty z galerie Office.com. Ostatní fotografie dílo autora.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Karkošková</dc:creator>
  <cp:lastModifiedBy>Jana K</cp:lastModifiedBy>
  <cp:revision>74</cp:revision>
  <dcterms:created xsi:type="dcterms:W3CDTF">2012-05-21T17:26:15Z</dcterms:created>
  <dcterms:modified xsi:type="dcterms:W3CDTF">2013-03-09T19:13:46Z</dcterms:modified>
</cp:coreProperties>
</file>