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7"/>
  </p:notesMasterIdLst>
  <p:sldIdLst>
    <p:sldId id="278" r:id="rId2"/>
    <p:sldId id="256" r:id="rId3"/>
    <p:sldId id="257" r:id="rId4"/>
    <p:sldId id="258" r:id="rId5"/>
    <p:sldId id="268" r:id="rId6"/>
    <p:sldId id="259" r:id="rId7"/>
    <p:sldId id="270" r:id="rId8"/>
    <p:sldId id="260" r:id="rId9"/>
    <p:sldId id="261" r:id="rId10"/>
    <p:sldId id="272" r:id="rId11"/>
    <p:sldId id="262" r:id="rId12"/>
    <p:sldId id="273" r:id="rId13"/>
    <p:sldId id="263" r:id="rId14"/>
    <p:sldId id="274" r:id="rId15"/>
    <p:sldId id="264" r:id="rId16"/>
    <p:sldId id="265" r:id="rId17"/>
    <p:sldId id="275" r:id="rId18"/>
    <p:sldId id="269" r:id="rId19"/>
    <p:sldId id="266" r:id="rId20"/>
    <p:sldId id="267" r:id="rId21"/>
    <p:sldId id="276" r:id="rId22"/>
    <p:sldId id="277" r:id="rId23"/>
    <p:sldId id="271" r:id="rId24"/>
    <p:sldId id="279" r:id="rId25"/>
    <p:sldId id="280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  <a:srgbClr val="41C5DF"/>
    <a:srgbClr val="CB05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3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A64C3-9F73-4868-9CCE-878A135BAF68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AC7997-6427-4F32-9D25-00BAFE61E7C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11965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B31E20-DAB3-4E68-B1DC-F99E50AE070F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A84DD937-5DDF-47AA-AA67-94EA288C9D40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C7B23B7-90BD-4219-AB65-9CA95873E13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4DD937-5DDF-47AA-AA67-94EA288C9D40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C7B23B7-90BD-4219-AB65-9CA95873E1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A84DD937-5DDF-47AA-AA67-94EA288C9D40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C7B23B7-90BD-4219-AB65-9CA95873E13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4DD937-5DDF-47AA-AA67-94EA288C9D40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DC7B23B7-90BD-4219-AB65-9CA95873E13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4DD937-5DDF-47AA-AA67-94EA288C9D40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DC7B23B7-90BD-4219-AB65-9CA95873E1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4DD937-5DDF-47AA-AA67-94EA288C9D40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C7B23B7-90BD-4219-AB65-9CA95873E13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4DD937-5DDF-47AA-AA67-94EA288C9D40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C7B23B7-90BD-4219-AB65-9CA95873E1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A84DD937-5DDF-47AA-AA67-94EA288C9D40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C7B23B7-90BD-4219-AB65-9CA95873E13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A84DD937-5DDF-47AA-AA67-94EA288C9D40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C7B23B7-90BD-4219-AB65-9CA95873E13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4DD937-5DDF-47AA-AA67-94EA288C9D40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C7B23B7-90BD-4219-AB65-9CA95873E1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4DD937-5DDF-47AA-AA67-94EA288C9D40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C7B23B7-90BD-4219-AB65-9CA95873E1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A84DD937-5DDF-47AA-AA67-94EA288C9D40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DC7B23B7-90BD-4219-AB65-9CA95873E13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81000" y="5877272"/>
            <a:ext cx="7647384" cy="198514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15616" y="1916832"/>
            <a:ext cx="6400800" cy="3696816"/>
          </a:xfrm>
        </p:spPr>
        <p:txBody>
          <a:bodyPr/>
          <a:lstStyle/>
          <a:p>
            <a:endParaRPr lang="cs-CZ" b="1" dirty="0" smtClean="0"/>
          </a:p>
          <a:p>
            <a:endParaRPr lang="cs-CZ" b="1" dirty="0"/>
          </a:p>
        </p:txBody>
      </p:sp>
      <p:pic>
        <p:nvPicPr>
          <p:cNvPr id="1026" name="obrázek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692696"/>
            <a:ext cx="8280920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2559810"/>
              </p:ext>
            </p:extLst>
          </p:nvPr>
        </p:nvGraphicFramePr>
        <p:xfrm>
          <a:off x="683568" y="2780928"/>
          <a:ext cx="7776864" cy="37339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76864"/>
              </a:tblGrid>
              <a:tr h="1008114">
                <a:tc>
                  <a:txBody>
                    <a:bodyPr/>
                    <a:lstStyle/>
                    <a:p>
                      <a:pPr algn="l"/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39964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Autor: Mgr.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Aranka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Kopišová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18.2.2013</a:t>
                      </a:r>
                    </a:p>
                  </a:txBody>
                  <a:tcPr/>
                </a:tc>
              </a:tr>
              <a:tr h="539964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Název: VY_32_INOVACE_16_PŘÍRODOPIS</a:t>
                      </a:r>
                      <a:endParaRPr lang="cs-CZ" sz="2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9964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Téma</a:t>
                      </a:r>
                      <a:r>
                        <a:rPr lang="cs-CZ" sz="2400" b="0" smtClean="0"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  <a:r>
                        <a:rPr lang="cs-CZ" sz="2400" b="0" baseline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="0" baseline="0" smtClean="0">
                          <a:latin typeface="Times New Roman" pitchFamily="18" charset="0"/>
                          <a:cs typeface="Times New Roman" pitchFamily="18" charset="0"/>
                        </a:rPr>
                        <a:t>Obratlovci- Lichokopytníci</a:t>
                      </a:r>
                      <a:endParaRPr lang="cs-CZ" sz="2400" b="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 8.</a:t>
                      </a:r>
                      <a:endParaRPr lang="cs-CZ" sz="24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9964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CZ.1.07/1.4.00/21.2979</a:t>
                      </a:r>
                      <a:endParaRPr lang="cs-CZ" sz="2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Soubor:Prezewalsky 26-9-2004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548680"/>
            <a:ext cx="5819800" cy="436485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6700" b="1" dirty="0" smtClean="0">
                <a:solidFill>
                  <a:srgbClr val="C00000"/>
                </a:solidFill>
              </a:rPr>
              <a:t/>
            </a:r>
            <a:br>
              <a:rPr lang="cs-CZ" sz="6700" b="1" dirty="0" smtClean="0">
                <a:solidFill>
                  <a:srgbClr val="C00000"/>
                </a:solidFill>
              </a:rPr>
            </a:br>
            <a:r>
              <a:rPr lang="cs-CZ" sz="6700" b="1" dirty="0" smtClean="0">
                <a:solidFill>
                  <a:srgbClr val="C00000"/>
                </a:solidFill>
              </a:rPr>
              <a:t/>
            </a:r>
            <a:br>
              <a:rPr lang="cs-CZ" sz="6700" b="1" dirty="0" smtClean="0">
                <a:solidFill>
                  <a:srgbClr val="C00000"/>
                </a:solidFill>
              </a:rPr>
            </a:br>
            <a:r>
              <a:rPr lang="cs-CZ" sz="6700" b="1" dirty="0" smtClean="0">
                <a:solidFill>
                  <a:srgbClr val="C00000"/>
                </a:solidFill>
              </a:rPr>
              <a:t/>
            </a:r>
            <a:br>
              <a:rPr lang="cs-CZ" sz="6700" b="1" dirty="0" smtClean="0">
                <a:solidFill>
                  <a:srgbClr val="C00000"/>
                </a:solidFill>
              </a:rPr>
            </a:br>
            <a:r>
              <a:rPr lang="cs-CZ" sz="6700" b="1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Lichokopytníci</a:t>
            </a:r>
            <a:r>
              <a:rPr lang="cs-CZ" dirty="0" smtClean="0">
                <a:solidFill>
                  <a:srgbClr val="FFFF00"/>
                </a:solidFill>
              </a:rPr>
              <a:t/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rgbClr val="FFFF00"/>
                </a:solidFill>
              </a:rPr>
              <a:t/>
            </a:r>
            <a:br>
              <a:rPr lang="cs-CZ" dirty="0" smtClean="0">
                <a:solidFill>
                  <a:srgbClr val="FFFF00"/>
                </a:solidFill>
              </a:rPr>
            </a:b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4" descr="Soubor:SumatranRhino3 CincinnatiZo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717032"/>
            <a:ext cx="3096344" cy="2479560"/>
          </a:xfrm>
          <a:prstGeom prst="rect">
            <a:avLst/>
          </a:prstGeom>
          <a:noFill/>
        </p:spPr>
      </p:pic>
      <p:pic>
        <p:nvPicPr>
          <p:cNvPr id="5" name="Picture 2" descr="Soubor:Zebras etosch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3789040"/>
            <a:ext cx="3397461" cy="25353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00B0F0"/>
                </a:solidFill>
              </a:rPr>
              <a:t>Charakteristické znaky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r>
              <a:rPr lang="cs-CZ" sz="2400" b="1" dirty="0" smtClean="0"/>
              <a:t>     </a:t>
            </a:r>
            <a:r>
              <a:rPr lang="cs-CZ" sz="2400" b="1" dirty="0" smtClean="0">
                <a:solidFill>
                  <a:srgbClr val="FF9999"/>
                </a:solidFill>
              </a:rPr>
              <a:t>1</a:t>
            </a:r>
            <a:r>
              <a:rPr lang="cs-CZ" sz="2400" b="1" dirty="0" smtClean="0"/>
              <a:t> nebo </a:t>
            </a:r>
            <a:r>
              <a:rPr lang="cs-CZ" sz="2400" b="1" dirty="0" smtClean="0">
                <a:solidFill>
                  <a:srgbClr val="FF9999"/>
                </a:solidFill>
              </a:rPr>
              <a:t>3</a:t>
            </a:r>
            <a:r>
              <a:rPr lang="cs-CZ" sz="2400" b="1" dirty="0" smtClean="0"/>
              <a:t> </a:t>
            </a:r>
            <a:r>
              <a:rPr lang="cs-CZ" sz="2400" b="1" dirty="0" smtClean="0">
                <a:solidFill>
                  <a:srgbClr val="FF9999"/>
                </a:solidFill>
              </a:rPr>
              <a:t>prsty</a:t>
            </a:r>
            <a:r>
              <a:rPr lang="cs-CZ" sz="2400" b="1" dirty="0" smtClean="0"/>
              <a:t> na noze zakončené </a:t>
            </a:r>
            <a:r>
              <a:rPr lang="cs-CZ" sz="2400" b="1" dirty="0" smtClean="0">
                <a:solidFill>
                  <a:srgbClr val="FF9999"/>
                </a:solidFill>
              </a:rPr>
              <a:t>kopýtkem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           </a:t>
            </a:r>
          </a:p>
          <a:p>
            <a:r>
              <a:rPr lang="cs-CZ" sz="2400" b="1" dirty="0" smtClean="0"/>
              <a:t>          </a:t>
            </a:r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00B0F0"/>
                </a:solidFill>
              </a:rPr>
              <a:t>Dělení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cs-CZ" sz="2400" b="1" dirty="0" smtClean="0">
              <a:solidFill>
                <a:srgbClr val="CB05B3"/>
              </a:solidFill>
            </a:endParaRPr>
          </a:p>
          <a:p>
            <a:pPr algn="ctr"/>
            <a:r>
              <a:rPr lang="cs-CZ" sz="2400" b="1" dirty="0" smtClean="0">
                <a:solidFill>
                  <a:srgbClr val="FF9999"/>
                </a:solidFill>
              </a:rPr>
              <a:t>Koňovití</a:t>
            </a:r>
          </a:p>
          <a:p>
            <a:pPr algn="ctr"/>
            <a:endParaRPr lang="cs-CZ" sz="2400" b="1" dirty="0" smtClean="0"/>
          </a:p>
          <a:p>
            <a:pPr algn="ctr"/>
            <a:endParaRPr lang="cs-CZ" sz="2400" b="1" dirty="0" smtClean="0">
              <a:solidFill>
                <a:srgbClr val="41C5DF"/>
              </a:solidFill>
            </a:endParaRPr>
          </a:p>
          <a:p>
            <a:pPr algn="ctr"/>
            <a:r>
              <a:rPr lang="cs-CZ" sz="2400" b="1" dirty="0" smtClean="0">
                <a:solidFill>
                  <a:srgbClr val="41C5DF"/>
                </a:solidFill>
              </a:rPr>
              <a:t>Nosorožci</a:t>
            </a:r>
          </a:p>
          <a:p>
            <a:pPr algn="ctr"/>
            <a:endParaRPr lang="cs-CZ" sz="2400" b="1" dirty="0" smtClean="0"/>
          </a:p>
          <a:p>
            <a:pPr algn="ctr"/>
            <a:endParaRPr lang="cs-CZ" sz="2400" b="1" dirty="0" smtClean="0">
              <a:solidFill>
                <a:srgbClr val="FFFF00"/>
              </a:solidFill>
            </a:endParaRPr>
          </a:p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Tapíři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92D050"/>
                </a:solidFill>
              </a:rPr>
              <a:t>Koňovití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b="1" u="sng" dirty="0" smtClean="0">
              <a:solidFill>
                <a:srgbClr val="92D050"/>
              </a:solidFill>
            </a:endParaRPr>
          </a:p>
          <a:p>
            <a:pPr algn="ctr"/>
            <a:r>
              <a:rPr lang="cs-CZ" sz="2400" b="1" dirty="0" smtClean="0"/>
              <a:t> končetiny zakončené </a:t>
            </a:r>
            <a:r>
              <a:rPr lang="cs-CZ" sz="2400" b="1" dirty="0" smtClean="0">
                <a:solidFill>
                  <a:srgbClr val="FF9999"/>
                </a:solidFill>
              </a:rPr>
              <a:t>1 prstem </a:t>
            </a:r>
          </a:p>
          <a:p>
            <a:pPr algn="ctr"/>
            <a:endParaRPr lang="cs-CZ" sz="2400" b="1" dirty="0" smtClean="0"/>
          </a:p>
          <a:p>
            <a:pPr algn="ctr"/>
            <a:r>
              <a:rPr lang="cs-CZ" sz="2400" b="1" dirty="0" smtClean="0"/>
              <a:t> ten je </a:t>
            </a:r>
            <a:r>
              <a:rPr lang="cs-CZ" sz="2400" b="1" dirty="0" smtClean="0">
                <a:solidFill>
                  <a:srgbClr val="FF9999"/>
                </a:solidFill>
              </a:rPr>
              <a:t>chráněný kopytem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u="sng" dirty="0" smtClean="0">
                <a:solidFill>
                  <a:srgbClr val="92D050"/>
                </a:solidFill>
              </a:rPr>
              <a:t>Kůň </a:t>
            </a:r>
            <a:r>
              <a:rPr lang="cs-CZ" sz="2400" b="1" u="sng" dirty="0" err="1" smtClean="0">
                <a:solidFill>
                  <a:srgbClr val="92D050"/>
                </a:solidFill>
              </a:rPr>
              <a:t>Przewalského</a:t>
            </a:r>
            <a:endParaRPr lang="cs-CZ" sz="2400" b="1" u="sng" dirty="0" smtClean="0">
              <a:solidFill>
                <a:srgbClr val="92D050"/>
              </a:solidFill>
            </a:endParaRPr>
          </a:p>
          <a:p>
            <a:endParaRPr lang="cs-CZ" sz="2400" b="1" u="sng" dirty="0" smtClean="0">
              <a:solidFill>
                <a:srgbClr val="92D050"/>
              </a:solidFill>
            </a:endParaRPr>
          </a:p>
          <a:p>
            <a:pPr>
              <a:buFontTx/>
              <a:buChar char="-"/>
            </a:pPr>
            <a:r>
              <a:rPr lang="cs-CZ" sz="2400" b="1" dirty="0" smtClean="0"/>
              <a:t>- dnes </a:t>
            </a:r>
            <a:r>
              <a:rPr lang="cs-CZ" sz="2400" b="1" dirty="0" smtClean="0">
                <a:solidFill>
                  <a:srgbClr val="FF9999"/>
                </a:solidFill>
              </a:rPr>
              <a:t>jediný</a:t>
            </a:r>
            <a:r>
              <a:rPr lang="cs-CZ" sz="2400" b="1" dirty="0" smtClean="0"/>
              <a:t> </a:t>
            </a:r>
            <a:r>
              <a:rPr lang="cs-CZ" sz="2400" b="1" dirty="0" smtClean="0">
                <a:solidFill>
                  <a:srgbClr val="FF9999"/>
                </a:solidFill>
              </a:rPr>
              <a:t>divoce</a:t>
            </a:r>
            <a:r>
              <a:rPr lang="cs-CZ" sz="2400" b="1" dirty="0" smtClean="0"/>
              <a:t> </a:t>
            </a:r>
            <a:r>
              <a:rPr lang="cs-CZ" sz="2400" b="1" dirty="0" smtClean="0">
                <a:solidFill>
                  <a:srgbClr val="FF9999"/>
                </a:solidFill>
              </a:rPr>
              <a:t>žijící</a:t>
            </a:r>
            <a:r>
              <a:rPr lang="cs-CZ" sz="2400" b="1" dirty="0" smtClean="0"/>
              <a:t> kůň</a:t>
            </a:r>
          </a:p>
          <a:p>
            <a:pPr>
              <a:buFontTx/>
              <a:buChar char="-"/>
            </a:pPr>
            <a:endParaRPr lang="cs-CZ" sz="2400" b="1" dirty="0" smtClean="0"/>
          </a:p>
          <a:p>
            <a:pPr>
              <a:buFontTx/>
              <a:buChar char="-"/>
            </a:pPr>
            <a:r>
              <a:rPr lang="cs-CZ" sz="2400" b="1" dirty="0" smtClean="0"/>
              <a:t>- výskyt: střední </a:t>
            </a:r>
            <a:r>
              <a:rPr lang="cs-CZ" sz="2400" b="1" dirty="0" smtClean="0">
                <a:solidFill>
                  <a:srgbClr val="FF9999"/>
                </a:solidFill>
              </a:rPr>
              <a:t>Asie</a:t>
            </a:r>
            <a:r>
              <a:rPr lang="cs-CZ" sz="2400" b="1" dirty="0" smtClean="0"/>
              <a:t> ( na hranicích </a:t>
            </a:r>
          </a:p>
          <a:p>
            <a:pPr>
              <a:buFontTx/>
              <a:buChar char="-"/>
            </a:pPr>
            <a:r>
              <a:rPr lang="cs-CZ" sz="2400" b="1" dirty="0" smtClean="0"/>
              <a:t>                                        Mongolska a Číny)</a:t>
            </a:r>
          </a:p>
          <a:p>
            <a:pPr>
              <a:buFontTx/>
              <a:buChar char="-"/>
            </a:pPr>
            <a:endParaRPr lang="cs-CZ" sz="2400" b="1" dirty="0" smtClean="0"/>
          </a:p>
          <a:p>
            <a:pPr>
              <a:buFontTx/>
              <a:buChar char="-"/>
            </a:pPr>
            <a:r>
              <a:rPr lang="cs-CZ" sz="2400" b="1" dirty="0" smtClean="0"/>
              <a:t>- </a:t>
            </a:r>
            <a:r>
              <a:rPr lang="cs-CZ" sz="2400" b="1" dirty="0" smtClean="0">
                <a:solidFill>
                  <a:srgbClr val="FF9999"/>
                </a:solidFill>
              </a:rPr>
              <a:t>předek</a:t>
            </a:r>
            <a:r>
              <a:rPr lang="cs-CZ" sz="2400" b="1" dirty="0" smtClean="0"/>
              <a:t> koně </a:t>
            </a:r>
            <a:r>
              <a:rPr lang="cs-CZ" sz="2400" b="1" dirty="0" smtClean="0">
                <a:solidFill>
                  <a:srgbClr val="FF9999"/>
                </a:solidFill>
              </a:rPr>
              <a:t>domácího</a:t>
            </a:r>
          </a:p>
          <a:p>
            <a:pPr>
              <a:buFontTx/>
              <a:buChar char="-"/>
            </a:pPr>
            <a:endParaRPr lang="cs-CZ" sz="2400" b="1" dirty="0" smtClean="0"/>
          </a:p>
          <a:p>
            <a:pPr>
              <a:buFontTx/>
              <a:buChar char="-"/>
            </a:pPr>
            <a:endParaRPr lang="cs-CZ" sz="2400" b="1" dirty="0" smtClean="0"/>
          </a:p>
          <a:p>
            <a:pPr>
              <a:buFontTx/>
              <a:buChar char="-"/>
            </a:pPr>
            <a:r>
              <a:rPr lang="cs-CZ" sz="2400" b="1" dirty="0" smtClean="0">
                <a:solidFill>
                  <a:srgbClr val="FFC000"/>
                </a:solidFill>
              </a:rPr>
              <a:t>Úkol: Ukaž na mapě uvedené území výskytu.</a:t>
            </a:r>
            <a:endParaRPr lang="cs-CZ" sz="24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                                                           </a:t>
            </a:r>
            <a:r>
              <a:rPr lang="cs-CZ" sz="1600" dirty="0" smtClean="0"/>
              <a:t>Obr. 1</a:t>
            </a:r>
            <a:endParaRPr lang="cs-CZ" dirty="0"/>
          </a:p>
        </p:txBody>
      </p:sp>
      <p:pic>
        <p:nvPicPr>
          <p:cNvPr id="1026" name="Picture 2" descr="Soubor:Prezewalsky 26-9-2004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772816"/>
            <a:ext cx="5819800" cy="4364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u="sng" dirty="0" smtClean="0">
                <a:solidFill>
                  <a:srgbClr val="92D050"/>
                </a:solidFill>
              </a:rPr>
              <a:t>Kůň domácí</a:t>
            </a:r>
          </a:p>
          <a:p>
            <a:endParaRPr lang="cs-CZ" sz="2400" b="1" u="sng" dirty="0" smtClean="0">
              <a:solidFill>
                <a:srgbClr val="92D050"/>
              </a:solidFill>
            </a:endParaRPr>
          </a:p>
          <a:p>
            <a:r>
              <a:rPr lang="cs-CZ" sz="2400" b="1" dirty="0" smtClean="0"/>
              <a:t>- vznikl </a:t>
            </a:r>
            <a:r>
              <a:rPr lang="cs-CZ" sz="2400" b="1" dirty="0" smtClean="0">
                <a:solidFill>
                  <a:srgbClr val="FF9999"/>
                </a:solidFill>
              </a:rPr>
              <a:t>zdomácněním</a:t>
            </a:r>
            <a:r>
              <a:rPr lang="cs-CZ" sz="2400" b="1" dirty="0" smtClean="0"/>
              <a:t> koně </a:t>
            </a:r>
            <a:r>
              <a:rPr lang="cs-CZ" sz="2400" b="1" dirty="0" smtClean="0">
                <a:solidFill>
                  <a:srgbClr val="FF9999"/>
                </a:solidFill>
              </a:rPr>
              <a:t>divokého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vyšlechtěno </a:t>
            </a:r>
            <a:r>
              <a:rPr lang="cs-CZ" sz="2400" b="1" dirty="0" smtClean="0">
                <a:solidFill>
                  <a:srgbClr val="FF9999"/>
                </a:solidFill>
              </a:rPr>
              <a:t>mnoho</a:t>
            </a:r>
            <a:r>
              <a:rPr lang="cs-CZ" sz="2400" b="1" dirty="0" smtClean="0"/>
              <a:t> </a:t>
            </a:r>
            <a:r>
              <a:rPr lang="cs-CZ" sz="2400" b="1" dirty="0" smtClean="0">
                <a:solidFill>
                  <a:srgbClr val="FF9999"/>
                </a:solidFill>
              </a:rPr>
              <a:t>plemen</a:t>
            </a:r>
            <a:r>
              <a:rPr lang="cs-CZ" sz="2400" b="1" dirty="0" smtClean="0"/>
              <a:t> – pracovní</a:t>
            </a:r>
          </a:p>
          <a:p>
            <a:r>
              <a:rPr lang="cs-CZ" sz="2400" b="1" dirty="0" smtClean="0"/>
              <a:t>                                                      sportovní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mustang –  v Americe zdivočelý domácí kůň </a:t>
            </a:r>
          </a:p>
          <a:p>
            <a:r>
              <a:rPr lang="cs-CZ" sz="2400" b="1" dirty="0" smtClean="0"/>
              <a:t>  </a:t>
            </a:r>
            <a:r>
              <a:rPr lang="cs-CZ" sz="2400" b="1" dirty="0" err="1" smtClean="0"/>
              <a:t>brumbees</a:t>
            </a:r>
            <a:r>
              <a:rPr lang="cs-CZ" sz="2400" b="1" dirty="0" smtClean="0"/>
              <a:t> – zdivočelý domácí kůň v Austrálii</a:t>
            </a:r>
          </a:p>
          <a:p>
            <a:endParaRPr lang="cs-CZ" sz="2400" b="1" dirty="0" smtClean="0"/>
          </a:p>
          <a:p>
            <a:r>
              <a:rPr lang="cs-CZ" sz="2400" b="1" dirty="0" smtClean="0">
                <a:solidFill>
                  <a:srgbClr val="FFC000"/>
                </a:solidFill>
              </a:rPr>
              <a:t>Úkol : Vyhledej v encyklopedii nebo na internetu</a:t>
            </a:r>
          </a:p>
          <a:p>
            <a:r>
              <a:rPr lang="cs-CZ" sz="2400" b="1" dirty="0" smtClean="0">
                <a:solidFill>
                  <a:srgbClr val="FFC000"/>
                </a:solidFill>
              </a:rPr>
              <a:t>           plemena koně domácího.</a:t>
            </a:r>
            <a:endParaRPr lang="cs-CZ" sz="24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u="sng" dirty="0" smtClean="0">
                <a:solidFill>
                  <a:srgbClr val="92D050"/>
                </a:solidFill>
              </a:rPr>
              <a:t>Osel domácí</a:t>
            </a:r>
          </a:p>
          <a:p>
            <a:endParaRPr lang="cs-CZ" sz="2400" b="1" u="sng" dirty="0" smtClean="0">
              <a:solidFill>
                <a:srgbClr val="92D050"/>
              </a:solidFill>
            </a:endParaRPr>
          </a:p>
          <a:p>
            <a:r>
              <a:rPr lang="cs-CZ" sz="2400" b="1" dirty="0" smtClean="0"/>
              <a:t>- </a:t>
            </a:r>
            <a:r>
              <a:rPr lang="cs-CZ" sz="2400" b="1" dirty="0" smtClean="0">
                <a:solidFill>
                  <a:srgbClr val="FF9999"/>
                </a:solidFill>
              </a:rPr>
              <a:t>houževnatý</a:t>
            </a:r>
            <a:r>
              <a:rPr lang="cs-CZ" sz="2400" b="1" dirty="0" smtClean="0"/>
              <a:t> a nenáročný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tělo: </a:t>
            </a:r>
            <a:r>
              <a:rPr lang="cs-CZ" sz="2400" b="1" dirty="0" smtClean="0">
                <a:solidFill>
                  <a:srgbClr val="FF9999"/>
                </a:solidFill>
              </a:rPr>
              <a:t>dlouhé</a:t>
            </a:r>
            <a:r>
              <a:rPr lang="cs-CZ" sz="2400" b="1" dirty="0" smtClean="0"/>
              <a:t> ušní </a:t>
            </a:r>
            <a:r>
              <a:rPr lang="cs-CZ" sz="2400" b="1" dirty="0" smtClean="0">
                <a:solidFill>
                  <a:srgbClr val="FF9999"/>
                </a:solidFill>
              </a:rPr>
              <a:t>boltce</a:t>
            </a:r>
          </a:p>
          <a:p>
            <a:r>
              <a:rPr lang="cs-CZ" sz="2400" b="1" dirty="0" smtClean="0"/>
              <a:t>           dlouhý ocas s žíněmi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pomocník v horských oblastech 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                                                        </a:t>
            </a:r>
            <a:r>
              <a:rPr lang="cs-CZ" sz="1600" dirty="0" smtClean="0"/>
              <a:t>Obr .2</a:t>
            </a:r>
            <a:endParaRPr lang="cs-CZ" dirty="0"/>
          </a:p>
        </p:txBody>
      </p:sp>
      <p:pic>
        <p:nvPicPr>
          <p:cNvPr id="28674" name="Picture 2" descr="Soubor:Chile Donke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844824"/>
            <a:ext cx="5587380" cy="423842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F0"/>
                </a:solidFill>
              </a:rPr>
              <a:t>Mezidruhové křížení</a:t>
            </a:r>
          </a:p>
          <a:p>
            <a:endParaRPr lang="cs-CZ" dirty="0" smtClean="0">
              <a:solidFill>
                <a:srgbClr val="00B0F0"/>
              </a:solidFill>
            </a:endParaRPr>
          </a:p>
          <a:p>
            <a:endParaRPr lang="cs-CZ" dirty="0" smtClean="0">
              <a:solidFill>
                <a:srgbClr val="92D050"/>
              </a:solidFill>
            </a:endParaRPr>
          </a:p>
          <a:p>
            <a:endParaRPr lang="cs-CZ" dirty="0" smtClean="0">
              <a:solidFill>
                <a:srgbClr val="92D050"/>
              </a:solidFill>
            </a:endParaRPr>
          </a:p>
          <a:p>
            <a:endParaRPr lang="cs-CZ" dirty="0">
              <a:solidFill>
                <a:srgbClr val="92D050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331640" y="3068960"/>
          <a:ext cx="6096000" cy="2743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91440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pPr algn="ctr"/>
                      <a:r>
                        <a:rPr lang="cs-CZ" dirty="0" smtClean="0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samice</a:t>
                      </a:r>
                      <a:endParaRPr lang="cs-CZ" dirty="0">
                        <a:solidFill>
                          <a:schemeClr val="tx2">
                            <a:lumMod val="1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 smtClean="0"/>
                    </a:p>
                    <a:p>
                      <a:pPr algn="ctr"/>
                      <a:r>
                        <a:rPr lang="cs-CZ" dirty="0" smtClean="0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samec</a:t>
                      </a:r>
                      <a:endParaRPr lang="cs-CZ" dirty="0">
                        <a:solidFill>
                          <a:schemeClr val="tx2">
                            <a:lumMod val="1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pPr algn="ctr"/>
                      <a:r>
                        <a:rPr lang="cs-CZ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MULA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pPr algn="ctr"/>
                      <a:r>
                        <a:rPr lang="cs-CZ" dirty="0" smtClean="0"/>
                        <a:t>   kobyla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pPr algn="ctr"/>
                      <a:r>
                        <a:rPr lang="cs-CZ" dirty="0" smtClean="0"/>
                        <a:t>osel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pPr algn="ctr"/>
                      <a:r>
                        <a:rPr lang="cs-CZ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MEZEK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pPr algn="ctr"/>
                      <a:r>
                        <a:rPr lang="cs-CZ" dirty="0" smtClean="0"/>
                        <a:t>oslice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pPr algn="ctr"/>
                      <a:r>
                        <a:rPr lang="cs-CZ" dirty="0" smtClean="0"/>
                        <a:t>kůň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sz="2400" b="1" dirty="0" smtClean="0"/>
          </a:p>
          <a:p>
            <a:r>
              <a:rPr lang="cs-CZ" sz="2400" b="1" dirty="0" smtClean="0">
                <a:solidFill>
                  <a:srgbClr val="92D050"/>
                </a:solidFill>
              </a:rPr>
              <a:t> </a:t>
            </a:r>
            <a:r>
              <a:rPr lang="cs-CZ" sz="2400" b="1" u="sng" dirty="0" smtClean="0">
                <a:solidFill>
                  <a:srgbClr val="92D050"/>
                </a:solidFill>
              </a:rPr>
              <a:t>mula</a:t>
            </a:r>
            <a:r>
              <a:rPr lang="cs-CZ" sz="2400" b="1" dirty="0" smtClean="0">
                <a:solidFill>
                  <a:srgbClr val="92D050"/>
                </a:solidFill>
              </a:rPr>
              <a:t>                       </a:t>
            </a:r>
            <a:r>
              <a:rPr lang="cs-CZ" sz="1600" dirty="0" smtClean="0"/>
              <a:t>       Obr.3</a:t>
            </a:r>
            <a:r>
              <a:rPr lang="cs-CZ" sz="2400" b="1" dirty="0" smtClean="0">
                <a:solidFill>
                  <a:srgbClr val="92D050"/>
                </a:solidFill>
              </a:rPr>
              <a:t>     </a:t>
            </a:r>
            <a:r>
              <a:rPr lang="cs-CZ" sz="2400" b="1" u="sng" dirty="0" smtClean="0">
                <a:solidFill>
                  <a:srgbClr val="92D050"/>
                </a:solidFill>
              </a:rPr>
              <a:t>mezek</a:t>
            </a:r>
            <a:r>
              <a:rPr lang="cs-CZ" sz="2400" b="1" dirty="0" smtClean="0">
                <a:solidFill>
                  <a:srgbClr val="92D050"/>
                </a:solidFill>
              </a:rPr>
              <a:t>                    </a:t>
            </a:r>
            <a:r>
              <a:rPr lang="cs-CZ" sz="1600" dirty="0" smtClean="0">
                <a:solidFill>
                  <a:srgbClr val="92D050"/>
                </a:solidFill>
              </a:rPr>
              <a:t>  </a:t>
            </a:r>
            <a:r>
              <a:rPr lang="cs-CZ" sz="1600" dirty="0" smtClean="0"/>
              <a:t>Obr.4</a:t>
            </a:r>
            <a:endParaRPr lang="cs-CZ" sz="2400" b="1" u="sng" dirty="0" smtClean="0"/>
          </a:p>
          <a:p>
            <a:endParaRPr lang="cs-CZ" dirty="0" smtClean="0">
              <a:solidFill>
                <a:srgbClr val="92D050"/>
              </a:solidFill>
            </a:endParaRPr>
          </a:p>
          <a:p>
            <a:r>
              <a:rPr lang="cs-CZ" sz="2400" b="1" dirty="0" smtClean="0">
                <a:solidFill>
                  <a:srgbClr val="FFC000"/>
                </a:solidFill>
              </a:rPr>
              <a:t> </a:t>
            </a:r>
            <a:r>
              <a:rPr lang="cs-CZ" sz="2400" b="1" dirty="0" smtClean="0"/>
              <a:t>- nemají schopnost reprodukce</a:t>
            </a:r>
            <a:r>
              <a:rPr lang="cs-CZ" sz="2400" b="1" dirty="0" smtClean="0">
                <a:solidFill>
                  <a:srgbClr val="FFC000"/>
                </a:solidFill>
              </a:rPr>
              <a:t>           </a:t>
            </a:r>
          </a:p>
          <a:p>
            <a:r>
              <a:rPr lang="cs-CZ" sz="2400" b="1" dirty="0" smtClean="0">
                <a:solidFill>
                  <a:srgbClr val="FFC000"/>
                </a:solidFill>
              </a:rPr>
              <a:t>Úkol: Porovnej vzhled muly a mezka. </a:t>
            </a:r>
            <a:endParaRPr lang="cs-CZ" dirty="0">
              <a:solidFill>
                <a:srgbClr val="92D050"/>
              </a:solidFill>
            </a:endParaRPr>
          </a:p>
        </p:txBody>
      </p:sp>
      <p:pic>
        <p:nvPicPr>
          <p:cNvPr id="30724" name="Picture 4" descr="Soubor:Old hinny in Oklahom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7944" y="1700808"/>
            <a:ext cx="3434380" cy="2750259"/>
          </a:xfrm>
          <a:prstGeom prst="rect">
            <a:avLst/>
          </a:prstGeom>
          <a:noFill/>
        </p:spPr>
      </p:pic>
      <p:pic>
        <p:nvPicPr>
          <p:cNvPr id="12290" name="Picture 2" descr="http://data.mojezoo.cz/ir/mojezoo/images/Gallery2Module/EncyclopediaModule/Races/konicci.cz/00/00/01/36/mula3-igallery-image0000164.igallery.image0000001--640x480--logo--server-konicci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700808"/>
            <a:ext cx="3600400" cy="27003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u="sng" dirty="0" smtClean="0">
                <a:solidFill>
                  <a:srgbClr val="92D050"/>
                </a:solidFill>
              </a:rPr>
              <a:t>Zebry </a:t>
            </a:r>
          </a:p>
          <a:p>
            <a:endParaRPr lang="cs-CZ" sz="2400" b="1" u="sng" dirty="0" smtClean="0">
              <a:solidFill>
                <a:srgbClr val="92D050"/>
              </a:solidFill>
            </a:endParaRPr>
          </a:p>
          <a:p>
            <a:r>
              <a:rPr lang="cs-CZ" sz="2400" b="1" dirty="0" smtClean="0"/>
              <a:t>- výskyt: africké savany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srst: černobílé </a:t>
            </a:r>
            <a:r>
              <a:rPr lang="cs-CZ" sz="2400" b="1" dirty="0" smtClean="0">
                <a:solidFill>
                  <a:srgbClr val="FF9999"/>
                </a:solidFill>
              </a:rPr>
              <a:t>pruhování</a:t>
            </a:r>
            <a:r>
              <a:rPr lang="cs-CZ" sz="2400" b="1" dirty="0" smtClean="0"/>
              <a:t> – </a:t>
            </a:r>
            <a:r>
              <a:rPr lang="cs-CZ" sz="2400" b="1" dirty="0" smtClean="0">
                <a:solidFill>
                  <a:srgbClr val="FF9999"/>
                </a:solidFill>
              </a:rPr>
              <a:t>ochrana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</a:t>
            </a:r>
            <a:r>
              <a:rPr lang="cs-CZ" sz="2400" b="1" dirty="0" smtClean="0">
                <a:solidFill>
                  <a:srgbClr val="FF9999"/>
                </a:solidFill>
              </a:rPr>
              <a:t>3</a:t>
            </a:r>
            <a:r>
              <a:rPr lang="cs-CZ" sz="2400" b="1" dirty="0" smtClean="0"/>
              <a:t> </a:t>
            </a:r>
            <a:r>
              <a:rPr lang="cs-CZ" sz="2400" b="1" dirty="0" smtClean="0">
                <a:solidFill>
                  <a:srgbClr val="FF9999"/>
                </a:solidFill>
              </a:rPr>
              <a:t>druhy</a:t>
            </a:r>
            <a:r>
              <a:rPr lang="cs-CZ" sz="2400" b="1" dirty="0" smtClean="0"/>
              <a:t>: rozdíl v uspořádání pruhů</a:t>
            </a:r>
          </a:p>
          <a:p>
            <a:r>
              <a:rPr lang="cs-CZ" sz="2400" b="1" dirty="0" smtClean="0"/>
              <a:t>         </a:t>
            </a:r>
          </a:p>
          <a:p>
            <a:r>
              <a:rPr lang="cs-CZ" sz="2400" b="1" dirty="0" smtClean="0"/>
              <a:t>                  </a:t>
            </a:r>
            <a:r>
              <a:rPr lang="cs-CZ" sz="2400" b="1" dirty="0" smtClean="0">
                <a:solidFill>
                  <a:srgbClr val="92D050"/>
                </a:solidFill>
              </a:rPr>
              <a:t>z. stepní</a:t>
            </a:r>
          </a:p>
          <a:p>
            <a:r>
              <a:rPr lang="cs-CZ" sz="2400" b="1" dirty="0" smtClean="0">
                <a:solidFill>
                  <a:srgbClr val="92D050"/>
                </a:solidFill>
              </a:rPr>
              <a:t>                  z. </a:t>
            </a:r>
            <a:r>
              <a:rPr lang="cs-CZ" sz="2400" b="1" dirty="0" err="1" smtClean="0">
                <a:solidFill>
                  <a:srgbClr val="92D050"/>
                </a:solidFill>
              </a:rPr>
              <a:t>Grévyho</a:t>
            </a:r>
            <a:endParaRPr lang="cs-CZ" sz="2400" b="1" dirty="0" smtClean="0">
              <a:solidFill>
                <a:srgbClr val="92D050"/>
              </a:solidFill>
            </a:endParaRPr>
          </a:p>
          <a:p>
            <a:r>
              <a:rPr lang="cs-CZ" sz="2400" b="1" dirty="0" smtClean="0">
                <a:solidFill>
                  <a:srgbClr val="92D050"/>
                </a:solidFill>
              </a:rPr>
              <a:t>                  z. horská</a:t>
            </a:r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b="1" dirty="0" smtClean="0">
                <a:solidFill>
                  <a:srgbClr val="FFC000"/>
                </a:solidFill>
              </a:rPr>
              <a:t>Otázka k zamyšlení: K čemu slouží zebrám pruhy?</a:t>
            </a:r>
            <a:br>
              <a:rPr lang="cs-CZ" sz="2400" b="1" dirty="0" smtClean="0">
                <a:solidFill>
                  <a:srgbClr val="FFC000"/>
                </a:solidFill>
              </a:rPr>
            </a:br>
            <a:r>
              <a:rPr lang="cs-CZ" sz="2400" b="1" dirty="0" smtClean="0">
                <a:solidFill>
                  <a:srgbClr val="FFC000"/>
                </a:solidFill>
              </a:rPr>
              <a:t>Úkol: Porovnej rozdíly v pruhování.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46236"/>
            <a:ext cx="8229600" cy="4951115"/>
          </a:xfrm>
        </p:spPr>
        <p:txBody>
          <a:bodyPr/>
          <a:lstStyle/>
          <a:p>
            <a:r>
              <a:rPr lang="cs-CZ" dirty="0" smtClean="0"/>
              <a:t>                              </a:t>
            </a:r>
            <a:r>
              <a:rPr lang="cs-CZ" sz="1600" dirty="0" smtClean="0"/>
              <a:t>       Obr. 7</a:t>
            </a:r>
            <a:r>
              <a:rPr lang="cs-CZ" dirty="0" smtClean="0"/>
              <a:t>    </a:t>
            </a:r>
          </a:p>
          <a:p>
            <a:endParaRPr lang="cs-CZ" sz="2400" b="1" u="sng" dirty="0" smtClean="0">
              <a:solidFill>
                <a:srgbClr val="92D050"/>
              </a:solidFill>
            </a:endParaRPr>
          </a:p>
          <a:p>
            <a:endParaRPr lang="cs-CZ" dirty="0" smtClean="0"/>
          </a:p>
          <a:p>
            <a:endParaRPr lang="cs-CZ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pPr>
              <a:buNone/>
            </a:pPr>
            <a:r>
              <a:rPr lang="cs-CZ" sz="1600" dirty="0" smtClean="0"/>
              <a:t>Obr.5    </a:t>
            </a:r>
            <a:r>
              <a:rPr lang="cs-CZ" sz="2400" b="1" u="sng" dirty="0" smtClean="0">
                <a:solidFill>
                  <a:srgbClr val="92D050"/>
                </a:solidFill>
              </a:rPr>
              <a:t>stepní</a:t>
            </a:r>
            <a:r>
              <a:rPr lang="cs-CZ" sz="2400" b="1" dirty="0" smtClean="0">
                <a:solidFill>
                  <a:srgbClr val="92D050"/>
                </a:solidFill>
              </a:rPr>
              <a:t>                                                         </a:t>
            </a:r>
            <a:r>
              <a:rPr lang="cs-CZ" sz="2400" b="1" u="sng" dirty="0" smtClean="0">
                <a:solidFill>
                  <a:srgbClr val="92D050"/>
                </a:solidFill>
              </a:rPr>
              <a:t>horská</a:t>
            </a:r>
            <a:r>
              <a:rPr lang="cs-CZ" sz="2400" b="1" dirty="0" smtClean="0">
                <a:solidFill>
                  <a:srgbClr val="92D050"/>
                </a:solidFill>
              </a:rPr>
              <a:t> </a:t>
            </a:r>
            <a:r>
              <a:rPr lang="cs-CZ" sz="1600" dirty="0" smtClean="0"/>
              <a:t>                                                                                                         </a:t>
            </a:r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r>
              <a:rPr lang="cs-CZ" sz="1600" dirty="0" smtClean="0"/>
              <a:t>             </a:t>
            </a:r>
            <a:r>
              <a:rPr lang="cs-CZ" sz="2400" b="1" u="sng" dirty="0" err="1" smtClean="0">
                <a:solidFill>
                  <a:srgbClr val="92D050"/>
                </a:solidFill>
              </a:rPr>
              <a:t>grévyho</a:t>
            </a:r>
            <a:r>
              <a:rPr lang="cs-CZ" sz="1600" dirty="0" smtClean="0"/>
              <a:t>                                                                  Obr. 6</a:t>
            </a:r>
            <a:endParaRPr lang="cs-CZ" sz="1600" dirty="0"/>
          </a:p>
        </p:txBody>
      </p:sp>
      <p:pic>
        <p:nvPicPr>
          <p:cNvPr id="31746" name="Picture 2" descr="Soubor:Zebras etosch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700808"/>
            <a:ext cx="3011488" cy="2247323"/>
          </a:xfrm>
          <a:prstGeom prst="rect">
            <a:avLst/>
          </a:prstGeom>
          <a:noFill/>
        </p:spPr>
      </p:pic>
      <p:pic>
        <p:nvPicPr>
          <p:cNvPr id="31750" name="Picture 6" descr="Soubor:Equus zebra - Disney's Animal Kingdom Lodge, Orlando, Florida, USA - 201001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1700808"/>
            <a:ext cx="2593128" cy="2232248"/>
          </a:xfrm>
          <a:prstGeom prst="rect">
            <a:avLst/>
          </a:prstGeom>
          <a:noFill/>
        </p:spPr>
      </p:pic>
      <p:pic>
        <p:nvPicPr>
          <p:cNvPr id="31748" name="Picture 4" descr="Soubor:Zebra zoo-leipzi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3717032"/>
            <a:ext cx="3155503" cy="236662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92D050"/>
                </a:solidFill>
              </a:rPr>
              <a:t>Nosorožci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b="1" u="sng" dirty="0" smtClean="0">
              <a:solidFill>
                <a:srgbClr val="92D050"/>
              </a:solidFill>
            </a:endParaRPr>
          </a:p>
          <a:p>
            <a:r>
              <a:rPr lang="cs-CZ" sz="2400" b="1" dirty="0" smtClean="0"/>
              <a:t>- výskyt: </a:t>
            </a:r>
            <a:r>
              <a:rPr lang="cs-CZ" sz="2400" b="1" dirty="0" smtClean="0">
                <a:solidFill>
                  <a:srgbClr val="41C5DF"/>
                </a:solidFill>
              </a:rPr>
              <a:t>Afrika</a:t>
            </a:r>
            <a:r>
              <a:rPr lang="cs-CZ" sz="2400" b="1" dirty="0" smtClean="0"/>
              <a:t> – </a:t>
            </a:r>
            <a:r>
              <a:rPr lang="cs-CZ" sz="2400" b="1" dirty="0" smtClean="0">
                <a:solidFill>
                  <a:srgbClr val="41C5DF"/>
                </a:solidFill>
              </a:rPr>
              <a:t>2</a:t>
            </a:r>
            <a:r>
              <a:rPr lang="cs-CZ" sz="2400" b="1" dirty="0" smtClean="0"/>
              <a:t> druhy</a:t>
            </a:r>
          </a:p>
          <a:p>
            <a:r>
              <a:rPr lang="cs-CZ" sz="2400" b="1" dirty="0" smtClean="0"/>
              <a:t>                </a:t>
            </a:r>
            <a:r>
              <a:rPr lang="cs-CZ" sz="2400" b="1" dirty="0" smtClean="0">
                <a:solidFill>
                  <a:srgbClr val="41C5DF"/>
                </a:solidFill>
              </a:rPr>
              <a:t>Asie</a:t>
            </a:r>
            <a:r>
              <a:rPr lang="cs-CZ" sz="2400" b="1" dirty="0" smtClean="0"/>
              <a:t> – </a:t>
            </a:r>
            <a:r>
              <a:rPr lang="cs-CZ" sz="2400" b="1" dirty="0" smtClean="0">
                <a:solidFill>
                  <a:srgbClr val="41C5DF"/>
                </a:solidFill>
              </a:rPr>
              <a:t>3</a:t>
            </a:r>
            <a:r>
              <a:rPr lang="cs-CZ" sz="2400" b="1" dirty="0" smtClean="0"/>
              <a:t> druhy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tělo: silná, téměř holá kůže</a:t>
            </a:r>
          </a:p>
          <a:p>
            <a:r>
              <a:rPr lang="cs-CZ" sz="2400" b="1" dirty="0" smtClean="0"/>
              <a:t>           noha – 3 prsty kryté malými kopýtky</a:t>
            </a:r>
          </a:p>
          <a:p>
            <a:r>
              <a:rPr lang="cs-CZ" sz="2400" b="1" dirty="0" smtClean="0"/>
              <a:t>           </a:t>
            </a:r>
            <a:r>
              <a:rPr lang="cs-CZ" sz="2400" b="1" dirty="0" smtClean="0">
                <a:solidFill>
                  <a:srgbClr val="41C5DF"/>
                </a:solidFill>
              </a:rPr>
              <a:t>nos</a:t>
            </a:r>
            <a:r>
              <a:rPr lang="cs-CZ" sz="2400" b="1" dirty="0" smtClean="0"/>
              <a:t> – s </a:t>
            </a:r>
            <a:r>
              <a:rPr lang="cs-CZ" sz="2400" b="1" dirty="0" smtClean="0">
                <a:solidFill>
                  <a:srgbClr val="41C5DF"/>
                </a:solidFill>
              </a:rPr>
              <a:t>1</a:t>
            </a:r>
            <a:r>
              <a:rPr lang="cs-CZ" sz="2400" b="1" dirty="0" smtClean="0"/>
              <a:t> nebo </a:t>
            </a:r>
            <a:r>
              <a:rPr lang="cs-CZ" sz="2400" b="1" dirty="0" smtClean="0">
                <a:solidFill>
                  <a:srgbClr val="41C5DF"/>
                </a:solidFill>
              </a:rPr>
              <a:t>2</a:t>
            </a:r>
            <a:r>
              <a:rPr lang="cs-CZ" sz="2400" b="1" dirty="0" smtClean="0"/>
              <a:t> </a:t>
            </a:r>
            <a:r>
              <a:rPr lang="cs-CZ" sz="2400" b="1" dirty="0" smtClean="0">
                <a:solidFill>
                  <a:srgbClr val="41C5DF"/>
                </a:solidFill>
              </a:rPr>
              <a:t>rohy</a:t>
            </a:r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u="sng" dirty="0" smtClean="0">
              <a:solidFill>
                <a:srgbClr val="92D050"/>
              </a:solidFill>
            </a:endParaRPr>
          </a:p>
          <a:p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u="sng" dirty="0" smtClean="0">
                <a:solidFill>
                  <a:srgbClr val="92D050"/>
                </a:solidFill>
              </a:rPr>
              <a:t>Nosorožec indický</a:t>
            </a:r>
          </a:p>
          <a:p>
            <a:endParaRPr lang="cs-CZ" sz="2400" b="1" u="sng" dirty="0" smtClean="0">
              <a:solidFill>
                <a:srgbClr val="92D050"/>
              </a:solidFill>
            </a:endParaRPr>
          </a:p>
          <a:p>
            <a:r>
              <a:rPr lang="cs-CZ" sz="2400" b="1" dirty="0" smtClean="0"/>
              <a:t>- tělo: silná </a:t>
            </a:r>
            <a:r>
              <a:rPr lang="cs-CZ" sz="2400" b="1" dirty="0" smtClean="0">
                <a:solidFill>
                  <a:srgbClr val="41C5DF"/>
                </a:solidFill>
              </a:rPr>
              <a:t>kůže</a:t>
            </a:r>
            <a:r>
              <a:rPr lang="cs-CZ" sz="2400" b="1" dirty="0" smtClean="0"/>
              <a:t> rozdělená </a:t>
            </a:r>
            <a:r>
              <a:rPr lang="cs-CZ" sz="2400" b="1" dirty="0" smtClean="0">
                <a:solidFill>
                  <a:srgbClr val="41C5DF"/>
                </a:solidFill>
              </a:rPr>
              <a:t>záhyby</a:t>
            </a:r>
            <a:r>
              <a:rPr lang="cs-CZ" sz="2400" b="1" dirty="0" smtClean="0"/>
              <a:t> na pláty</a:t>
            </a:r>
          </a:p>
          <a:p>
            <a:r>
              <a:rPr lang="cs-CZ" sz="2400" b="1" dirty="0" smtClean="0"/>
              <a:t>           </a:t>
            </a:r>
          </a:p>
          <a:p>
            <a:r>
              <a:rPr lang="cs-CZ" sz="2400" b="1" dirty="0" smtClean="0"/>
              <a:t>           </a:t>
            </a:r>
            <a:r>
              <a:rPr lang="cs-CZ" sz="2400" b="1" dirty="0" smtClean="0">
                <a:solidFill>
                  <a:srgbClr val="41C5DF"/>
                </a:solidFill>
              </a:rPr>
              <a:t>pahýlovitý</a:t>
            </a:r>
            <a:r>
              <a:rPr lang="cs-CZ" sz="2400" b="1" dirty="0" smtClean="0"/>
              <a:t> </a:t>
            </a:r>
            <a:r>
              <a:rPr lang="cs-CZ" sz="2400" b="1" dirty="0" smtClean="0">
                <a:solidFill>
                  <a:srgbClr val="41C5DF"/>
                </a:solidFill>
              </a:rPr>
              <a:t>roh</a:t>
            </a:r>
            <a:r>
              <a:rPr lang="cs-CZ" sz="2400" b="1" dirty="0" smtClean="0"/>
              <a:t> na nose</a:t>
            </a:r>
          </a:p>
          <a:p>
            <a:endParaRPr lang="cs-CZ" sz="2400" b="1" dirty="0" smtClean="0"/>
          </a:p>
          <a:p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u="sng" dirty="0" smtClean="0">
                <a:solidFill>
                  <a:srgbClr val="92D050"/>
                </a:solidFill>
              </a:rPr>
              <a:t>Nosorožec tuponosý</a:t>
            </a:r>
          </a:p>
          <a:p>
            <a:r>
              <a:rPr lang="cs-CZ" sz="2400" b="1" dirty="0" smtClean="0"/>
              <a:t>- </a:t>
            </a:r>
            <a:r>
              <a:rPr lang="cs-CZ" sz="2400" b="1" dirty="0" smtClean="0">
                <a:solidFill>
                  <a:srgbClr val="41C5DF"/>
                </a:solidFill>
              </a:rPr>
              <a:t>velikostí</a:t>
            </a:r>
            <a:r>
              <a:rPr lang="cs-CZ" sz="2400" b="1" dirty="0" smtClean="0"/>
              <a:t> se řadí hned </a:t>
            </a:r>
            <a:r>
              <a:rPr lang="cs-CZ" sz="2400" b="1" dirty="0" smtClean="0">
                <a:solidFill>
                  <a:srgbClr val="41C5DF"/>
                </a:solidFill>
              </a:rPr>
              <a:t>za</a:t>
            </a:r>
            <a:r>
              <a:rPr lang="cs-CZ" sz="2400" b="1" dirty="0" smtClean="0"/>
              <a:t> </a:t>
            </a:r>
            <a:r>
              <a:rPr lang="cs-CZ" sz="2400" b="1" dirty="0" smtClean="0">
                <a:solidFill>
                  <a:srgbClr val="41C5DF"/>
                </a:solidFill>
              </a:rPr>
              <a:t>slony</a:t>
            </a:r>
            <a:r>
              <a:rPr lang="cs-CZ" sz="2400" b="1" dirty="0" smtClean="0"/>
              <a:t> (samci až 3,6 t)</a:t>
            </a:r>
          </a:p>
          <a:p>
            <a:r>
              <a:rPr lang="cs-CZ" sz="2400" b="1" dirty="0" smtClean="0"/>
              <a:t>- </a:t>
            </a:r>
            <a:r>
              <a:rPr lang="cs-CZ" sz="2400" b="1" dirty="0" smtClean="0">
                <a:solidFill>
                  <a:srgbClr val="41C5DF"/>
                </a:solidFill>
              </a:rPr>
              <a:t>mírumilovný</a:t>
            </a:r>
            <a:r>
              <a:rPr lang="cs-CZ" sz="2400" b="1" dirty="0" smtClean="0"/>
              <a:t>: v nebezpečí utíká</a:t>
            </a:r>
          </a:p>
          <a:p>
            <a:endParaRPr lang="cs-CZ" sz="2400" b="1" dirty="0" smtClean="0"/>
          </a:p>
          <a:p>
            <a:endParaRPr lang="cs-CZ" sz="2400" b="1" u="sng" dirty="0" smtClean="0">
              <a:solidFill>
                <a:srgbClr val="92D050"/>
              </a:solidFill>
            </a:endParaRPr>
          </a:p>
          <a:p>
            <a:r>
              <a:rPr lang="cs-CZ" sz="2400" b="1" u="sng" dirty="0" smtClean="0">
                <a:solidFill>
                  <a:srgbClr val="92D050"/>
                </a:solidFill>
              </a:rPr>
              <a:t>Nosorožec dvourohý</a:t>
            </a:r>
          </a:p>
          <a:p>
            <a:r>
              <a:rPr lang="cs-CZ" sz="2400" b="1" dirty="0" smtClean="0"/>
              <a:t>- agresivnější: v </a:t>
            </a:r>
            <a:r>
              <a:rPr lang="cs-CZ" sz="2400" b="1" dirty="0" smtClean="0">
                <a:solidFill>
                  <a:srgbClr val="41C5DF"/>
                </a:solidFill>
              </a:rPr>
              <a:t>nebezpečí</a:t>
            </a:r>
            <a:r>
              <a:rPr lang="cs-CZ" sz="2400" b="1" dirty="0" smtClean="0"/>
              <a:t> častěji </a:t>
            </a:r>
            <a:r>
              <a:rPr lang="cs-CZ" sz="2400" b="1" dirty="0" smtClean="0">
                <a:solidFill>
                  <a:srgbClr val="41C5DF"/>
                </a:solidFill>
              </a:rPr>
              <a:t>útočí</a:t>
            </a:r>
            <a:endParaRPr lang="cs-CZ" sz="2400" b="1" dirty="0">
              <a:solidFill>
                <a:srgbClr val="41C5D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400" b="1" dirty="0" smtClean="0">
                <a:solidFill>
                  <a:srgbClr val="FFC000"/>
                </a:solidFill>
              </a:rPr>
              <a:t>Úkol: Podle předchozích popisů přiřaď k nosorožcům na obrázcích jejich druhové názvy.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r>
              <a:rPr lang="cs-CZ" sz="1600" dirty="0" smtClean="0"/>
              <a:t>Obr. 8                                                                                                   Obr. 9</a:t>
            </a:r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/>
          </a:p>
        </p:txBody>
      </p:sp>
      <p:pic>
        <p:nvPicPr>
          <p:cNvPr id="4098" name="Picture 2" descr="Soubor:Rhonceros unicornis chitwan national park nepal 20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916832"/>
            <a:ext cx="3360374" cy="2520280"/>
          </a:xfrm>
          <a:prstGeom prst="rect">
            <a:avLst/>
          </a:prstGeom>
          <a:noFill/>
        </p:spPr>
      </p:pic>
      <p:pic>
        <p:nvPicPr>
          <p:cNvPr id="4100" name="Picture 4" descr="Soubor:SumatranRhino3 CincinnatiZo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916832"/>
            <a:ext cx="3096344" cy="2479560"/>
          </a:xfrm>
          <a:prstGeom prst="rect">
            <a:avLst/>
          </a:prstGeom>
          <a:noFill/>
        </p:spPr>
      </p:pic>
      <p:sp>
        <p:nvSpPr>
          <p:cNvPr id="7" name="Zaoblený obdélník 6"/>
          <p:cNvSpPr/>
          <p:nvPr/>
        </p:nvSpPr>
        <p:spPr>
          <a:xfrm>
            <a:off x="755576" y="5229200"/>
            <a:ext cx="3168352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CB05B3"/>
                </a:solidFill>
              </a:rPr>
              <a:t>indický</a:t>
            </a:r>
            <a:endParaRPr lang="cs-CZ" dirty="0">
              <a:solidFill>
                <a:srgbClr val="CB05B3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644008" y="5229200"/>
            <a:ext cx="3168352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CB05B3"/>
                </a:solidFill>
              </a:rPr>
              <a:t>sumaterský</a:t>
            </a:r>
            <a:endParaRPr lang="cs-CZ" dirty="0">
              <a:solidFill>
                <a:srgbClr val="CB05B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92D050"/>
                </a:solidFill>
              </a:rPr>
              <a:t>Tapíři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2400" b="1" u="sng" dirty="0" smtClean="0">
              <a:solidFill>
                <a:srgbClr val="92D050"/>
              </a:solidFill>
            </a:endParaRPr>
          </a:p>
          <a:p>
            <a:endParaRPr lang="cs-CZ" sz="2400" b="1" u="sng" dirty="0" smtClean="0">
              <a:solidFill>
                <a:srgbClr val="92D050"/>
              </a:solidFill>
            </a:endParaRPr>
          </a:p>
          <a:p>
            <a:r>
              <a:rPr lang="cs-CZ" sz="2400" b="1" dirty="0" smtClean="0"/>
              <a:t>- tělo: zavalité</a:t>
            </a:r>
          </a:p>
          <a:p>
            <a:r>
              <a:rPr lang="cs-CZ" sz="2400" b="1" dirty="0" smtClean="0"/>
              <a:t>           krátká srst</a:t>
            </a:r>
          </a:p>
          <a:p>
            <a:r>
              <a:rPr lang="cs-CZ" sz="2400" b="1" dirty="0" smtClean="0"/>
              <a:t>           </a:t>
            </a:r>
            <a:r>
              <a:rPr lang="cs-CZ" sz="2400" b="1" dirty="0" smtClean="0">
                <a:solidFill>
                  <a:srgbClr val="FFFF00"/>
                </a:solidFill>
              </a:rPr>
              <a:t>horní</a:t>
            </a:r>
            <a:r>
              <a:rPr lang="cs-CZ" sz="2400" b="1" dirty="0" smtClean="0"/>
              <a:t> </a:t>
            </a:r>
            <a:r>
              <a:rPr lang="cs-CZ" sz="2400" b="1" dirty="0" smtClean="0">
                <a:solidFill>
                  <a:srgbClr val="FFFF00"/>
                </a:solidFill>
              </a:rPr>
              <a:t>pysk</a:t>
            </a:r>
            <a:r>
              <a:rPr lang="cs-CZ" sz="2400" b="1" dirty="0" smtClean="0"/>
              <a:t> přeměněný na krátký </a:t>
            </a:r>
            <a:r>
              <a:rPr lang="cs-CZ" sz="2400" b="1" dirty="0" smtClean="0">
                <a:solidFill>
                  <a:srgbClr val="FFFF00"/>
                </a:solidFill>
              </a:rPr>
              <a:t>chobot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výskyt: Jižní a Střední </a:t>
            </a:r>
            <a:r>
              <a:rPr lang="cs-CZ" sz="2400" b="1" dirty="0" smtClean="0">
                <a:solidFill>
                  <a:srgbClr val="FFFF00"/>
                </a:solidFill>
              </a:rPr>
              <a:t>Amerika</a:t>
            </a:r>
            <a:r>
              <a:rPr lang="cs-CZ" sz="2400" b="1" dirty="0" smtClean="0"/>
              <a:t> – </a:t>
            </a:r>
            <a:r>
              <a:rPr lang="cs-CZ" sz="2400" b="1" dirty="0" smtClean="0">
                <a:solidFill>
                  <a:srgbClr val="FFFF00"/>
                </a:solidFill>
              </a:rPr>
              <a:t>3</a:t>
            </a:r>
            <a:r>
              <a:rPr lang="cs-CZ" sz="2400" b="1" dirty="0" smtClean="0"/>
              <a:t> druhy</a:t>
            </a:r>
          </a:p>
          <a:p>
            <a:r>
              <a:rPr lang="cs-CZ" sz="2400" b="1" dirty="0" smtClean="0"/>
              <a:t>                </a:t>
            </a:r>
            <a:r>
              <a:rPr lang="cs-CZ" sz="2400" b="1" dirty="0" smtClean="0">
                <a:solidFill>
                  <a:srgbClr val="FFFF00"/>
                </a:solidFill>
              </a:rPr>
              <a:t>Asie</a:t>
            </a:r>
            <a:r>
              <a:rPr lang="cs-CZ" sz="2400" b="1" dirty="0" smtClean="0"/>
              <a:t> – </a:t>
            </a:r>
            <a:r>
              <a:rPr lang="cs-CZ" sz="2400" b="1" dirty="0" smtClean="0">
                <a:solidFill>
                  <a:srgbClr val="FFFF00"/>
                </a:solidFill>
              </a:rPr>
              <a:t>1</a:t>
            </a:r>
            <a:r>
              <a:rPr lang="cs-CZ" sz="2400" b="1" dirty="0" smtClean="0"/>
              <a:t> druh</a:t>
            </a:r>
          </a:p>
          <a:p>
            <a:endParaRPr lang="cs-CZ" sz="2400" b="1" dirty="0" smtClean="0"/>
          </a:p>
          <a:p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u="sng" dirty="0" smtClean="0">
                <a:solidFill>
                  <a:srgbClr val="92D050"/>
                </a:solidFill>
              </a:rPr>
              <a:t>Tapír </a:t>
            </a:r>
            <a:r>
              <a:rPr lang="cs-CZ" sz="2400" b="1" u="sng" dirty="0" err="1" smtClean="0">
                <a:solidFill>
                  <a:srgbClr val="92D050"/>
                </a:solidFill>
              </a:rPr>
              <a:t>čabrakový</a:t>
            </a:r>
            <a:endParaRPr lang="cs-CZ" sz="2400" b="1" u="sng" dirty="0" smtClean="0">
              <a:solidFill>
                <a:srgbClr val="92D050"/>
              </a:solidFill>
            </a:endParaRPr>
          </a:p>
          <a:p>
            <a:endParaRPr lang="cs-CZ" sz="2400" b="1" u="sng" dirty="0" smtClean="0">
              <a:solidFill>
                <a:srgbClr val="92D050"/>
              </a:solidFill>
            </a:endParaRPr>
          </a:p>
          <a:p>
            <a:r>
              <a:rPr lang="cs-CZ" sz="2400" b="1" dirty="0" smtClean="0"/>
              <a:t>- výskyt: Asie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tělo: </a:t>
            </a:r>
            <a:r>
              <a:rPr lang="cs-CZ" sz="2400" b="1" dirty="0" smtClean="0">
                <a:solidFill>
                  <a:srgbClr val="FFFF00"/>
                </a:solidFill>
              </a:rPr>
              <a:t>srst</a:t>
            </a:r>
            <a:r>
              <a:rPr lang="cs-CZ" sz="2400" b="1" dirty="0" smtClean="0"/>
              <a:t> </a:t>
            </a:r>
            <a:r>
              <a:rPr lang="cs-CZ" sz="2400" b="1" dirty="0" smtClean="0">
                <a:solidFill>
                  <a:srgbClr val="FFFF00"/>
                </a:solidFill>
              </a:rPr>
              <a:t>černá</a:t>
            </a:r>
            <a:r>
              <a:rPr lang="cs-CZ" sz="2400" b="1" dirty="0" smtClean="0"/>
              <a:t>, střední část trupu </a:t>
            </a:r>
            <a:r>
              <a:rPr lang="cs-CZ" sz="2400" b="1" dirty="0" smtClean="0">
                <a:solidFill>
                  <a:srgbClr val="FFFF00"/>
                </a:solidFill>
              </a:rPr>
              <a:t>bílá</a:t>
            </a:r>
          </a:p>
          <a:p>
            <a:r>
              <a:rPr lang="cs-CZ" sz="2400" b="1" dirty="0" smtClean="0"/>
              <a:t>           nemá hřívu na krku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žijí u řek, v nebezpečí prchají do vody</a:t>
            </a:r>
          </a:p>
          <a:p>
            <a:endParaRPr lang="cs-CZ" sz="2400" b="1" u="sng" dirty="0" smtClean="0">
              <a:solidFill>
                <a:srgbClr val="92D050"/>
              </a:solidFill>
            </a:endParaRPr>
          </a:p>
          <a:p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sz="1600" dirty="0" smtClean="0"/>
          </a:p>
          <a:p>
            <a:r>
              <a:rPr lang="cs-CZ" sz="1600" dirty="0" smtClean="0"/>
              <a:t>Obr. 10</a:t>
            </a:r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r>
              <a:rPr lang="cs-CZ" sz="1600" dirty="0" smtClean="0"/>
              <a:t>                                                                                                                           Obr. 11</a:t>
            </a:r>
            <a:endParaRPr lang="cs-CZ" sz="1600" dirty="0"/>
          </a:p>
        </p:txBody>
      </p:sp>
      <p:pic>
        <p:nvPicPr>
          <p:cNvPr id="33794" name="Picture 2" descr="Soubor:Malayan Tapir Sitt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772816"/>
            <a:ext cx="3449182" cy="2552395"/>
          </a:xfrm>
          <a:prstGeom prst="rect">
            <a:avLst/>
          </a:prstGeom>
          <a:noFill/>
        </p:spPr>
      </p:pic>
      <p:pic>
        <p:nvPicPr>
          <p:cNvPr id="33796" name="Picture 4" descr="Soubor:TapirAtSD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2564904"/>
            <a:ext cx="4161455" cy="2772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u="sng" dirty="0" smtClean="0">
                <a:solidFill>
                  <a:srgbClr val="92D050"/>
                </a:solidFill>
              </a:rPr>
              <a:t>Tapír středoamerický</a:t>
            </a:r>
          </a:p>
          <a:p>
            <a:endParaRPr lang="cs-CZ" sz="2400" u="sng" dirty="0" smtClean="0">
              <a:solidFill>
                <a:srgbClr val="92D050"/>
              </a:solidFill>
            </a:endParaRPr>
          </a:p>
          <a:p>
            <a:endParaRPr lang="cs-CZ" sz="2400" u="sng" dirty="0" smtClean="0">
              <a:solidFill>
                <a:srgbClr val="92D050"/>
              </a:solidFill>
            </a:endParaRPr>
          </a:p>
          <a:p>
            <a:endParaRPr lang="cs-CZ" sz="2400" u="sng" dirty="0" smtClean="0">
              <a:solidFill>
                <a:srgbClr val="92D050"/>
              </a:solidFill>
            </a:endParaRPr>
          </a:p>
          <a:p>
            <a:endParaRPr lang="cs-CZ" sz="2400" u="sng" dirty="0" smtClean="0">
              <a:solidFill>
                <a:srgbClr val="92D050"/>
              </a:solidFill>
            </a:endParaRPr>
          </a:p>
          <a:p>
            <a:endParaRPr lang="cs-CZ" sz="2400" u="sng" dirty="0" smtClean="0">
              <a:solidFill>
                <a:srgbClr val="92D050"/>
              </a:solidFill>
            </a:endParaRPr>
          </a:p>
          <a:p>
            <a:endParaRPr lang="cs-CZ" sz="2400" u="sng" dirty="0" smtClean="0">
              <a:solidFill>
                <a:srgbClr val="92D050"/>
              </a:solidFill>
            </a:endParaRPr>
          </a:p>
          <a:p>
            <a:endParaRPr lang="cs-CZ" sz="2400" u="sng" dirty="0" smtClean="0">
              <a:solidFill>
                <a:srgbClr val="92D050"/>
              </a:solidFill>
            </a:endParaRPr>
          </a:p>
          <a:p>
            <a:endParaRPr lang="cs-CZ" sz="2400" u="sng" dirty="0" smtClean="0">
              <a:solidFill>
                <a:srgbClr val="92D050"/>
              </a:solidFill>
            </a:endParaRPr>
          </a:p>
          <a:p>
            <a:endParaRPr lang="cs-CZ" sz="2400" u="sng" dirty="0" smtClean="0">
              <a:solidFill>
                <a:srgbClr val="92D050"/>
              </a:solidFill>
            </a:endParaRPr>
          </a:p>
          <a:p>
            <a:endParaRPr lang="cs-CZ" sz="2400" u="sng" dirty="0" smtClean="0">
              <a:solidFill>
                <a:srgbClr val="92D050"/>
              </a:solidFill>
            </a:endParaRPr>
          </a:p>
          <a:p>
            <a:r>
              <a:rPr lang="cs-CZ" sz="1600" dirty="0" smtClean="0">
                <a:solidFill>
                  <a:srgbClr val="92D050"/>
                </a:solidFill>
              </a:rPr>
              <a:t>                                                                                         </a:t>
            </a:r>
            <a:r>
              <a:rPr lang="cs-CZ" sz="1600" dirty="0" smtClean="0"/>
              <a:t>Obr. 12</a:t>
            </a:r>
            <a:endParaRPr lang="cs-CZ" sz="1600" dirty="0">
              <a:solidFill>
                <a:srgbClr val="92D050"/>
              </a:solidFill>
            </a:endParaRPr>
          </a:p>
        </p:txBody>
      </p:sp>
      <p:pic>
        <p:nvPicPr>
          <p:cNvPr id="34818" name="Picture 2" descr="Soubor:Bairds-Tapir-Belize-Zoo-20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2386439"/>
            <a:ext cx="3024336" cy="35731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000" smtClean="0"/>
              <a:t>   Zdroje </a:t>
            </a:r>
            <a:r>
              <a:rPr lang="cs-CZ" sz="2000" dirty="0" smtClean="0"/>
              <a:t>a citace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208912" cy="4824536"/>
          </a:xfrm>
        </p:spPr>
        <p:txBody>
          <a:bodyPr>
            <a:normAutofit fontScale="25000" lnSpcReduction="20000"/>
          </a:bodyPr>
          <a:lstStyle/>
          <a:p>
            <a:r>
              <a:rPr lang="cs-CZ" sz="6400" dirty="0" smtClean="0"/>
              <a:t>Vlastní tvorba</a:t>
            </a:r>
          </a:p>
          <a:p>
            <a:endParaRPr lang="cs-CZ" sz="6400" dirty="0" smtClean="0"/>
          </a:p>
          <a:p>
            <a:r>
              <a:rPr lang="cs-CZ" sz="6400" dirty="0" smtClean="0"/>
              <a:t>Obrázky:</a:t>
            </a:r>
          </a:p>
          <a:p>
            <a:r>
              <a:rPr lang="cs-CZ" sz="6400" dirty="0" smtClean="0"/>
              <a:t>Obr. 1: GERARDM. </a:t>
            </a:r>
            <a:r>
              <a:rPr lang="cs-CZ" sz="6400" i="1" dirty="0" err="1" smtClean="0"/>
              <a:t>Wikipedia.cz</a:t>
            </a:r>
            <a:r>
              <a:rPr lang="cs-CZ" sz="6400" dirty="0" smtClean="0"/>
              <a:t> [online]. [cit. 3.2.2013]. Dostupný na WWW: http://cs.wikipedia.org/wiki/Soubor:Prezewalsky_26-9-2004-2.JPG</a:t>
            </a:r>
          </a:p>
          <a:p>
            <a:endParaRPr lang="cs-CZ" sz="6400" dirty="0" smtClean="0"/>
          </a:p>
          <a:p>
            <a:r>
              <a:rPr lang="cs-CZ" sz="6400" dirty="0" smtClean="0"/>
              <a:t>Obr. 2: AUTOR NEUVEDEN. </a:t>
            </a:r>
            <a:r>
              <a:rPr lang="cs-CZ" sz="6400" i="1" dirty="0" err="1" smtClean="0"/>
              <a:t>Wikipedia.cz</a:t>
            </a:r>
            <a:r>
              <a:rPr lang="cs-CZ" sz="6400" dirty="0" smtClean="0"/>
              <a:t> [online]. [cit. 3.2.2013]. Dostupný na WWW: http://cs.wikipedia.org/wiki/Soubor:Chile_Donkey.jpg</a:t>
            </a:r>
          </a:p>
          <a:p>
            <a:endParaRPr lang="cs-CZ" sz="6400" dirty="0" smtClean="0"/>
          </a:p>
          <a:p>
            <a:r>
              <a:rPr lang="cs-CZ" sz="6400" dirty="0" smtClean="0"/>
              <a:t>Obr. 3: AUTOR NEUVEDEN. </a:t>
            </a:r>
            <a:r>
              <a:rPr lang="cs-CZ" sz="6400" i="1" dirty="0" smtClean="0"/>
              <a:t>Koníčci.</a:t>
            </a:r>
            <a:r>
              <a:rPr lang="cs-CZ" sz="6400" i="1" dirty="0" err="1" smtClean="0"/>
              <a:t>cz</a:t>
            </a:r>
            <a:r>
              <a:rPr lang="cs-CZ" sz="6400" dirty="0" smtClean="0"/>
              <a:t> [online]. [cit. 3.2.2013]. Dostupný na WWW: http://mula.</a:t>
            </a:r>
            <a:r>
              <a:rPr lang="cs-CZ" sz="6400" dirty="0" err="1" smtClean="0"/>
              <a:t>konicci.cz</a:t>
            </a:r>
            <a:r>
              <a:rPr lang="cs-CZ" sz="6400" dirty="0" smtClean="0"/>
              <a:t>/</a:t>
            </a:r>
          </a:p>
          <a:p>
            <a:endParaRPr lang="cs-CZ" sz="6400" dirty="0" smtClean="0"/>
          </a:p>
          <a:p>
            <a:r>
              <a:rPr lang="cs-CZ" sz="6400" dirty="0" smtClean="0"/>
              <a:t>Obr. 4: RAGESOSS. </a:t>
            </a:r>
            <a:r>
              <a:rPr lang="cs-CZ" sz="6400" i="1" dirty="0" err="1" smtClean="0"/>
              <a:t>Wikipedia.cz</a:t>
            </a:r>
            <a:r>
              <a:rPr lang="cs-CZ" sz="6400" dirty="0" smtClean="0"/>
              <a:t> [online]. [cit. 3.2.2013]. Dostupný na WWW: http://cs.wikipedia.org/wiki/Soubor:Old_hinny_in_Oklahoma.jpg</a:t>
            </a:r>
          </a:p>
          <a:p>
            <a:endParaRPr lang="cs-CZ" sz="6400" dirty="0" smtClean="0"/>
          </a:p>
          <a:p>
            <a:r>
              <a:rPr lang="cs-CZ" sz="6400" dirty="0" smtClean="0"/>
              <a:t>Obr. 5: WEBER, </a:t>
            </a:r>
            <a:r>
              <a:rPr lang="cs-CZ" sz="6400" dirty="0" err="1" smtClean="0"/>
              <a:t>Freddy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Wikipedia.cz</a:t>
            </a:r>
            <a:r>
              <a:rPr lang="cs-CZ" sz="6400" dirty="0" smtClean="0"/>
              <a:t> [online]. [cit. 3.2.2013]. Dostupný na WWW: http://cs.wikipedia.org/wiki/Soubor:Zebras_etoscha.jpg</a:t>
            </a:r>
          </a:p>
          <a:p>
            <a:endParaRPr lang="cs-CZ" sz="6400" dirty="0" smtClean="0"/>
          </a:p>
          <a:p>
            <a:r>
              <a:rPr lang="cs-CZ" sz="6400" dirty="0" smtClean="0"/>
              <a:t>Obr. 6: LERSCH, Thomas. </a:t>
            </a:r>
            <a:r>
              <a:rPr lang="cs-CZ" sz="6400" i="1" dirty="0" err="1" smtClean="0"/>
              <a:t>Wikipedia.cz</a:t>
            </a:r>
            <a:r>
              <a:rPr lang="cs-CZ" sz="6400" dirty="0" smtClean="0"/>
              <a:t> [online]. [cit. 18.2.2013]. Dostupný na WWW: http://cs.wikipedia.org/wiki/Soubor:Zebra_zoo-leipzig.jpg</a:t>
            </a:r>
          </a:p>
          <a:p>
            <a:endParaRPr lang="cs-CZ" sz="6400" dirty="0" smtClean="0"/>
          </a:p>
          <a:p>
            <a:r>
              <a:rPr lang="cs-CZ" sz="6400" dirty="0" smtClean="0"/>
              <a:t>Obr. 7: </a:t>
            </a:r>
            <a:r>
              <a:rPr lang="it-IT" sz="6400" dirty="0" smtClean="0"/>
              <a:t>RIESER, Micha L.. </a:t>
            </a:r>
            <a:r>
              <a:rPr lang="it-IT" sz="6400" i="1" dirty="0" smtClean="0"/>
              <a:t>Wikipedia.cz</a:t>
            </a:r>
            <a:r>
              <a:rPr lang="it-IT" sz="6400" dirty="0" smtClean="0"/>
              <a:t> [online]. [cit. 3.</a:t>
            </a:r>
            <a:r>
              <a:rPr lang="cs-CZ" sz="6400" dirty="0" smtClean="0"/>
              <a:t>2</a:t>
            </a:r>
            <a:r>
              <a:rPr lang="it-IT" sz="6400" dirty="0" smtClean="0"/>
              <a:t>.2013]. Dostupný na WWW: http://cs.wikipedia.org/wiki/Soubor:Equus_zebra_-_Disney%27s_Animal_Kingdom_Lodge,_Orlando,_Florida,_USA_-_20100119.jpg</a:t>
            </a:r>
          </a:p>
          <a:p>
            <a:r>
              <a:rPr lang="it-IT" sz="6400" dirty="0" smtClean="0"/>
              <a:t/>
            </a:r>
            <a:br>
              <a:rPr lang="it-IT" sz="6400" dirty="0" smtClean="0"/>
            </a:br>
            <a:endParaRPr lang="cs-CZ" sz="6400" dirty="0" smtClean="0"/>
          </a:p>
          <a:p>
            <a:r>
              <a:rPr lang="en-US" sz="6400" dirty="0" smtClean="0"/>
              <a:t/>
            </a:r>
            <a:br>
              <a:rPr lang="en-US" sz="6400" dirty="0" smtClean="0"/>
            </a:br>
            <a:r>
              <a:rPr lang="en-US" sz="6400" dirty="0" smtClean="0"/>
              <a:t> </a:t>
            </a:r>
            <a:r>
              <a:rPr lang="cs-CZ" sz="6400" dirty="0" smtClean="0"/>
              <a:t/>
            </a:r>
            <a:br>
              <a:rPr lang="cs-CZ" sz="6400" dirty="0" smtClean="0"/>
            </a:br>
            <a:r>
              <a:rPr lang="cs-CZ" sz="6400" dirty="0" smtClean="0"/>
              <a:t> </a:t>
            </a:r>
            <a:r>
              <a:rPr lang="cs-CZ" sz="4400" dirty="0" smtClean="0"/>
              <a:t/>
            </a:r>
            <a:br>
              <a:rPr lang="cs-CZ" sz="4400" dirty="0" smtClean="0"/>
            </a:br>
            <a:r>
              <a:rPr lang="cs-CZ" sz="4400" dirty="0" smtClean="0"/>
              <a:t> </a:t>
            </a:r>
            <a:br>
              <a:rPr lang="cs-CZ" sz="4400" dirty="0" smtClean="0"/>
            </a:br>
            <a:r>
              <a:rPr lang="cs-CZ" sz="4400" dirty="0" smtClean="0"/>
              <a:t> </a:t>
            </a:r>
            <a:r>
              <a:rPr lang="cs-CZ" sz="5600" dirty="0" smtClean="0"/>
              <a:t/>
            </a:r>
            <a:br>
              <a:rPr lang="cs-CZ" sz="5600" dirty="0" smtClean="0"/>
            </a:br>
            <a:r>
              <a:rPr lang="cs-CZ" sz="5600" dirty="0" smtClean="0"/>
              <a:t> </a:t>
            </a:r>
            <a:r>
              <a:rPr lang="cs-CZ" sz="4300" dirty="0" smtClean="0"/>
              <a:t/>
            </a:r>
            <a:br>
              <a:rPr lang="cs-CZ" sz="4300" dirty="0" smtClean="0"/>
            </a:br>
            <a:r>
              <a:rPr lang="cs-CZ" sz="2600" dirty="0" smtClean="0"/>
              <a:t/>
            </a:r>
            <a:br>
              <a:rPr lang="cs-CZ" sz="26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9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cs typeface="Arial" pitchFamily="34" charset="0"/>
              </a:rPr>
              <a:t>RAGESOSS. </a:t>
            </a:r>
            <a:r>
              <a:rPr kumimoji="0" lang="cs-CZ" sz="900" b="0" i="1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cs typeface="Arial" pitchFamily="34" charset="0"/>
              </a:rPr>
              <a:t>Wikipedia.cz</a:t>
            </a:r>
            <a:r>
              <a:rPr kumimoji="0" lang="cs-CZ" sz="9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cs typeface="Arial" pitchFamily="34" charset="0"/>
              </a:rPr>
              <a:t> [online]. [cit. 3.3.2013]. Dostupný na WWW: http://cs.wikipedia.org/wiki/Soubor:Old_hinny_in_Oklahoma.jpg</a:t>
            </a:r>
            <a:endParaRPr kumimoji="0" lang="cs-CZ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Obr. 8: HARTFORD, </a:t>
            </a:r>
            <a:r>
              <a:rPr lang="cs-CZ" sz="1600" dirty="0" err="1" smtClean="0"/>
              <a:t>Kit</a:t>
            </a:r>
            <a:r>
              <a:rPr lang="cs-CZ" sz="1600" dirty="0" smtClean="0"/>
              <a:t>. </a:t>
            </a:r>
            <a:r>
              <a:rPr lang="cs-CZ" sz="1600" i="1" dirty="0" err="1" smtClean="0"/>
              <a:t>Wikipedia.cz</a:t>
            </a:r>
            <a:r>
              <a:rPr lang="cs-CZ" sz="1600" dirty="0" smtClean="0"/>
              <a:t> [online]. [cit. 3.2.2013]. Dostupný na WWW: http://cs.wikipedia.org/wiki/Soubor:Rhonceros_unicornis_chitwan_national_park_nepal_2005.jpg</a:t>
            </a:r>
          </a:p>
          <a:p>
            <a:endParaRPr lang="cs-CZ" sz="1600" dirty="0" smtClean="0"/>
          </a:p>
          <a:p>
            <a:r>
              <a:rPr lang="cs-CZ" sz="1600" dirty="0" smtClean="0"/>
              <a:t>Obr. 9: LTSHEARS. </a:t>
            </a:r>
            <a:r>
              <a:rPr lang="cs-CZ" sz="1600" i="1" dirty="0" err="1" smtClean="0"/>
              <a:t>Wikipedia.cz</a:t>
            </a:r>
            <a:r>
              <a:rPr lang="cs-CZ" sz="1600" dirty="0" smtClean="0"/>
              <a:t> [online]. [cit. 18.2.2013]. Dostupný na WWW: http://cs.wikipedia.org/wiki/Soubor:SumatranRhino3_CincinnatiZoo.jpg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/>
              <a:t> Obr. 10: KOPF, </a:t>
            </a:r>
            <a:r>
              <a:rPr lang="cs-CZ" sz="1600" dirty="0" err="1" smtClean="0"/>
              <a:t>Sasha</a:t>
            </a:r>
            <a:r>
              <a:rPr lang="cs-CZ" sz="1600" dirty="0" smtClean="0"/>
              <a:t>. </a:t>
            </a:r>
            <a:r>
              <a:rPr lang="cs-CZ" sz="1600" i="1" dirty="0" err="1" smtClean="0"/>
              <a:t>Wikipedia.cz</a:t>
            </a:r>
            <a:r>
              <a:rPr lang="cs-CZ" sz="1600" dirty="0" smtClean="0"/>
              <a:t> [online]. [cit. 18.2.2013]. Dostupný na WWW: http://cs.wikipedia.org/wiki/Soubor:Malayan_Tapir_Sitting.jpg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/>
              <a:t>Obr. 11: AUTOR NEUVEDEN. </a:t>
            </a:r>
            <a:r>
              <a:rPr lang="cs-CZ" sz="1600" i="1" dirty="0" err="1" smtClean="0"/>
              <a:t>Wikipedia.cz</a:t>
            </a:r>
            <a:r>
              <a:rPr lang="cs-CZ" sz="1600" dirty="0" smtClean="0"/>
              <a:t> [online]. [cit. 3.2.2013]. Dostupný na WWW: http://cs.wikipedia.org/wiki/Soubor:TapirAtSDZ.jpg</a:t>
            </a:r>
          </a:p>
          <a:p>
            <a:endParaRPr lang="cs-CZ" sz="1600" dirty="0" smtClean="0"/>
          </a:p>
          <a:p>
            <a:r>
              <a:rPr lang="cs-CZ" sz="1600" dirty="0" smtClean="0"/>
              <a:t>Obr. 12: </a:t>
            </a:r>
            <a:r>
              <a:rPr lang="en-US" sz="1600" dirty="0" smtClean="0"/>
              <a:t>TØRRISSEN, </a:t>
            </a:r>
            <a:r>
              <a:rPr lang="en-US" sz="1600" dirty="0" err="1" smtClean="0"/>
              <a:t>Bjørn</a:t>
            </a:r>
            <a:r>
              <a:rPr lang="en-US" sz="1600" dirty="0" smtClean="0"/>
              <a:t> Christian. </a:t>
            </a:r>
            <a:r>
              <a:rPr lang="en-US" sz="1600" i="1" dirty="0" smtClean="0"/>
              <a:t>Wikipedia.cz</a:t>
            </a:r>
            <a:r>
              <a:rPr lang="en-US" sz="1600" dirty="0" smtClean="0"/>
              <a:t> [online]. [cit. 3.</a:t>
            </a:r>
            <a:r>
              <a:rPr lang="cs-CZ" sz="1600" dirty="0" smtClean="0"/>
              <a:t>2</a:t>
            </a:r>
            <a:r>
              <a:rPr lang="en-US" sz="1600" dirty="0" smtClean="0"/>
              <a:t>.2013]. </a:t>
            </a:r>
            <a:r>
              <a:rPr lang="en-US" sz="1600" dirty="0" err="1" smtClean="0"/>
              <a:t>Dostupný</a:t>
            </a:r>
            <a:r>
              <a:rPr lang="en-US" sz="1600" dirty="0" smtClean="0"/>
              <a:t> </a:t>
            </a:r>
            <a:r>
              <a:rPr lang="en-US" sz="1600" dirty="0" err="1" smtClean="0"/>
              <a:t>na</a:t>
            </a:r>
            <a:r>
              <a:rPr lang="en-US" sz="1600" dirty="0" smtClean="0"/>
              <a:t> WWW: http://cs.wikipedia.org/wiki/Soubor:Bairds-Tapir-Belize-Zoo-2010.jpg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000" dirty="0" smtClean="0"/>
              <a:t>    Anotace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 smtClean="0"/>
              <a:t>Materiál je určen žákům 8.ročníku ZŠ.</a:t>
            </a:r>
          </a:p>
          <a:p>
            <a:r>
              <a:rPr lang="cs-CZ" sz="1800" dirty="0" smtClean="0"/>
              <a:t>Slouží k jejich seznámení se s obecnou charakteristikou a blíže </a:t>
            </a:r>
          </a:p>
          <a:p>
            <a:r>
              <a:rPr lang="cs-CZ" sz="1800" dirty="0" smtClean="0"/>
              <a:t>s některými druhy řádu lichokopytníků. 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567</TotalTime>
  <Words>493</Words>
  <Application>Microsoft Office PowerPoint</Application>
  <PresentationFormat>Předvádění na obrazovce (4:3)</PresentationFormat>
  <Paragraphs>245</Paragraphs>
  <Slides>25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Lití písma</vt:lpstr>
      <vt:lpstr>Prezentace aplikace PowerPoint</vt:lpstr>
      <vt:lpstr>   Lichokopytníci  </vt:lpstr>
      <vt:lpstr>Charakteristické znaky</vt:lpstr>
      <vt:lpstr>Dělení</vt:lpstr>
      <vt:lpstr>Koňovití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Otázka k zamyšlení: K čemu slouží zebrám pruhy? Úkol: Porovnej rozdíly v pruhování.</vt:lpstr>
      <vt:lpstr>Nosorožci</vt:lpstr>
      <vt:lpstr>Prezentace aplikace PowerPoint</vt:lpstr>
      <vt:lpstr>Prezentace aplikace PowerPoint</vt:lpstr>
      <vt:lpstr>Úkol: Podle předchozích popisů přiřaď k nosorožcům na obrázcích jejich druhové názvy.</vt:lpstr>
      <vt:lpstr>Tapíři</vt:lpstr>
      <vt:lpstr>Prezentace aplikace PowerPoint</vt:lpstr>
      <vt:lpstr>Prezentace aplikace PowerPoint</vt:lpstr>
      <vt:lpstr>Prezentace aplikace PowerPoint</vt:lpstr>
      <vt:lpstr>   Zdroje a citace</vt:lpstr>
      <vt:lpstr>Prezentace aplikace PowerPoint</vt:lpstr>
      <vt:lpstr>    Anotace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Hádej kdo jsem</dc:title>
  <dc:creator>OEM</dc:creator>
  <cp:lastModifiedBy>Vesna202261</cp:lastModifiedBy>
  <cp:revision>48</cp:revision>
  <dcterms:created xsi:type="dcterms:W3CDTF">2013-02-18T19:03:08Z</dcterms:created>
  <dcterms:modified xsi:type="dcterms:W3CDTF">2013-03-11T09:43:16Z</dcterms:modified>
</cp:coreProperties>
</file>