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5" r:id="rId2"/>
    <p:sldId id="256" r:id="rId3"/>
    <p:sldId id="257" r:id="rId4"/>
    <p:sldId id="260" r:id="rId5"/>
    <p:sldId id="264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61" autoAdjust="0"/>
    <p:restoredTop sz="94576" autoAdjust="0"/>
  </p:normalViewPr>
  <p:slideViewPr>
    <p:cSldViewPr>
      <p:cViewPr varScale="1">
        <p:scale>
          <a:sx n="66" d="100"/>
          <a:sy n="66" d="100"/>
        </p:scale>
        <p:origin x="-142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18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1345C8-EB64-40AF-B0C9-6AABE74A08D5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D39267-3EE1-4399-9E27-2FC7863AF0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8856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D39267-3EE1-4399-9E27-2FC7863AF0BF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An3Hcn21ROc" TargetMode="External"/><Relationship Id="rId3" Type="http://schemas.openxmlformats.org/officeDocument/2006/relationships/hyperlink" Target="http://www.youtube.com/watch?v=uixxJtJPVXk" TargetMode="External"/><Relationship Id="rId7" Type="http://schemas.openxmlformats.org/officeDocument/2006/relationships/hyperlink" Target="http://www.youtube.com/watch?v=YvSkXd_VVYk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jRyVciYbdUU" TargetMode="External"/><Relationship Id="rId5" Type="http://schemas.openxmlformats.org/officeDocument/2006/relationships/hyperlink" Target="http://www.youtube.com/watch?v=k-ZsaTXiz9w" TargetMode="External"/><Relationship Id="rId10" Type="http://schemas.openxmlformats.org/officeDocument/2006/relationships/hyperlink" Target="http://www.youtube.com/watch?v=D4pQz3TC0Jo" TargetMode="External"/><Relationship Id="rId4" Type="http://schemas.openxmlformats.org/officeDocument/2006/relationships/hyperlink" Target="http://www.youtube.com/watch?v=Mx5JJWI2aaw" TargetMode="External"/><Relationship Id="rId9" Type="http://schemas.openxmlformats.org/officeDocument/2006/relationships/hyperlink" Target="http://www.youtube.com/watch?v=0XLGopBovoI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436061448"/>
              </p:ext>
            </p:extLst>
          </p:nvPr>
        </p:nvGraphicFramePr>
        <p:xfrm>
          <a:off x="428596" y="571480"/>
          <a:ext cx="8358217" cy="3720705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4006416"/>
                <a:gridCol w="4351801"/>
              </a:tblGrid>
              <a:tr h="18399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ZŠ a MŠ Verneřice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 výukového materiálu: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Eduard Šram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CZ.1.07/1.4.00/21.1526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VY_32_INOVACE_II.CH6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Vytvořeno: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5. 2. </a:t>
                      </a:r>
                      <a:r>
                        <a:rPr lang="cs-CZ" sz="120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2013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Člověk a příroda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obor: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Chemie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Tematický okruh: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Prvky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Určeno pro: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8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. </a:t>
                      </a: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6928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Alkalické kovy: </a:t>
                      </a:r>
                      <a:r>
                        <a:rPr lang="cs-CZ" sz="12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fyzikální a chemické vlastnosti, výroba, možnost laboratorní přípravy, vybraná </a:t>
                      </a:r>
                      <a:r>
                        <a:rPr lang="cs-CZ" sz="12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použití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.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Inovace – využití ICT (interaktivní tabule).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44003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Metodický pokyn: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</a:t>
                      </a:r>
                      <a:r>
                        <a:rPr lang="cs-CZ" sz="12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slouží </a:t>
                      </a:r>
                      <a:r>
                        <a:rPr lang="cs-CZ" sz="12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k obeznámení žáků s nejvýznamnějšími vlastnostmi alkalických kovů. 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K plnému využití učebního materiálu je třeba připojení k internetu, neboť prezentace obsahuje odkazy na video ukázky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.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310654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Autorem materiálu a všech jeho částí, není-li uvedeno jinak, je 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Eduard Šram.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7356" y="4857760"/>
            <a:ext cx="5407660" cy="1038225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8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ALKALICKÉ KOVY</a:t>
            </a:r>
            <a:endParaRPr lang="cs-CZ" sz="8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ALKALICKÉ KOVY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prvky I.A skupiny (kromě vodíku)</a:t>
            </a:r>
          </a:p>
          <a:p>
            <a:r>
              <a:rPr lang="cs-CZ" b="1" baseline="-25000" dirty="0" smtClean="0">
                <a:solidFill>
                  <a:srgbClr val="FFFF00"/>
                </a:solidFill>
              </a:rPr>
              <a:t>3</a:t>
            </a:r>
            <a:r>
              <a:rPr lang="cs-CZ" b="1" dirty="0" smtClean="0">
                <a:solidFill>
                  <a:srgbClr val="FFFF00"/>
                </a:solidFill>
              </a:rPr>
              <a:t>Li, </a:t>
            </a:r>
            <a:r>
              <a:rPr lang="cs-CZ" b="1" baseline="-25000" dirty="0" smtClean="0">
                <a:solidFill>
                  <a:srgbClr val="FFFF00"/>
                </a:solidFill>
              </a:rPr>
              <a:t>11</a:t>
            </a:r>
            <a:r>
              <a:rPr lang="cs-CZ" b="1" dirty="0" smtClean="0">
                <a:solidFill>
                  <a:srgbClr val="FFFF00"/>
                </a:solidFill>
              </a:rPr>
              <a:t>Na, </a:t>
            </a:r>
            <a:r>
              <a:rPr lang="cs-CZ" b="1" baseline="-25000" dirty="0" smtClean="0">
                <a:solidFill>
                  <a:srgbClr val="FFFF00"/>
                </a:solidFill>
              </a:rPr>
              <a:t>19</a:t>
            </a:r>
            <a:r>
              <a:rPr lang="cs-CZ" b="1" dirty="0" smtClean="0">
                <a:solidFill>
                  <a:srgbClr val="FFFF00"/>
                </a:solidFill>
              </a:rPr>
              <a:t>K, </a:t>
            </a:r>
            <a:r>
              <a:rPr lang="cs-CZ" b="1" baseline="-25000" dirty="0" smtClean="0">
                <a:solidFill>
                  <a:srgbClr val="FFFF00"/>
                </a:solidFill>
              </a:rPr>
              <a:t>37</a:t>
            </a:r>
            <a:r>
              <a:rPr lang="cs-CZ" b="1" dirty="0" smtClean="0">
                <a:solidFill>
                  <a:srgbClr val="FFFF00"/>
                </a:solidFill>
              </a:rPr>
              <a:t>Rb, </a:t>
            </a:r>
            <a:r>
              <a:rPr lang="cs-CZ" b="1" baseline="-25000" dirty="0" smtClean="0">
                <a:solidFill>
                  <a:srgbClr val="FFFF00"/>
                </a:solidFill>
              </a:rPr>
              <a:t>55</a:t>
            </a:r>
            <a:r>
              <a:rPr lang="cs-CZ" b="1" dirty="0" smtClean="0">
                <a:solidFill>
                  <a:srgbClr val="FFFF00"/>
                </a:solidFill>
              </a:rPr>
              <a:t>Cs, </a:t>
            </a:r>
            <a:r>
              <a:rPr lang="cs-CZ" b="1" baseline="-25000" dirty="0" smtClean="0">
                <a:solidFill>
                  <a:srgbClr val="FFFF00"/>
                </a:solidFill>
              </a:rPr>
              <a:t>87</a:t>
            </a:r>
            <a:r>
              <a:rPr lang="cs-CZ" b="1" dirty="0" smtClean="0">
                <a:solidFill>
                  <a:srgbClr val="FFFF00"/>
                </a:solidFill>
              </a:rPr>
              <a:t>Fr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měkké stříbrolesklé látky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Li, Na, K – menší hustota než voda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chemickým chováním typické kovy – tvoří kationty (odštěpení jednoho valenčního elektronu)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velmi reaktivní, reaktivita ve skupině směrem dolů roste (klesá přitažlivost jádra); uchovávány pod vrstvou petroleje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reakce s vodou: </a:t>
            </a:r>
            <a:r>
              <a:rPr lang="cs-CZ" b="1" dirty="0" err="1" smtClean="0">
                <a:solidFill>
                  <a:srgbClr val="FFFF00"/>
                </a:solidFill>
              </a:rPr>
              <a:t>alk</a:t>
            </a:r>
            <a:r>
              <a:rPr lang="cs-CZ" b="1" dirty="0" smtClean="0">
                <a:solidFill>
                  <a:srgbClr val="FFFF00"/>
                </a:solidFill>
              </a:rPr>
              <a:t>. kov + </a:t>
            </a:r>
            <a:r>
              <a:rPr lang="cs-CZ" b="1" smtClean="0">
                <a:solidFill>
                  <a:srgbClr val="FFFF00"/>
                </a:solidFill>
              </a:rPr>
              <a:t>voda </a:t>
            </a:r>
            <a:r>
              <a:rPr lang="cs-CZ" b="1" smtClean="0">
                <a:solidFill>
                  <a:srgbClr val="FFFF00"/>
                </a:solidFill>
                <a:sym typeface="Wingdings" pitchFamily="2" charset="2"/>
              </a:rPr>
              <a:t></a:t>
            </a:r>
            <a:r>
              <a:rPr lang="cs-CZ" b="1" smtClean="0">
                <a:solidFill>
                  <a:srgbClr val="FFFF00"/>
                </a:solidFill>
                <a:sym typeface="WP MathA"/>
              </a:rPr>
              <a:t> </a:t>
            </a:r>
            <a:r>
              <a:rPr lang="cs-CZ" b="1" dirty="0" smtClean="0">
                <a:solidFill>
                  <a:srgbClr val="FFFF00"/>
                </a:solidFill>
                <a:sym typeface="WP MathA"/>
              </a:rPr>
              <a:t>vodík + hydroxid</a:t>
            </a:r>
            <a:endParaRPr lang="cs-CZ" b="1" dirty="0" smtClean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kationty barví plamen</a:t>
            </a:r>
          </a:p>
          <a:p>
            <a:endParaRPr lang="cs-CZ" b="1" dirty="0" smtClean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ALKALICKÉ KOVY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86320"/>
          </a:xfrm>
        </p:spPr>
        <p:txBody>
          <a:bodyPr>
            <a:normAutofit/>
          </a:bodyPr>
          <a:lstStyle/>
          <a:p>
            <a:r>
              <a:rPr lang="cs-CZ" b="1" u="sng" dirty="0">
                <a:solidFill>
                  <a:srgbClr val="FFFF00"/>
                </a:solidFill>
              </a:rPr>
              <a:t>výskyt</a:t>
            </a:r>
            <a:r>
              <a:rPr lang="cs-CZ" b="1" dirty="0" smtClean="0">
                <a:solidFill>
                  <a:srgbClr val="FFFF00"/>
                </a:solidFill>
              </a:rPr>
              <a:t>: </a:t>
            </a:r>
            <a:r>
              <a:rPr lang="cs-CZ" b="1" u="sng" dirty="0" smtClean="0">
                <a:solidFill>
                  <a:srgbClr val="FFFF00"/>
                </a:solidFill>
              </a:rPr>
              <a:t>pouze</a:t>
            </a:r>
            <a:r>
              <a:rPr lang="cs-CZ" b="1" dirty="0" smtClean="0">
                <a:solidFill>
                  <a:srgbClr val="FFFF00"/>
                </a:solidFill>
              </a:rPr>
              <a:t> ve sloučeninách – např. </a:t>
            </a:r>
            <a:r>
              <a:rPr lang="cs-CZ" b="1" dirty="0" err="1" smtClean="0">
                <a:solidFill>
                  <a:srgbClr val="FFFF00"/>
                </a:solidFill>
              </a:rPr>
              <a:t>NaCl</a:t>
            </a:r>
            <a:r>
              <a:rPr lang="cs-CZ" b="1" dirty="0" smtClean="0">
                <a:solidFill>
                  <a:srgbClr val="FFFF00"/>
                </a:solidFill>
              </a:rPr>
              <a:t>, </a:t>
            </a:r>
            <a:r>
              <a:rPr lang="cs-CZ" b="1" dirty="0" err="1" smtClean="0">
                <a:solidFill>
                  <a:srgbClr val="FFFF00"/>
                </a:solidFill>
              </a:rPr>
              <a:t>KCl</a:t>
            </a:r>
            <a:r>
              <a:rPr lang="cs-CZ" b="1" dirty="0" smtClean="0">
                <a:solidFill>
                  <a:srgbClr val="FFFF00"/>
                </a:solidFill>
              </a:rPr>
              <a:t>, NaNO</a:t>
            </a:r>
            <a:r>
              <a:rPr lang="cs-CZ" b="1" baseline="-25000" dirty="0" smtClean="0">
                <a:solidFill>
                  <a:srgbClr val="FFFF00"/>
                </a:solidFill>
              </a:rPr>
              <a:t>3</a:t>
            </a:r>
          </a:p>
          <a:p>
            <a:r>
              <a:rPr lang="cs-CZ" b="1" u="sng" dirty="0" smtClean="0">
                <a:solidFill>
                  <a:srgbClr val="FFFF00"/>
                </a:solidFill>
              </a:rPr>
              <a:t>výroba</a:t>
            </a:r>
            <a:r>
              <a:rPr lang="cs-CZ" b="1" dirty="0" smtClean="0">
                <a:solidFill>
                  <a:srgbClr val="FFFF00"/>
                </a:solidFill>
              </a:rPr>
              <a:t> – ze sloučenin hlavně elektrolýzou tavenin</a:t>
            </a:r>
          </a:p>
          <a:p>
            <a:r>
              <a:rPr lang="cs-CZ" b="1" u="sng" dirty="0" smtClean="0">
                <a:solidFill>
                  <a:srgbClr val="FFFF00"/>
                </a:solidFill>
              </a:rPr>
              <a:t>využití</a:t>
            </a:r>
            <a:r>
              <a:rPr lang="cs-CZ" b="1" dirty="0" smtClean="0">
                <a:solidFill>
                  <a:srgbClr val="FFFF00"/>
                </a:solidFill>
              </a:rPr>
              <a:t> – </a:t>
            </a:r>
            <a:r>
              <a:rPr lang="cs-CZ" b="1" dirty="0" err="1" smtClean="0">
                <a:solidFill>
                  <a:srgbClr val="FFFF00"/>
                </a:solidFill>
              </a:rPr>
              <a:t>chem</a:t>
            </a:r>
            <a:r>
              <a:rPr lang="cs-CZ" b="1" dirty="0" smtClean="0">
                <a:solidFill>
                  <a:srgbClr val="FFFF00"/>
                </a:solidFill>
              </a:rPr>
              <a:t>. průmysl, analytická chemie, jaderné reaktory, významné je využití sloučenin alkalických kovů</a:t>
            </a:r>
          </a:p>
          <a:p>
            <a:endParaRPr lang="cs-CZ" b="1" dirty="0" smtClean="0">
              <a:solidFill>
                <a:srgbClr val="FFFF00"/>
              </a:solidFill>
            </a:endParaRPr>
          </a:p>
          <a:p>
            <a:endParaRPr lang="cs-CZ" b="1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FFFF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ALKALICKÉ KOVY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u="sng" cap="all" dirty="0" smtClean="0">
                <a:solidFill>
                  <a:srgbClr val="FFFF00"/>
                </a:solidFill>
              </a:rPr>
              <a:t>vybrané</a:t>
            </a:r>
            <a:r>
              <a:rPr lang="cs-CZ" b="1" cap="all" dirty="0" smtClean="0">
                <a:solidFill>
                  <a:srgbClr val="FFFF00"/>
                </a:solidFill>
              </a:rPr>
              <a:t> </a:t>
            </a:r>
            <a:r>
              <a:rPr lang="cs-CZ" b="1" u="sng" cap="all" dirty="0" smtClean="0">
                <a:solidFill>
                  <a:srgbClr val="FFFF00"/>
                </a:solidFill>
              </a:rPr>
              <a:t>sloučeniny:</a:t>
            </a:r>
          </a:p>
          <a:p>
            <a:r>
              <a:rPr lang="cs-CZ" b="1" u="sng" dirty="0" err="1" smtClean="0">
                <a:solidFill>
                  <a:srgbClr val="FFFF00"/>
                </a:solidFill>
              </a:rPr>
              <a:t>NaCl</a:t>
            </a:r>
            <a:r>
              <a:rPr lang="cs-CZ" b="1" dirty="0" smtClean="0">
                <a:solidFill>
                  <a:srgbClr val="FFFF00"/>
                </a:solidFill>
              </a:rPr>
              <a:t> – sůl kamenná, halit</a:t>
            </a:r>
          </a:p>
          <a:p>
            <a:r>
              <a:rPr lang="cs-CZ" b="1" u="sng" dirty="0" smtClean="0">
                <a:solidFill>
                  <a:srgbClr val="FFFF00"/>
                </a:solidFill>
              </a:rPr>
              <a:t>hydroxidy</a:t>
            </a:r>
            <a:r>
              <a:rPr lang="cs-CZ" b="1" dirty="0" smtClean="0">
                <a:solidFill>
                  <a:srgbClr val="FFFF00"/>
                </a:solidFill>
              </a:rPr>
              <a:t> – např. </a:t>
            </a:r>
            <a:r>
              <a:rPr lang="cs-CZ" b="1" u="sng" dirty="0" smtClean="0">
                <a:solidFill>
                  <a:srgbClr val="FFFF00"/>
                </a:solidFill>
              </a:rPr>
              <a:t>KOH</a:t>
            </a:r>
            <a:r>
              <a:rPr lang="cs-CZ" b="1" dirty="0" smtClean="0">
                <a:solidFill>
                  <a:srgbClr val="FFFF00"/>
                </a:solidFill>
              </a:rPr>
              <a:t> (draselný), </a:t>
            </a:r>
            <a:r>
              <a:rPr lang="cs-CZ" b="1" u="sng" dirty="0" err="1" smtClean="0">
                <a:solidFill>
                  <a:srgbClr val="FFFF00"/>
                </a:solidFill>
              </a:rPr>
              <a:t>NaOH</a:t>
            </a:r>
            <a:r>
              <a:rPr lang="cs-CZ" b="1" dirty="0" smtClean="0">
                <a:solidFill>
                  <a:srgbClr val="FFFF00"/>
                </a:solidFill>
              </a:rPr>
              <a:t> (sodný) – silně žíravé, pevné, ve vodě rozpustné, výroba mýdla, papíru, celulózy, hliníku (</a:t>
            </a:r>
            <a:r>
              <a:rPr lang="cs-CZ" b="1" dirty="0" err="1" smtClean="0">
                <a:solidFill>
                  <a:srgbClr val="FFFF00"/>
                </a:solidFill>
              </a:rPr>
              <a:t>NaOH</a:t>
            </a:r>
            <a:r>
              <a:rPr lang="cs-CZ" b="1" dirty="0" smtClean="0">
                <a:solidFill>
                  <a:srgbClr val="FFFF00"/>
                </a:solidFill>
              </a:rPr>
              <a:t>), čištění potrubí (</a:t>
            </a:r>
            <a:r>
              <a:rPr lang="cs-CZ" b="1" dirty="0" err="1" smtClean="0">
                <a:solidFill>
                  <a:srgbClr val="FFFF00"/>
                </a:solidFill>
              </a:rPr>
              <a:t>NaOH</a:t>
            </a:r>
            <a:r>
              <a:rPr lang="cs-CZ" b="1" dirty="0" smtClean="0">
                <a:solidFill>
                  <a:srgbClr val="FFFF00"/>
                </a:solidFill>
              </a:rPr>
              <a:t>), při práci s hydroxidy používat ochranné prostředky</a:t>
            </a:r>
          </a:p>
          <a:p>
            <a:r>
              <a:rPr lang="cs-CZ" b="1" u="sng" dirty="0" smtClean="0">
                <a:solidFill>
                  <a:srgbClr val="FFFF00"/>
                </a:solidFill>
              </a:rPr>
              <a:t>Na</a:t>
            </a:r>
            <a:r>
              <a:rPr lang="cs-CZ" b="1" u="sng" baseline="-25000" dirty="0" smtClean="0">
                <a:solidFill>
                  <a:srgbClr val="FFFF00"/>
                </a:solidFill>
              </a:rPr>
              <a:t>2</a:t>
            </a:r>
            <a:r>
              <a:rPr lang="cs-CZ" b="1" u="sng" dirty="0" smtClean="0">
                <a:solidFill>
                  <a:srgbClr val="FFFF00"/>
                </a:solidFill>
              </a:rPr>
              <a:t>CO</a:t>
            </a:r>
            <a:r>
              <a:rPr lang="cs-CZ" b="1" u="sng" baseline="-25000" dirty="0" smtClean="0">
                <a:solidFill>
                  <a:srgbClr val="FFFF00"/>
                </a:solidFill>
              </a:rPr>
              <a:t>3</a:t>
            </a:r>
            <a:r>
              <a:rPr lang="cs-CZ" b="1" dirty="0" smtClean="0">
                <a:solidFill>
                  <a:srgbClr val="FFFF00"/>
                </a:solidFill>
              </a:rPr>
              <a:t> – soda – výroba skla, papíru</a:t>
            </a:r>
          </a:p>
          <a:p>
            <a:r>
              <a:rPr lang="cs-CZ" b="1" u="sng" dirty="0" smtClean="0">
                <a:solidFill>
                  <a:srgbClr val="FFFF00"/>
                </a:solidFill>
              </a:rPr>
              <a:t>NaHCO</a:t>
            </a:r>
            <a:r>
              <a:rPr lang="cs-CZ" b="1" u="sng" baseline="-25000" dirty="0" smtClean="0">
                <a:solidFill>
                  <a:srgbClr val="FFFF00"/>
                </a:solidFill>
              </a:rPr>
              <a:t>3</a:t>
            </a:r>
            <a:r>
              <a:rPr lang="cs-CZ" b="1" dirty="0" smtClean="0">
                <a:solidFill>
                  <a:srgbClr val="FFFF00"/>
                </a:solidFill>
              </a:rPr>
              <a:t> – jedlá (užívací) soda – neutralizace žaludečních šťáv, prášky do pečiva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NaNO</a:t>
            </a:r>
            <a:r>
              <a:rPr lang="cs-CZ" b="1" baseline="-25000" dirty="0" smtClean="0">
                <a:solidFill>
                  <a:srgbClr val="FFFF00"/>
                </a:solidFill>
              </a:rPr>
              <a:t>3</a:t>
            </a:r>
            <a:r>
              <a:rPr lang="cs-CZ" b="1" dirty="0" smtClean="0">
                <a:solidFill>
                  <a:srgbClr val="FFFF00"/>
                </a:solidFill>
              </a:rPr>
              <a:t>, KNO</a:t>
            </a:r>
            <a:r>
              <a:rPr lang="cs-CZ" b="1" baseline="-25000" dirty="0" smtClean="0">
                <a:solidFill>
                  <a:srgbClr val="FFFF00"/>
                </a:solidFill>
              </a:rPr>
              <a:t>3</a:t>
            </a:r>
            <a:r>
              <a:rPr lang="cs-CZ" b="1" dirty="0" smtClean="0">
                <a:solidFill>
                  <a:srgbClr val="FFFF00"/>
                </a:solidFill>
              </a:rPr>
              <a:t> – hnojiva, výroby výbušin</a:t>
            </a:r>
            <a:endParaRPr lang="cs-CZ" b="1" baseline="-25000" dirty="0" smtClean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ALKALICKÉ KOVY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1"/>
            <a:ext cx="8229600" cy="4643469"/>
          </a:xfrm>
        </p:spPr>
        <p:txBody>
          <a:bodyPr>
            <a:normAutofit fontScale="92500" lnSpcReduction="20000"/>
          </a:bodyPr>
          <a:lstStyle/>
          <a:p>
            <a:r>
              <a:rPr lang="cs-CZ" sz="2400" dirty="0" smtClean="0">
                <a:hlinkClick r:id="rId3"/>
              </a:rPr>
              <a:t>http://www.</a:t>
            </a:r>
            <a:r>
              <a:rPr lang="cs-CZ" sz="2400" dirty="0" err="1" smtClean="0">
                <a:hlinkClick r:id="rId3"/>
              </a:rPr>
              <a:t>youtube.com</a:t>
            </a:r>
            <a:r>
              <a:rPr lang="cs-CZ" sz="2400" dirty="0" smtClean="0">
                <a:hlinkClick r:id="rId3"/>
              </a:rPr>
              <a:t>/</a:t>
            </a:r>
            <a:r>
              <a:rPr lang="cs-CZ" sz="2400" dirty="0" err="1" smtClean="0">
                <a:hlinkClick r:id="rId3"/>
              </a:rPr>
              <a:t>watch</a:t>
            </a:r>
            <a:r>
              <a:rPr lang="cs-CZ" sz="2400" dirty="0" smtClean="0">
                <a:hlinkClick r:id="rId3"/>
              </a:rPr>
              <a:t>?v=</a:t>
            </a:r>
            <a:r>
              <a:rPr lang="cs-CZ" sz="2400" dirty="0" err="1" smtClean="0">
                <a:hlinkClick r:id="rId3"/>
              </a:rPr>
              <a:t>uixxJtJPVXk</a:t>
            </a:r>
            <a:r>
              <a:rPr lang="cs-CZ" sz="2400" dirty="0" smtClean="0"/>
              <a:t> – reakce s vodou</a:t>
            </a:r>
          </a:p>
          <a:p>
            <a:r>
              <a:rPr lang="cs-CZ" sz="2400" dirty="0" smtClean="0">
                <a:hlinkClick r:id="rId4"/>
              </a:rPr>
              <a:t>http://www.</a:t>
            </a:r>
            <a:r>
              <a:rPr lang="cs-CZ" sz="2400" dirty="0" err="1" smtClean="0">
                <a:hlinkClick r:id="rId4"/>
              </a:rPr>
              <a:t>youtube.com</a:t>
            </a:r>
            <a:r>
              <a:rPr lang="cs-CZ" sz="2400" dirty="0" smtClean="0">
                <a:hlinkClick r:id="rId4"/>
              </a:rPr>
              <a:t>/</a:t>
            </a:r>
            <a:r>
              <a:rPr lang="cs-CZ" sz="2400" dirty="0" err="1" smtClean="0">
                <a:hlinkClick r:id="rId4"/>
              </a:rPr>
              <a:t>watch</a:t>
            </a:r>
            <a:r>
              <a:rPr lang="cs-CZ" sz="2400" dirty="0" smtClean="0">
                <a:hlinkClick r:id="rId4"/>
              </a:rPr>
              <a:t>?v=Mx5JJWI2aaw</a:t>
            </a:r>
            <a:r>
              <a:rPr lang="cs-CZ" sz="2400" dirty="0" smtClean="0"/>
              <a:t> – reakce sodíku s chlorem</a:t>
            </a:r>
          </a:p>
          <a:p>
            <a:r>
              <a:rPr lang="cs-CZ" sz="2400" dirty="0" smtClean="0">
                <a:hlinkClick r:id="rId5"/>
              </a:rPr>
              <a:t>http://www.</a:t>
            </a:r>
            <a:r>
              <a:rPr lang="cs-CZ" sz="2400" dirty="0" err="1" smtClean="0">
                <a:hlinkClick r:id="rId5"/>
              </a:rPr>
              <a:t>youtube.com</a:t>
            </a:r>
            <a:r>
              <a:rPr lang="cs-CZ" sz="2400" dirty="0" smtClean="0">
                <a:hlinkClick r:id="rId5"/>
              </a:rPr>
              <a:t>/</a:t>
            </a:r>
            <a:r>
              <a:rPr lang="cs-CZ" sz="2400" dirty="0" err="1" smtClean="0">
                <a:hlinkClick r:id="rId5"/>
              </a:rPr>
              <a:t>watch</a:t>
            </a:r>
            <a:r>
              <a:rPr lang="cs-CZ" sz="2400" dirty="0" smtClean="0">
                <a:hlinkClick r:id="rId5"/>
              </a:rPr>
              <a:t>?v=k-ZsaTXiz9w</a:t>
            </a:r>
            <a:r>
              <a:rPr lang="cs-CZ" sz="2400" dirty="0" smtClean="0"/>
              <a:t> – barvení plamene kationty </a:t>
            </a:r>
            <a:r>
              <a:rPr lang="cs-CZ" sz="2400" dirty="0" err="1" smtClean="0"/>
              <a:t>alk</a:t>
            </a:r>
            <a:r>
              <a:rPr lang="cs-CZ" sz="2400" dirty="0" smtClean="0"/>
              <a:t>. kovů</a:t>
            </a:r>
          </a:p>
          <a:p>
            <a:r>
              <a:rPr lang="cs-CZ" sz="2400" dirty="0" smtClean="0">
                <a:hlinkClick r:id="rId6"/>
              </a:rPr>
              <a:t>http://www.</a:t>
            </a:r>
            <a:r>
              <a:rPr lang="cs-CZ" sz="2400" dirty="0" err="1" smtClean="0">
                <a:hlinkClick r:id="rId6"/>
              </a:rPr>
              <a:t>youtube.com</a:t>
            </a:r>
            <a:r>
              <a:rPr lang="cs-CZ" sz="2400" dirty="0" smtClean="0">
                <a:hlinkClick r:id="rId6"/>
              </a:rPr>
              <a:t>/</a:t>
            </a:r>
            <a:r>
              <a:rPr lang="cs-CZ" sz="2400" dirty="0" err="1" smtClean="0">
                <a:hlinkClick r:id="rId6"/>
              </a:rPr>
              <a:t>watch</a:t>
            </a:r>
            <a:r>
              <a:rPr lang="cs-CZ" sz="2400" dirty="0" smtClean="0">
                <a:hlinkClick r:id="rId6"/>
              </a:rPr>
              <a:t>?v=</a:t>
            </a:r>
            <a:r>
              <a:rPr lang="cs-CZ" sz="2400" dirty="0" err="1" smtClean="0">
                <a:hlinkClick r:id="rId6"/>
              </a:rPr>
              <a:t>jRyVciYbdUU</a:t>
            </a:r>
            <a:r>
              <a:rPr lang="cs-CZ" sz="2400" dirty="0" smtClean="0"/>
              <a:t> – příprava kovového sodíku (</a:t>
            </a:r>
            <a:r>
              <a:rPr lang="cs-CZ" sz="2400" dirty="0" err="1" smtClean="0"/>
              <a:t>NaOH</a:t>
            </a:r>
            <a:r>
              <a:rPr lang="cs-CZ" sz="2400" dirty="0" smtClean="0"/>
              <a:t>, Mg prach)</a:t>
            </a:r>
          </a:p>
          <a:p>
            <a:r>
              <a:rPr lang="cs-CZ" sz="2400" dirty="0" smtClean="0">
                <a:hlinkClick r:id="rId7"/>
              </a:rPr>
              <a:t>http://www.</a:t>
            </a:r>
            <a:r>
              <a:rPr lang="cs-CZ" sz="2400" dirty="0" err="1" smtClean="0">
                <a:hlinkClick r:id="rId7"/>
              </a:rPr>
              <a:t>youtube.com</a:t>
            </a:r>
            <a:r>
              <a:rPr lang="cs-CZ" sz="2400" dirty="0" smtClean="0">
                <a:hlinkClick r:id="rId7"/>
              </a:rPr>
              <a:t>/</a:t>
            </a:r>
            <a:r>
              <a:rPr lang="cs-CZ" sz="2400" dirty="0" err="1" smtClean="0">
                <a:hlinkClick r:id="rId7"/>
              </a:rPr>
              <a:t>watch</a:t>
            </a:r>
            <a:r>
              <a:rPr lang="cs-CZ" sz="2400" dirty="0" smtClean="0">
                <a:hlinkClick r:id="rId7"/>
              </a:rPr>
              <a:t>?v=</a:t>
            </a:r>
            <a:r>
              <a:rPr lang="cs-CZ" sz="2400" dirty="0" err="1" smtClean="0">
                <a:hlinkClick r:id="rId7"/>
              </a:rPr>
              <a:t>YvSkXd</a:t>
            </a:r>
            <a:r>
              <a:rPr lang="cs-CZ" sz="2400" dirty="0" smtClean="0">
                <a:hlinkClick r:id="rId7"/>
              </a:rPr>
              <a:t>_</a:t>
            </a:r>
            <a:r>
              <a:rPr lang="cs-CZ" sz="2400" dirty="0" err="1" smtClean="0">
                <a:hlinkClick r:id="rId7"/>
              </a:rPr>
              <a:t>VVYk</a:t>
            </a:r>
            <a:r>
              <a:rPr lang="cs-CZ" sz="2400" dirty="0" smtClean="0"/>
              <a:t> – </a:t>
            </a:r>
            <a:r>
              <a:rPr lang="cs-CZ" sz="2400" dirty="0" err="1" smtClean="0"/>
              <a:t>vlasnosti</a:t>
            </a:r>
            <a:r>
              <a:rPr lang="cs-CZ" sz="2400" dirty="0" smtClean="0"/>
              <a:t> Na (cca 5 min)</a:t>
            </a:r>
          </a:p>
          <a:p>
            <a:r>
              <a:rPr lang="cs-CZ" sz="2400" dirty="0" smtClean="0">
                <a:hlinkClick r:id="rId8"/>
              </a:rPr>
              <a:t>http://www.</a:t>
            </a:r>
            <a:r>
              <a:rPr lang="cs-CZ" sz="2400" dirty="0" err="1" smtClean="0">
                <a:hlinkClick r:id="rId8"/>
              </a:rPr>
              <a:t>youtube.com</a:t>
            </a:r>
            <a:r>
              <a:rPr lang="cs-CZ" sz="2400" dirty="0" smtClean="0">
                <a:hlinkClick r:id="rId8"/>
              </a:rPr>
              <a:t>/</a:t>
            </a:r>
            <a:r>
              <a:rPr lang="cs-CZ" sz="2400" dirty="0" err="1" smtClean="0">
                <a:hlinkClick r:id="rId8"/>
              </a:rPr>
              <a:t>watch</a:t>
            </a:r>
            <a:r>
              <a:rPr lang="cs-CZ" sz="2400" dirty="0" smtClean="0">
                <a:hlinkClick r:id="rId8"/>
              </a:rPr>
              <a:t>?v=An3Hcn21ROc</a:t>
            </a:r>
            <a:r>
              <a:rPr lang="cs-CZ" sz="2400" dirty="0" smtClean="0"/>
              <a:t> – vlastnosti K (cca 3 min)</a:t>
            </a:r>
          </a:p>
          <a:p>
            <a:r>
              <a:rPr lang="cs-CZ" sz="2400" dirty="0" smtClean="0">
                <a:hlinkClick r:id="rId9"/>
              </a:rPr>
              <a:t>http://www.</a:t>
            </a:r>
            <a:r>
              <a:rPr lang="cs-CZ" sz="2400" dirty="0" err="1" smtClean="0">
                <a:hlinkClick r:id="rId9"/>
              </a:rPr>
              <a:t>youtube.com</a:t>
            </a:r>
            <a:r>
              <a:rPr lang="cs-CZ" sz="2400" dirty="0" smtClean="0">
                <a:hlinkClick r:id="rId9"/>
              </a:rPr>
              <a:t>/</a:t>
            </a:r>
            <a:r>
              <a:rPr lang="cs-CZ" sz="2400" dirty="0" err="1" smtClean="0">
                <a:hlinkClick r:id="rId9"/>
              </a:rPr>
              <a:t>watch</a:t>
            </a:r>
            <a:r>
              <a:rPr lang="cs-CZ" sz="2400" dirty="0" smtClean="0">
                <a:hlinkClick r:id="rId9"/>
              </a:rPr>
              <a:t>?v=0XLGopBovoI</a:t>
            </a:r>
            <a:r>
              <a:rPr lang="cs-CZ" sz="2400" dirty="0" smtClean="0"/>
              <a:t> – </a:t>
            </a:r>
            <a:r>
              <a:rPr lang="cs-CZ" sz="2400" dirty="0" err="1" smtClean="0"/>
              <a:t>vlasnosti</a:t>
            </a:r>
            <a:r>
              <a:rPr lang="cs-CZ" sz="2400" dirty="0" smtClean="0"/>
              <a:t> </a:t>
            </a:r>
            <a:r>
              <a:rPr lang="cs-CZ" sz="2400" dirty="0" err="1" smtClean="0"/>
              <a:t>Rb</a:t>
            </a:r>
            <a:r>
              <a:rPr lang="cs-CZ" sz="2400" dirty="0" smtClean="0"/>
              <a:t> (cca 5 min)</a:t>
            </a:r>
          </a:p>
          <a:p>
            <a:r>
              <a:rPr lang="cs-CZ" sz="2400" dirty="0" smtClean="0">
                <a:hlinkClick r:id="rId10"/>
              </a:rPr>
              <a:t>http://www.</a:t>
            </a:r>
            <a:r>
              <a:rPr lang="cs-CZ" sz="2400" dirty="0" err="1" smtClean="0">
                <a:hlinkClick r:id="rId10"/>
              </a:rPr>
              <a:t>youtube.com</a:t>
            </a:r>
            <a:r>
              <a:rPr lang="cs-CZ" sz="2400" dirty="0" smtClean="0">
                <a:hlinkClick r:id="rId10"/>
              </a:rPr>
              <a:t>/</a:t>
            </a:r>
            <a:r>
              <a:rPr lang="cs-CZ" sz="2400" dirty="0" err="1" smtClean="0">
                <a:hlinkClick r:id="rId10"/>
              </a:rPr>
              <a:t>watch</a:t>
            </a:r>
            <a:r>
              <a:rPr lang="cs-CZ" sz="2400" dirty="0" smtClean="0">
                <a:hlinkClick r:id="rId10"/>
              </a:rPr>
              <a:t>?v=D4pQz3TC0Jo</a:t>
            </a:r>
            <a:r>
              <a:rPr lang="cs-CZ" sz="2400" dirty="0" smtClean="0"/>
              <a:t> – vlastnosti </a:t>
            </a:r>
            <a:r>
              <a:rPr lang="cs-CZ" sz="2400" dirty="0" err="1" smtClean="0"/>
              <a:t>Cs</a:t>
            </a:r>
            <a:r>
              <a:rPr lang="cs-CZ" sz="2400" dirty="0" smtClean="0"/>
              <a:t>, zpomalené záběry reakce s vodou (cca 5 min)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1122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ALKALICKÉ KOVY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jednoduché shrnutí: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429288"/>
          </a:xfrm>
        </p:spPr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cs-CZ" sz="3400" b="1" dirty="0" smtClean="0">
                <a:solidFill>
                  <a:srgbClr val="FFFF00"/>
                </a:solidFill>
              </a:rPr>
              <a:t>Vyjmenujte alkalické kovy: </a:t>
            </a:r>
          </a:p>
          <a:p>
            <a:pPr>
              <a:buNone/>
            </a:pPr>
            <a:r>
              <a:rPr lang="cs-CZ" sz="3400" b="1" dirty="0" smtClean="0">
                <a:solidFill>
                  <a:srgbClr val="FFFF00"/>
                </a:solidFill>
              </a:rPr>
              <a:t>Li, Na, K, </a:t>
            </a:r>
            <a:r>
              <a:rPr lang="cs-CZ" sz="3400" b="1" dirty="0" err="1" smtClean="0">
                <a:solidFill>
                  <a:srgbClr val="FFFF00"/>
                </a:solidFill>
              </a:rPr>
              <a:t>Rb</a:t>
            </a:r>
            <a:r>
              <a:rPr lang="cs-CZ" sz="3400" b="1" dirty="0" smtClean="0">
                <a:solidFill>
                  <a:srgbClr val="FFFF00"/>
                </a:solidFill>
              </a:rPr>
              <a:t>, </a:t>
            </a:r>
            <a:r>
              <a:rPr lang="cs-CZ" sz="3400" b="1" dirty="0" err="1" smtClean="0">
                <a:solidFill>
                  <a:srgbClr val="FFFF00"/>
                </a:solidFill>
              </a:rPr>
              <a:t>Cs</a:t>
            </a:r>
            <a:r>
              <a:rPr lang="cs-CZ" sz="3400" b="1" dirty="0" smtClean="0">
                <a:solidFill>
                  <a:srgbClr val="FFFF00"/>
                </a:solidFill>
              </a:rPr>
              <a:t>, Fr</a:t>
            </a:r>
          </a:p>
          <a:p>
            <a:pPr>
              <a:buNone/>
            </a:pPr>
            <a:r>
              <a:rPr lang="cs-CZ" sz="3400" b="1" dirty="0" smtClean="0">
                <a:solidFill>
                  <a:srgbClr val="FFFF00"/>
                </a:solidFill>
              </a:rPr>
              <a:t>Latinský název sodíku a draslíku?</a:t>
            </a:r>
          </a:p>
          <a:p>
            <a:pPr>
              <a:buNone/>
            </a:pPr>
            <a:r>
              <a:rPr lang="cs-CZ" sz="3400" b="1" dirty="0" smtClean="0">
                <a:solidFill>
                  <a:srgbClr val="FFFF00"/>
                </a:solidFill>
              </a:rPr>
              <a:t>Natrium, Kalium</a:t>
            </a:r>
          </a:p>
          <a:p>
            <a:pPr>
              <a:buNone/>
            </a:pPr>
            <a:r>
              <a:rPr lang="cs-CZ" sz="3400" b="1" dirty="0" smtClean="0">
                <a:solidFill>
                  <a:srgbClr val="FFFF00"/>
                </a:solidFill>
              </a:rPr>
              <a:t>Anglický název sodíku a draslíku?</a:t>
            </a:r>
          </a:p>
          <a:p>
            <a:pPr>
              <a:buNone/>
            </a:pPr>
            <a:r>
              <a:rPr lang="cs-CZ" sz="3400" b="1" dirty="0" err="1" smtClean="0">
                <a:solidFill>
                  <a:srgbClr val="FFFF00"/>
                </a:solidFill>
              </a:rPr>
              <a:t>Sodium</a:t>
            </a:r>
            <a:r>
              <a:rPr lang="cs-CZ" sz="3400" b="1" dirty="0" smtClean="0">
                <a:solidFill>
                  <a:srgbClr val="FFFF00"/>
                </a:solidFill>
              </a:rPr>
              <a:t>, </a:t>
            </a:r>
            <a:r>
              <a:rPr lang="cs-CZ" sz="3400" b="1" dirty="0" err="1" smtClean="0">
                <a:solidFill>
                  <a:srgbClr val="FFFF00"/>
                </a:solidFill>
              </a:rPr>
              <a:t>potassium</a:t>
            </a:r>
            <a:endParaRPr lang="cs-CZ" sz="3400" b="1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cs-CZ" sz="3400" b="1" dirty="0" smtClean="0">
                <a:solidFill>
                  <a:srgbClr val="FFFF00"/>
                </a:solidFill>
              </a:rPr>
              <a:t>Výskyt v přírodě?</a:t>
            </a:r>
          </a:p>
          <a:p>
            <a:pPr>
              <a:buNone/>
            </a:pPr>
            <a:r>
              <a:rPr lang="cs-CZ" sz="3400" b="1" dirty="0" smtClean="0">
                <a:solidFill>
                  <a:srgbClr val="FFFF00"/>
                </a:solidFill>
              </a:rPr>
              <a:t>Pouze ve sloučeninách</a:t>
            </a:r>
          </a:p>
          <a:p>
            <a:pPr>
              <a:buNone/>
            </a:pPr>
            <a:r>
              <a:rPr lang="cs-CZ" sz="3400" b="1" dirty="0" smtClean="0">
                <a:solidFill>
                  <a:srgbClr val="FFFF00"/>
                </a:solidFill>
              </a:rPr>
              <a:t>Skupenství, barva?</a:t>
            </a:r>
          </a:p>
          <a:p>
            <a:pPr>
              <a:buNone/>
            </a:pPr>
            <a:r>
              <a:rPr lang="cs-CZ" sz="3400" b="1" dirty="0" smtClean="0">
                <a:solidFill>
                  <a:srgbClr val="FFFF00"/>
                </a:solidFill>
              </a:rPr>
              <a:t>Pevné stříbřitě lesklé</a:t>
            </a:r>
          </a:p>
          <a:p>
            <a:pPr>
              <a:buNone/>
            </a:pPr>
            <a:r>
              <a:rPr lang="cs-CZ" sz="3400" b="1" dirty="0" smtClean="0">
                <a:solidFill>
                  <a:srgbClr val="FFFF00"/>
                </a:solidFill>
              </a:rPr>
              <a:t>Chemické vlastnosti?</a:t>
            </a:r>
          </a:p>
          <a:p>
            <a:pPr>
              <a:buNone/>
            </a:pPr>
            <a:r>
              <a:rPr lang="cs-CZ" sz="3400" b="1" dirty="0" smtClean="0">
                <a:solidFill>
                  <a:srgbClr val="FFFF00"/>
                </a:solidFill>
              </a:rPr>
              <a:t>Velmi reaktivní</a:t>
            </a:r>
          </a:p>
          <a:p>
            <a:pPr>
              <a:buNone/>
            </a:pPr>
            <a:r>
              <a:rPr lang="cs-CZ" sz="3400" b="1" dirty="0" smtClean="0">
                <a:solidFill>
                  <a:srgbClr val="FFFF00"/>
                </a:solidFill>
              </a:rPr>
              <a:t>Způsob uchování?</a:t>
            </a:r>
          </a:p>
          <a:p>
            <a:pPr>
              <a:buNone/>
            </a:pPr>
            <a:r>
              <a:rPr lang="cs-CZ" sz="3400" b="1" dirty="0" smtClean="0">
                <a:solidFill>
                  <a:srgbClr val="FFFF00"/>
                </a:solidFill>
              </a:rPr>
              <a:t>Pod vrstvou petroleje</a:t>
            </a:r>
          </a:p>
          <a:p>
            <a:pPr>
              <a:buNone/>
            </a:pPr>
            <a:r>
              <a:rPr lang="cs-CZ" sz="3400" b="1" dirty="0" smtClean="0">
                <a:solidFill>
                  <a:srgbClr val="FFFF00"/>
                </a:solidFill>
              </a:rPr>
              <a:t>Významné sloučeniny?</a:t>
            </a:r>
          </a:p>
          <a:p>
            <a:pPr>
              <a:buNone/>
            </a:pPr>
            <a:r>
              <a:rPr lang="cs-CZ" sz="3400" b="1" dirty="0" smtClean="0">
                <a:solidFill>
                  <a:srgbClr val="FFFF00"/>
                </a:solidFill>
              </a:rPr>
              <a:t>např. </a:t>
            </a:r>
            <a:r>
              <a:rPr lang="cs-CZ" sz="3400" b="1" dirty="0" err="1" smtClean="0">
                <a:solidFill>
                  <a:srgbClr val="FFFF00"/>
                </a:solidFill>
              </a:rPr>
              <a:t>NaCl</a:t>
            </a:r>
            <a:r>
              <a:rPr lang="cs-CZ" sz="3400" b="1" dirty="0" smtClean="0">
                <a:solidFill>
                  <a:srgbClr val="FFFF00"/>
                </a:solidFill>
              </a:rPr>
              <a:t>, </a:t>
            </a:r>
            <a:r>
              <a:rPr lang="cs-CZ" sz="3400" b="1" dirty="0" err="1" smtClean="0">
                <a:solidFill>
                  <a:srgbClr val="FFFF00"/>
                </a:solidFill>
              </a:rPr>
              <a:t>NaOH</a:t>
            </a:r>
            <a:r>
              <a:rPr lang="cs-CZ" sz="3400" b="1" dirty="0" smtClean="0">
                <a:solidFill>
                  <a:srgbClr val="FFFF00"/>
                </a:solidFill>
              </a:rPr>
              <a:t>, KOH, Na</a:t>
            </a:r>
            <a:r>
              <a:rPr lang="cs-CZ" sz="3400" b="1" baseline="-25000" dirty="0" smtClean="0">
                <a:solidFill>
                  <a:srgbClr val="FFFF00"/>
                </a:solidFill>
              </a:rPr>
              <a:t>2</a:t>
            </a:r>
            <a:r>
              <a:rPr lang="cs-CZ" sz="3400" b="1" dirty="0" smtClean="0">
                <a:solidFill>
                  <a:srgbClr val="FFFF00"/>
                </a:solidFill>
              </a:rPr>
              <a:t>CO</a:t>
            </a:r>
            <a:r>
              <a:rPr lang="cs-CZ" sz="3400" b="1" baseline="-25000" dirty="0" smtClean="0">
                <a:solidFill>
                  <a:srgbClr val="FFFF00"/>
                </a:solidFill>
              </a:rPr>
              <a:t>3</a:t>
            </a:r>
            <a:endParaRPr lang="cs-CZ" sz="3400" b="1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cs-CZ" sz="3400" b="1" dirty="0" smtClean="0">
                <a:solidFill>
                  <a:srgbClr val="FFFF00"/>
                </a:solidFill>
              </a:rPr>
              <a:t>Výroba?</a:t>
            </a:r>
          </a:p>
          <a:p>
            <a:pPr>
              <a:buNone/>
            </a:pPr>
            <a:r>
              <a:rPr lang="cs-CZ" sz="3400" b="1" dirty="0" smtClean="0">
                <a:solidFill>
                  <a:srgbClr val="FFFF00"/>
                </a:solidFill>
              </a:rPr>
              <a:t>Elektrolýzou tavenin</a:t>
            </a:r>
          </a:p>
          <a:p>
            <a:pPr>
              <a:buNone/>
            </a:pPr>
            <a:endParaRPr lang="cs-CZ" b="1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cs-CZ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7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2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7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2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7" dur="5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891</TotalTime>
  <Words>502</Words>
  <Application>Microsoft Office PowerPoint</Application>
  <PresentationFormat>Předvádění na obrazovce (4:3)</PresentationFormat>
  <Paragraphs>74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ALKALICKÉ KOVY</vt:lpstr>
      <vt:lpstr>ALKALICKÉ KOVY</vt:lpstr>
      <vt:lpstr>ALKALICKÉ KOVY</vt:lpstr>
      <vt:lpstr>ALKALICKÉ KOVY</vt:lpstr>
      <vt:lpstr>ALKALICKÉ KOVY</vt:lpstr>
      <vt:lpstr>ALKALICKÉ KOVY– jednoduché shrnutí: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VODÍK</dc:title>
  <dc:creator>User1</dc:creator>
  <cp:lastModifiedBy>bendji</cp:lastModifiedBy>
  <cp:revision>110</cp:revision>
  <dcterms:created xsi:type="dcterms:W3CDTF">2012-11-21T17:26:46Z</dcterms:created>
  <dcterms:modified xsi:type="dcterms:W3CDTF">2013-03-11T12:51:23Z</dcterms:modified>
</cp:coreProperties>
</file>